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313" r:id="rId4"/>
    <p:sldId id="316" r:id="rId5"/>
    <p:sldId id="361" r:id="rId6"/>
    <p:sldId id="320" r:id="rId7"/>
    <p:sldId id="372" r:id="rId8"/>
    <p:sldId id="324" r:id="rId9"/>
    <p:sldId id="337" r:id="rId10"/>
    <p:sldId id="373" r:id="rId11"/>
    <p:sldId id="371" r:id="rId12"/>
    <p:sldId id="309" r:id="rId13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39CE"/>
    <a:srgbClr val="FAA9CA"/>
    <a:srgbClr val="54AE0E"/>
    <a:srgbClr val="CA0B59"/>
    <a:srgbClr val="F6F892"/>
    <a:srgbClr val="B8F588"/>
    <a:srgbClr val="40810A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2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/>
            </a:pPr>
            <a:r>
              <a:rPr lang="fi-FI"/>
              <a:t>Miten uskot seuraavien tekijöiden muuttuvan sosiaali- ja terveyspalveluissa sote-uudistuksen myötä?</a:t>
            </a:r>
          </a:p>
        </c:rich>
      </c:tx>
      <c:layout>
        <c:manualLayout>
          <c:xMode val="edge"/>
          <c:yMode val="edge"/>
          <c:x val="0.1791865555475998"/>
          <c:y val="3.450564034505640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3655912769208259"/>
          <c:y val="0.19377289185898877"/>
          <c:w val="0.71353725765691944"/>
          <c:h val="0.5828258967629045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Taul1!$C$31</c:f>
              <c:strCache>
                <c:ptCount val="1"/>
                <c:pt idx="0">
                  <c:v>Parantuu selvästi </c:v>
                </c:pt>
              </c:strCache>
            </c:strRef>
          </c:tx>
          <c:spPr>
            <a:solidFill>
              <a:srgbClr val="40810A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Taul1!$D$30:$G$30</c:f>
              <c:strCache>
                <c:ptCount val="4"/>
                <c:pt idx="0">
                  <c:v>Palveluun pääsy</c:v>
                </c:pt>
                <c:pt idx="1">
                  <c:v>Palvelun laatu</c:v>
                </c:pt>
                <c:pt idx="2">
                  <c:v>Verorahojen tehokkaampi hyödyntäminen</c:v>
                </c:pt>
                <c:pt idx="3">
                  <c:v>Terveyserojen kaventuminen</c:v>
                </c:pt>
              </c:strCache>
            </c:strRef>
          </c:cat>
          <c:val>
            <c:numRef>
              <c:f>Taul1!$D$31:$G$31</c:f>
              <c:numCache>
                <c:formatCode>0%</c:formatCode>
                <c:ptCount val="4"/>
                <c:pt idx="0">
                  <c:v>4.8720616108203239E-2</c:v>
                </c:pt>
                <c:pt idx="1">
                  <c:v>2.9265248462727527E-2</c:v>
                </c:pt>
                <c:pt idx="2">
                  <c:v>2.9075101498992593E-2</c:v>
                </c:pt>
                <c:pt idx="3">
                  <c:v>2.1959476337660298E-2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0E-492D-819D-6300DD738E28}"/>
            </c:ext>
          </c:extLst>
        </c:ser>
        <c:ser>
          <c:idx val="1"/>
          <c:order val="1"/>
          <c:tx>
            <c:strRef>
              <c:f>Taul1!$C$32</c:f>
              <c:strCache>
                <c:ptCount val="1"/>
                <c:pt idx="0">
                  <c:v>Parantuu jonkin verran </c:v>
                </c:pt>
              </c:strCache>
            </c:strRef>
          </c:tx>
          <c:spPr>
            <a:solidFill>
              <a:srgbClr val="B8F588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Taul1!$D$30:$G$30</c:f>
              <c:strCache>
                <c:ptCount val="4"/>
                <c:pt idx="0">
                  <c:v>Palveluun pääsy</c:v>
                </c:pt>
                <c:pt idx="1">
                  <c:v>Palvelun laatu</c:v>
                </c:pt>
                <c:pt idx="2">
                  <c:v>Verorahojen tehokkaampi hyödyntäminen</c:v>
                </c:pt>
                <c:pt idx="3">
                  <c:v>Terveyserojen kaventuminen</c:v>
                </c:pt>
              </c:strCache>
            </c:strRef>
          </c:cat>
          <c:val>
            <c:numRef>
              <c:f>Taul1!$D$32:$G$32</c:f>
              <c:numCache>
                <c:formatCode>0%</c:formatCode>
                <c:ptCount val="4"/>
                <c:pt idx="0">
                  <c:v>0.26789757427999206</c:v>
                </c:pt>
                <c:pt idx="1">
                  <c:v>0.15548212629190269</c:v>
                </c:pt>
                <c:pt idx="2">
                  <c:v>0.14570896036370867</c:v>
                </c:pt>
                <c:pt idx="3">
                  <c:v>0.11545155563107869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0E-492D-819D-6300DD738E28}"/>
            </c:ext>
          </c:extLst>
        </c:ser>
        <c:ser>
          <c:idx val="2"/>
          <c:order val="2"/>
          <c:tx>
            <c:strRef>
              <c:f>Taul1!$C$33</c:f>
              <c:strCache>
                <c:ptCount val="1"/>
                <c:pt idx="0">
                  <c:v>Pysyy ennallaan </c:v>
                </c:pt>
              </c:strCache>
            </c:strRef>
          </c:tx>
          <c:spPr>
            <a:solidFill>
              <a:srgbClr val="F6F892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Taul1!$D$30:$G$30</c:f>
              <c:strCache>
                <c:ptCount val="4"/>
                <c:pt idx="0">
                  <c:v>Palveluun pääsy</c:v>
                </c:pt>
                <c:pt idx="1">
                  <c:v>Palvelun laatu</c:v>
                </c:pt>
                <c:pt idx="2">
                  <c:v>Verorahojen tehokkaampi hyödyntäminen</c:v>
                </c:pt>
                <c:pt idx="3">
                  <c:v>Terveyserojen kaventuminen</c:v>
                </c:pt>
              </c:strCache>
            </c:strRef>
          </c:cat>
          <c:val>
            <c:numRef>
              <c:f>Taul1!$D$33:$G$33</c:f>
              <c:numCache>
                <c:formatCode>0%</c:formatCode>
                <c:ptCount val="4"/>
                <c:pt idx="0">
                  <c:v>0.29033964802878853</c:v>
                </c:pt>
                <c:pt idx="1">
                  <c:v>0.40318313620022311</c:v>
                </c:pt>
                <c:pt idx="2">
                  <c:v>0.21248912084983893</c:v>
                </c:pt>
                <c:pt idx="3">
                  <c:v>0.26497125478151295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0E-492D-819D-6300DD738E28}"/>
            </c:ext>
          </c:extLst>
        </c:ser>
        <c:ser>
          <c:idx val="3"/>
          <c:order val="3"/>
          <c:tx>
            <c:strRef>
              <c:f>Taul1!$C$34</c:f>
              <c:strCache>
                <c:ptCount val="1"/>
                <c:pt idx="0">
                  <c:v>Heikentyy jonkin verran </c:v>
                </c:pt>
              </c:strCache>
            </c:strRef>
          </c:tx>
          <c:spPr>
            <a:solidFill>
              <a:srgbClr val="FAA9CA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Taul1!$D$30:$G$30</c:f>
              <c:strCache>
                <c:ptCount val="4"/>
                <c:pt idx="0">
                  <c:v>Palveluun pääsy</c:v>
                </c:pt>
                <c:pt idx="1">
                  <c:v>Palvelun laatu</c:v>
                </c:pt>
                <c:pt idx="2">
                  <c:v>Verorahojen tehokkaampi hyödyntäminen</c:v>
                </c:pt>
                <c:pt idx="3">
                  <c:v>Terveyserojen kaventuminen</c:v>
                </c:pt>
              </c:strCache>
            </c:strRef>
          </c:cat>
          <c:val>
            <c:numRef>
              <c:f>Taul1!$D$34:$G$34</c:f>
              <c:numCache>
                <c:formatCode>0%</c:formatCode>
                <c:ptCount val="4"/>
                <c:pt idx="0">
                  <c:v>0.19712902717235162</c:v>
                </c:pt>
                <c:pt idx="1">
                  <c:v>0.20648955052910045</c:v>
                </c:pt>
                <c:pt idx="2">
                  <c:v>0.24820962421353762</c:v>
                </c:pt>
                <c:pt idx="3">
                  <c:v>0.23114378026535934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0E-492D-819D-6300DD738E28}"/>
            </c:ext>
          </c:extLst>
        </c:ser>
        <c:ser>
          <c:idx val="4"/>
          <c:order val="4"/>
          <c:tx>
            <c:strRef>
              <c:f>Taul1!$C$35</c:f>
              <c:strCache>
                <c:ptCount val="1"/>
                <c:pt idx="0">
                  <c:v>Heikentyy selvästi </c:v>
                </c:pt>
              </c:strCache>
            </c:strRef>
          </c:tx>
          <c:spPr>
            <a:solidFill>
              <a:srgbClr val="CA0B59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Taul1!$D$30:$G$30</c:f>
              <c:strCache>
                <c:ptCount val="4"/>
                <c:pt idx="0">
                  <c:v>Palveluun pääsy</c:v>
                </c:pt>
                <c:pt idx="1">
                  <c:v>Palvelun laatu</c:v>
                </c:pt>
                <c:pt idx="2">
                  <c:v>Verorahojen tehokkaampi hyödyntäminen</c:v>
                </c:pt>
                <c:pt idx="3">
                  <c:v>Terveyserojen kaventuminen</c:v>
                </c:pt>
              </c:strCache>
            </c:strRef>
          </c:cat>
          <c:val>
            <c:numRef>
              <c:f>Taul1!$D$35:$G$35</c:f>
              <c:numCache>
                <c:formatCode>0%</c:formatCode>
                <c:ptCount val="4"/>
                <c:pt idx="0">
                  <c:v>0.11213334827333066</c:v>
                </c:pt>
                <c:pt idx="1">
                  <c:v>0.11198391666074391</c:v>
                </c:pt>
                <c:pt idx="2">
                  <c:v>0.23413820948299355</c:v>
                </c:pt>
                <c:pt idx="3">
                  <c:v>0.21833629625273848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0E-492D-819D-6300DD738E28}"/>
            </c:ext>
          </c:extLst>
        </c:ser>
        <c:ser>
          <c:idx val="5"/>
          <c:order val="5"/>
          <c:tx>
            <c:strRef>
              <c:f>Taul1!$C$36</c:f>
              <c:strCache>
                <c:ptCount val="1"/>
                <c:pt idx="0">
                  <c:v>En osaa sanoa 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Taul1!$D$30:$G$30</c:f>
              <c:strCache>
                <c:ptCount val="4"/>
                <c:pt idx="0">
                  <c:v>Palveluun pääsy</c:v>
                </c:pt>
                <c:pt idx="1">
                  <c:v>Palvelun laatu</c:v>
                </c:pt>
                <c:pt idx="2">
                  <c:v>Verorahojen tehokkaampi hyödyntäminen</c:v>
                </c:pt>
                <c:pt idx="3">
                  <c:v>Terveyserojen kaventuminen</c:v>
                </c:pt>
              </c:strCache>
            </c:strRef>
          </c:cat>
          <c:val>
            <c:numRef>
              <c:f>Taul1!$D$36:$G$36</c:f>
              <c:numCache>
                <c:formatCode>0%</c:formatCode>
                <c:ptCount val="4"/>
                <c:pt idx="0">
                  <c:v>8.4960466498329321E-2</c:v>
                </c:pt>
                <c:pt idx="1">
                  <c:v>9.4046967462213804E-2</c:v>
                </c:pt>
                <c:pt idx="2">
                  <c:v>0.12672441562115624</c:v>
                </c:pt>
                <c:pt idx="3">
                  <c:v>0.1427939014251878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C0E-492D-819D-6300DD738E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99083776"/>
        <c:axId val="99147776"/>
      </c:barChart>
      <c:catAx>
        <c:axId val="990837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b="0"/>
            </a:pPr>
            <a:endParaRPr lang="fi-FI"/>
          </a:p>
        </c:txPr>
        <c:crossAx val="99147776"/>
        <c:crossesAt val="0"/>
        <c:auto val="1"/>
        <c:lblAlgn val="ctr"/>
        <c:lblOffset val="100"/>
        <c:noMultiLvlLbl val="0"/>
      </c:catAx>
      <c:valAx>
        <c:axId val="99147776"/>
        <c:scaling>
          <c:orientation val="minMax"/>
          <c:min val="0"/>
        </c:scaling>
        <c:delete val="0"/>
        <c:axPos val="t"/>
        <c:majorGridlines>
          <c:spPr>
            <a:ln w="9525">
              <a:solidFill>
                <a:sysClr val="windowText" lastClr="000000"/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1"/>
        <c:majorTickMark val="none"/>
        <c:minorTickMark val="none"/>
        <c:tickLblPos val="high"/>
        <c:spPr>
          <a:ln w="6350">
            <a:noFill/>
          </a:ln>
        </c:spPr>
        <c:txPr>
          <a:bodyPr/>
          <a:lstStyle/>
          <a:p>
            <a:pPr>
              <a:defRPr sz="800" b="1"/>
            </a:pPr>
            <a:endParaRPr lang="fi-FI"/>
          </a:p>
        </c:txPr>
        <c:crossAx val="99083776"/>
        <c:crosses val="autoZero"/>
        <c:crossBetween val="between"/>
        <c:majorUnit val="0.1"/>
        <c:minorUnit val="0.05"/>
      </c:valAx>
      <c:spPr>
        <a:ln w="9525">
          <a:solidFill>
            <a:sysClr val="windowText" lastClr="000000"/>
          </a:solidFill>
        </a:ln>
      </c:spPr>
    </c:plotArea>
    <c:legend>
      <c:legendPos val="b"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Trebuchet MS" pitchFamily="34" charset="0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/>
            </a:pPr>
            <a:r>
              <a:rPr lang="fi-FI" sz="1200" dirty="0"/>
              <a:t>Miten hyvin seuraavat ominaisuudet kuvaavat mielestäsi</a:t>
            </a:r>
            <a:r>
              <a:rPr lang="fi-FI" sz="1200" b="1" dirty="0">
                <a:solidFill>
                  <a:srgbClr val="C239CE"/>
                </a:solidFill>
              </a:rPr>
              <a:t> julkisia </a:t>
            </a:r>
            <a:r>
              <a:rPr lang="fi-FI" sz="1200" dirty="0"/>
              <a:t>sosiaali- ja terveyspalveluiden tuottajia?</a:t>
            </a:r>
          </a:p>
        </c:rich>
      </c:tx>
      <c:layout>
        <c:manualLayout>
          <c:xMode val="edge"/>
          <c:yMode val="edge"/>
          <c:x val="0.17470972516100686"/>
          <c:y val="3.5500306294730243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775353521338469"/>
          <c:y val="0.15707379056065898"/>
          <c:w val="0.68068241469816271"/>
          <c:h val="0.6805734257217751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Taul1!$C$213</c:f>
              <c:strCache>
                <c:ptCount val="1"/>
                <c:pt idx="0">
                  <c:v>Erittäin hyvin </c:v>
                </c:pt>
              </c:strCache>
            </c:strRef>
          </c:tx>
          <c:spPr>
            <a:solidFill>
              <a:srgbClr val="40810A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Taul1!$D$212:$H$212</c:f>
              <c:strCache>
                <c:ptCount val="5"/>
                <c:pt idx="0">
                  <c:v>Asiakaslähtöinen</c:v>
                </c:pt>
                <c:pt idx="1">
                  <c:v>Innovatiivinen</c:v>
                </c:pt>
                <c:pt idx="2">
                  <c:v>Joustava</c:v>
                </c:pt>
                <c:pt idx="3">
                  <c:v>Laadukas</c:v>
                </c:pt>
                <c:pt idx="4">
                  <c:v>Vastuullinen</c:v>
                </c:pt>
              </c:strCache>
            </c:strRef>
          </c:cat>
          <c:val>
            <c:numRef>
              <c:f>Taul1!$D$213:$H$213</c:f>
              <c:numCache>
                <c:formatCode>0%</c:formatCode>
                <c:ptCount val="5"/>
                <c:pt idx="0">
                  <c:v>6.6796493391250517E-2</c:v>
                </c:pt>
                <c:pt idx="1">
                  <c:v>3.1068468325392215E-2</c:v>
                </c:pt>
                <c:pt idx="2">
                  <c:v>3.7324440948155825E-2</c:v>
                </c:pt>
                <c:pt idx="3">
                  <c:v>8.4670365859389779E-2</c:v>
                </c:pt>
                <c:pt idx="4">
                  <c:v>0.13729163391789934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B7-45B7-B620-A6FE97973302}"/>
            </c:ext>
          </c:extLst>
        </c:ser>
        <c:ser>
          <c:idx val="1"/>
          <c:order val="1"/>
          <c:tx>
            <c:strRef>
              <c:f>Taul1!$C$214</c:f>
              <c:strCache>
                <c:ptCount val="1"/>
                <c:pt idx="0">
                  <c:v>Jokseenkin hyvin </c:v>
                </c:pt>
              </c:strCache>
            </c:strRef>
          </c:tx>
          <c:spPr>
            <a:solidFill>
              <a:srgbClr val="54AE0E">
                <a:lumMod val="40000"/>
                <a:lumOff val="60000"/>
              </a:srgbClr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Taul1!$D$212:$H$212</c:f>
              <c:strCache>
                <c:ptCount val="5"/>
                <c:pt idx="0">
                  <c:v>Asiakaslähtöinen</c:v>
                </c:pt>
                <c:pt idx="1">
                  <c:v>Innovatiivinen</c:v>
                </c:pt>
                <c:pt idx="2">
                  <c:v>Joustava</c:v>
                </c:pt>
                <c:pt idx="3">
                  <c:v>Laadukas</c:v>
                </c:pt>
                <c:pt idx="4">
                  <c:v>Vastuullinen</c:v>
                </c:pt>
              </c:strCache>
            </c:strRef>
          </c:cat>
          <c:val>
            <c:numRef>
              <c:f>Taul1!$D$214:$H$214</c:f>
              <c:numCache>
                <c:formatCode>0%</c:formatCode>
                <c:ptCount val="5"/>
                <c:pt idx="0">
                  <c:v>0.29715976914926051</c:v>
                </c:pt>
                <c:pt idx="1">
                  <c:v>0.16642108660236452</c:v>
                </c:pt>
                <c:pt idx="2">
                  <c:v>0.19693993588611278</c:v>
                </c:pt>
                <c:pt idx="3">
                  <c:v>0.40006991085312865</c:v>
                </c:pt>
                <c:pt idx="4">
                  <c:v>0.4044154753060597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B7-45B7-B620-A6FE97973302}"/>
            </c:ext>
          </c:extLst>
        </c:ser>
        <c:ser>
          <c:idx val="2"/>
          <c:order val="2"/>
          <c:tx>
            <c:strRef>
              <c:f>Taul1!$C$215</c:f>
              <c:strCache>
                <c:ptCount val="1"/>
                <c:pt idx="0">
                  <c:v>Ei hyvin eikä huonosti </c:v>
                </c:pt>
              </c:strCache>
            </c:strRef>
          </c:tx>
          <c:spPr>
            <a:solidFill>
              <a:srgbClr val="F0F44A">
                <a:lumMod val="60000"/>
                <a:lumOff val="40000"/>
              </a:srgbClr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Taul1!$D$212:$H$212</c:f>
              <c:strCache>
                <c:ptCount val="5"/>
                <c:pt idx="0">
                  <c:v>Asiakaslähtöinen</c:v>
                </c:pt>
                <c:pt idx="1">
                  <c:v>Innovatiivinen</c:v>
                </c:pt>
                <c:pt idx="2">
                  <c:v>Joustava</c:v>
                </c:pt>
                <c:pt idx="3">
                  <c:v>Laadukas</c:v>
                </c:pt>
                <c:pt idx="4">
                  <c:v>Vastuullinen</c:v>
                </c:pt>
              </c:strCache>
            </c:strRef>
          </c:cat>
          <c:val>
            <c:numRef>
              <c:f>Taul1!$D$215:$H$215</c:f>
              <c:numCache>
                <c:formatCode>0%</c:formatCode>
                <c:ptCount val="5"/>
                <c:pt idx="0">
                  <c:v>0.30619268985005438</c:v>
                </c:pt>
                <c:pt idx="1">
                  <c:v>0.38769024940612351</c:v>
                </c:pt>
                <c:pt idx="2">
                  <c:v>0.29468630288544906</c:v>
                </c:pt>
                <c:pt idx="3">
                  <c:v>0.31938279907794903</c:v>
                </c:pt>
                <c:pt idx="4">
                  <c:v>0.26547867681938259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B7-45B7-B620-A6FE97973302}"/>
            </c:ext>
          </c:extLst>
        </c:ser>
        <c:ser>
          <c:idx val="3"/>
          <c:order val="3"/>
          <c:tx>
            <c:strRef>
              <c:f>Taul1!$C$216</c:f>
              <c:strCache>
                <c:ptCount val="1"/>
                <c:pt idx="0">
                  <c:v>Jokseenkin huonosti </c:v>
                </c:pt>
              </c:strCache>
            </c:strRef>
          </c:tx>
          <c:spPr>
            <a:solidFill>
              <a:srgbClr val="F3297B">
                <a:lumMod val="40000"/>
                <a:lumOff val="60000"/>
              </a:srgbClr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Taul1!$D$212:$H$212</c:f>
              <c:strCache>
                <c:ptCount val="5"/>
                <c:pt idx="0">
                  <c:v>Asiakaslähtöinen</c:v>
                </c:pt>
                <c:pt idx="1">
                  <c:v>Innovatiivinen</c:v>
                </c:pt>
                <c:pt idx="2">
                  <c:v>Joustava</c:v>
                </c:pt>
                <c:pt idx="3">
                  <c:v>Laadukas</c:v>
                </c:pt>
                <c:pt idx="4">
                  <c:v>Vastuullinen</c:v>
                </c:pt>
              </c:strCache>
            </c:strRef>
          </c:cat>
          <c:val>
            <c:numRef>
              <c:f>Taul1!$D$216:$H$216</c:f>
              <c:numCache>
                <c:formatCode>0%</c:formatCode>
                <c:ptCount val="5"/>
                <c:pt idx="0">
                  <c:v>0.23200440745354609</c:v>
                </c:pt>
                <c:pt idx="1">
                  <c:v>0.2500648500833777</c:v>
                </c:pt>
                <c:pt idx="2">
                  <c:v>0.31103032966076399</c:v>
                </c:pt>
                <c:pt idx="3">
                  <c:v>0.11325285721660906</c:v>
                </c:pt>
                <c:pt idx="4">
                  <c:v>0.10706652458235338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B7-45B7-B620-A6FE97973302}"/>
            </c:ext>
          </c:extLst>
        </c:ser>
        <c:ser>
          <c:idx val="4"/>
          <c:order val="4"/>
          <c:tx>
            <c:strRef>
              <c:f>Taul1!$C$217</c:f>
              <c:strCache>
                <c:ptCount val="1"/>
                <c:pt idx="0">
                  <c:v>Erittäin huonosti </c:v>
                </c:pt>
              </c:strCache>
            </c:strRef>
          </c:tx>
          <c:spPr>
            <a:solidFill>
              <a:srgbClr val="F3297B">
                <a:lumMod val="75000"/>
              </a:srgbClr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1B7-45B7-B620-A6FE97973302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1B7-45B7-B620-A6FE97973302}"/>
                </c:ext>
              </c:extLst>
            </c:dLbl>
            <c:spPr>
              <a:noFill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Taul1!$D$212:$H$212</c:f>
              <c:strCache>
                <c:ptCount val="5"/>
                <c:pt idx="0">
                  <c:v>Asiakaslähtöinen</c:v>
                </c:pt>
                <c:pt idx="1">
                  <c:v>Innovatiivinen</c:v>
                </c:pt>
                <c:pt idx="2">
                  <c:v>Joustava</c:v>
                </c:pt>
                <c:pt idx="3">
                  <c:v>Laadukas</c:v>
                </c:pt>
                <c:pt idx="4">
                  <c:v>Vastuullinen</c:v>
                </c:pt>
              </c:strCache>
            </c:strRef>
          </c:cat>
          <c:val>
            <c:numRef>
              <c:f>Taul1!$D$217:$H$217</c:f>
              <c:numCache>
                <c:formatCode>0%</c:formatCode>
                <c:ptCount val="5"/>
                <c:pt idx="0">
                  <c:v>5.4088701449542434E-2</c:v>
                </c:pt>
                <c:pt idx="1">
                  <c:v>7.7521996175021146E-2</c:v>
                </c:pt>
                <c:pt idx="2">
                  <c:v>0.10352164520855536</c:v>
                </c:pt>
                <c:pt idx="3">
                  <c:v>3.2661288884989266E-2</c:v>
                </c:pt>
                <c:pt idx="4">
                  <c:v>3.7241570264713447E-2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1B7-45B7-B620-A6FE97973302}"/>
            </c:ext>
          </c:extLst>
        </c:ser>
        <c:ser>
          <c:idx val="5"/>
          <c:order val="5"/>
          <c:tx>
            <c:strRef>
              <c:f>Taul1!$C$218</c:f>
              <c:strCache>
                <c:ptCount val="1"/>
                <c:pt idx="0">
                  <c:v>En osaa sanoa 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Taul1!$D$212:$H$212</c:f>
              <c:strCache>
                <c:ptCount val="5"/>
                <c:pt idx="0">
                  <c:v>Asiakaslähtöinen</c:v>
                </c:pt>
                <c:pt idx="1">
                  <c:v>Innovatiivinen</c:v>
                </c:pt>
                <c:pt idx="2">
                  <c:v>Joustava</c:v>
                </c:pt>
                <c:pt idx="3">
                  <c:v>Laadukas</c:v>
                </c:pt>
                <c:pt idx="4">
                  <c:v>Vastuullinen</c:v>
                </c:pt>
              </c:strCache>
            </c:strRef>
          </c:cat>
          <c:val>
            <c:numRef>
              <c:f>Taul1!$D$218:$H$218</c:f>
              <c:numCache>
                <c:formatCode>0%</c:formatCode>
                <c:ptCount val="5"/>
                <c:pt idx="0">
                  <c:v>4.41325768879322E-2</c:v>
                </c:pt>
                <c:pt idx="1">
                  <c:v>8.9972348657865825E-2</c:v>
                </c:pt>
                <c:pt idx="2">
                  <c:v>5.076179169769842E-2</c:v>
                </c:pt>
                <c:pt idx="3">
                  <c:v>4.6705809305287824E-2</c:v>
                </c:pt>
                <c:pt idx="4">
                  <c:v>5.1843094838964043E-2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1B7-45B7-B620-A6FE979733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29900544"/>
        <c:axId val="85027648"/>
      </c:barChart>
      <c:catAx>
        <c:axId val="129900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900" b="0"/>
            </a:pPr>
            <a:endParaRPr lang="fi-FI"/>
          </a:p>
        </c:txPr>
        <c:crossAx val="85027648"/>
        <c:crossesAt val="0"/>
        <c:auto val="1"/>
        <c:lblAlgn val="ctr"/>
        <c:lblOffset val="100"/>
        <c:noMultiLvlLbl val="0"/>
      </c:catAx>
      <c:valAx>
        <c:axId val="85027648"/>
        <c:scaling>
          <c:orientation val="minMax"/>
          <c:min val="0"/>
        </c:scaling>
        <c:delete val="0"/>
        <c:axPos val="t"/>
        <c:majorGridlines>
          <c:spPr>
            <a:ln w="9525">
              <a:solidFill>
                <a:sysClr val="windowText" lastClr="000000"/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1"/>
        <c:majorTickMark val="none"/>
        <c:minorTickMark val="none"/>
        <c:tickLblPos val="high"/>
        <c:spPr>
          <a:ln w="6350">
            <a:noFill/>
          </a:ln>
        </c:spPr>
        <c:txPr>
          <a:bodyPr/>
          <a:lstStyle/>
          <a:p>
            <a:pPr>
              <a:defRPr sz="800" b="1"/>
            </a:pPr>
            <a:endParaRPr lang="fi-FI"/>
          </a:p>
        </c:txPr>
        <c:crossAx val="129900544"/>
        <c:crosses val="autoZero"/>
        <c:crossBetween val="between"/>
        <c:majorUnit val="0.2"/>
        <c:minorUnit val="0.1"/>
      </c:valAx>
      <c:spPr>
        <a:ln w="9525">
          <a:solidFill>
            <a:sysClr val="windowText" lastClr="000000"/>
          </a:solidFill>
        </a:ln>
      </c:spPr>
    </c:plotArea>
    <c:legend>
      <c:legendPos val="b"/>
      <c:layout>
        <c:manualLayout>
          <c:xMode val="edge"/>
          <c:yMode val="edge"/>
          <c:x val="0.17425948408431324"/>
          <c:y val="0.88872466842972897"/>
          <c:w val="0.81594505532623385"/>
          <c:h val="9.6095065915622016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Trebuchet MS" pitchFamily="34" charset="0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400" b="0"/>
            </a:pPr>
            <a:r>
              <a:rPr lang="fi-FI"/>
              <a:t>Miten suhtaudut siihen, että verovaroin kustannetussa perustason sosiaali- ja terveydenhuollossa siirrytään malliin, jossa kansalainen saa valita itselleen sopivimman palveluntuottajan julkisten ja yksityisten palveluntuottajien joukosta?</a:t>
            </a:r>
          </a:p>
        </c:rich>
      </c:tx>
      <c:layout>
        <c:manualLayout>
          <c:xMode val="edge"/>
          <c:yMode val="edge"/>
          <c:x val="9.4930583101943702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6771091336708656E-2"/>
          <c:y val="0.24323213418644249"/>
          <c:w val="0.84315005642666763"/>
          <c:h val="0.555312519847489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kansalaistutkimus_valinnanvapau!$B$9</c:f>
              <c:strCache>
                <c:ptCount val="1"/>
                <c:pt idx="0">
                  <c:v>Kaikki vastaajat (N=2045)  </c:v>
                </c:pt>
              </c:strCache>
            </c:strRef>
          </c:tx>
          <c:spPr>
            <a:solidFill>
              <a:srgbClr val="56AE0E"/>
            </a:solidFill>
            <a:ln w="12700">
              <a:solidFill>
                <a:srgbClr val="2E5D07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kansalaistutkimus_valinnanvapau!$A$79:$A$84</c:f>
              <c:strCache>
                <c:ptCount val="6"/>
                <c:pt idx="0">
                  <c:v>Erittäin myönteisesti </c:v>
                </c:pt>
                <c:pt idx="1">
                  <c:v>Jokseenkin myönteisesti </c:v>
                </c:pt>
                <c:pt idx="2">
                  <c:v>En myönteisesti enkä kielteisesti </c:v>
                </c:pt>
                <c:pt idx="3">
                  <c:v>Jokseenkin kielteisesti </c:v>
                </c:pt>
                <c:pt idx="4">
                  <c:v>Erittäin kielteisesti </c:v>
                </c:pt>
                <c:pt idx="5">
                  <c:v>En osaa sanoa </c:v>
                </c:pt>
              </c:strCache>
            </c:strRef>
          </c:cat>
          <c:val>
            <c:numRef>
              <c:f>kansalaistutkimus_valinnanvapau!$B$79:$B$84</c:f>
              <c:numCache>
                <c:formatCode>0%</c:formatCode>
                <c:ptCount val="6"/>
                <c:pt idx="0">
                  <c:v>0.14531883196693321</c:v>
                </c:pt>
                <c:pt idx="1">
                  <c:v>0.37512386963216365</c:v>
                </c:pt>
                <c:pt idx="2">
                  <c:v>0.20504796966131042</c:v>
                </c:pt>
                <c:pt idx="3">
                  <c:v>0.15347236868332709</c:v>
                </c:pt>
                <c:pt idx="4">
                  <c:v>7.5380394633546802E-2</c:v>
                </c:pt>
                <c:pt idx="5">
                  <c:v>4.6842667706292931E-2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87-4E64-9143-8CA14EF221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8929664"/>
        <c:axId val="99150080"/>
      </c:barChart>
      <c:catAx>
        <c:axId val="989296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99150080"/>
        <c:crossesAt val="0"/>
        <c:auto val="1"/>
        <c:lblAlgn val="ctr"/>
        <c:lblOffset val="100"/>
        <c:noMultiLvlLbl val="0"/>
      </c:catAx>
      <c:valAx>
        <c:axId val="99150080"/>
        <c:scaling>
          <c:orientation val="minMax"/>
          <c:min val="0"/>
        </c:scaling>
        <c:delete val="0"/>
        <c:axPos val="l"/>
        <c:majorGridlines>
          <c:spPr>
            <a:ln w="9525">
              <a:solidFill>
                <a:sysClr val="windowText" lastClr="000000"/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1"/>
        <c:majorTickMark val="none"/>
        <c:minorTickMark val="none"/>
        <c:tickLblPos val="low"/>
        <c:spPr>
          <a:ln w="6350">
            <a:noFill/>
          </a:ln>
        </c:spPr>
        <c:txPr>
          <a:bodyPr/>
          <a:lstStyle/>
          <a:p>
            <a:pPr>
              <a:defRPr sz="800" b="1"/>
            </a:pPr>
            <a:endParaRPr lang="fi-FI"/>
          </a:p>
        </c:txPr>
        <c:crossAx val="98929664"/>
        <c:crosses val="autoZero"/>
        <c:crossBetween val="between"/>
        <c:majorUnit val="0.1"/>
        <c:minorUnit val="0.05"/>
      </c:valAx>
      <c:spPr>
        <a:ln w="9525">
          <a:solidFill>
            <a:sysClr val="windowText" lastClr="000000"/>
          </a:solidFill>
        </a:ln>
      </c:spPr>
    </c:plotArea>
    <c:legend>
      <c:legendPos val="b"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Trebuchet MS" pitchFamily="34" charset="0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7886169809837752"/>
          <c:y val="0.27074701262872997"/>
          <c:w val="0.66057963506051232"/>
          <c:h val="0.5208247077940738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Taul1!$A$79</c:f>
              <c:strCache>
                <c:ptCount val="1"/>
                <c:pt idx="0">
                  <c:v>Erittäin myönteisesti </c:v>
                </c:pt>
              </c:strCache>
            </c:strRef>
          </c:tx>
          <c:spPr>
            <a:solidFill>
              <a:srgbClr val="40810A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Taul1!$B$9:$D$9</c:f>
              <c:strCache>
                <c:ptCount val="3"/>
                <c:pt idx="0">
                  <c:v>2017: Kaikki vastaajat (N=2045)  </c:v>
                </c:pt>
                <c:pt idx="1">
                  <c:v>2016: Kaikki vastaajat (n=3033)</c:v>
                </c:pt>
                <c:pt idx="2">
                  <c:v>2014: Kaikki vastaajat (n=2029)</c:v>
                </c:pt>
              </c:strCache>
            </c:strRef>
          </c:cat>
          <c:val>
            <c:numRef>
              <c:f>Taul1!$B$79:$D$79</c:f>
              <c:numCache>
                <c:formatCode>0%</c:formatCode>
                <c:ptCount val="3"/>
                <c:pt idx="0">
                  <c:v>0.14531883196693321</c:v>
                </c:pt>
                <c:pt idx="1">
                  <c:v>0.26752292579326348</c:v>
                </c:pt>
                <c:pt idx="2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A9-46BC-8830-2527E5EDBE5B}"/>
            </c:ext>
          </c:extLst>
        </c:ser>
        <c:ser>
          <c:idx val="1"/>
          <c:order val="1"/>
          <c:tx>
            <c:strRef>
              <c:f>Taul1!$A$80</c:f>
              <c:strCache>
                <c:ptCount val="1"/>
                <c:pt idx="0">
                  <c:v>Jokseenkin myönteisesti </c:v>
                </c:pt>
              </c:strCache>
            </c:strRef>
          </c:tx>
          <c:spPr>
            <a:solidFill>
              <a:srgbClr val="B8F588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Taul1!$B$9:$D$9</c:f>
              <c:strCache>
                <c:ptCount val="3"/>
                <c:pt idx="0">
                  <c:v>2017: Kaikki vastaajat (N=2045)  </c:v>
                </c:pt>
                <c:pt idx="1">
                  <c:v>2016: Kaikki vastaajat (n=3033)</c:v>
                </c:pt>
                <c:pt idx="2">
                  <c:v>2014: Kaikki vastaajat (n=2029)</c:v>
                </c:pt>
              </c:strCache>
            </c:strRef>
          </c:cat>
          <c:val>
            <c:numRef>
              <c:f>Taul1!$B$80:$D$80</c:f>
              <c:numCache>
                <c:formatCode>0%</c:formatCode>
                <c:ptCount val="3"/>
                <c:pt idx="0">
                  <c:v>0.37512386963216365</c:v>
                </c:pt>
                <c:pt idx="1">
                  <c:v>0.38387183614268011</c:v>
                </c:pt>
                <c:pt idx="2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A9-46BC-8830-2527E5EDBE5B}"/>
            </c:ext>
          </c:extLst>
        </c:ser>
        <c:ser>
          <c:idx val="2"/>
          <c:order val="2"/>
          <c:tx>
            <c:strRef>
              <c:f>Taul1!$A$81</c:f>
              <c:strCache>
                <c:ptCount val="1"/>
                <c:pt idx="0">
                  <c:v>En myönteisesti enkä kielteisesti </c:v>
                </c:pt>
              </c:strCache>
            </c:strRef>
          </c:tx>
          <c:spPr>
            <a:solidFill>
              <a:srgbClr val="F6F892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Taul1!$B$9:$D$9</c:f>
              <c:strCache>
                <c:ptCount val="3"/>
                <c:pt idx="0">
                  <c:v>2017: Kaikki vastaajat (N=2045)  </c:v>
                </c:pt>
                <c:pt idx="1">
                  <c:v>2016: Kaikki vastaajat (n=3033)</c:v>
                </c:pt>
                <c:pt idx="2">
                  <c:v>2014: Kaikki vastaajat (n=2029)</c:v>
                </c:pt>
              </c:strCache>
            </c:strRef>
          </c:cat>
          <c:val>
            <c:numRef>
              <c:f>Taul1!$B$81:$D$81</c:f>
              <c:numCache>
                <c:formatCode>0%</c:formatCode>
                <c:ptCount val="3"/>
                <c:pt idx="0">
                  <c:v>0.20504796966131042</c:v>
                </c:pt>
                <c:pt idx="1">
                  <c:v>0.17806202213540548</c:v>
                </c:pt>
                <c:pt idx="2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A9-46BC-8830-2527E5EDBE5B}"/>
            </c:ext>
          </c:extLst>
        </c:ser>
        <c:ser>
          <c:idx val="3"/>
          <c:order val="3"/>
          <c:tx>
            <c:strRef>
              <c:f>Taul1!$A$82</c:f>
              <c:strCache>
                <c:ptCount val="1"/>
                <c:pt idx="0">
                  <c:v>Jokseenkin kielteisesti </c:v>
                </c:pt>
              </c:strCache>
            </c:strRef>
          </c:tx>
          <c:spPr>
            <a:solidFill>
              <a:srgbClr val="FAA9CA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Taul1!$B$9:$D$9</c:f>
              <c:strCache>
                <c:ptCount val="3"/>
                <c:pt idx="0">
                  <c:v>2017: Kaikki vastaajat (N=2045)  </c:v>
                </c:pt>
                <c:pt idx="1">
                  <c:v>2016: Kaikki vastaajat (n=3033)</c:v>
                </c:pt>
                <c:pt idx="2">
                  <c:v>2014: Kaikki vastaajat (n=2029)</c:v>
                </c:pt>
              </c:strCache>
            </c:strRef>
          </c:cat>
          <c:val>
            <c:numRef>
              <c:f>Taul1!$B$82:$D$82</c:f>
              <c:numCache>
                <c:formatCode>0%</c:formatCode>
                <c:ptCount val="3"/>
                <c:pt idx="0">
                  <c:v>0.15347236868332709</c:v>
                </c:pt>
                <c:pt idx="1">
                  <c:v>7.1187105974415688E-2</c:v>
                </c:pt>
                <c:pt idx="2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CA9-46BC-8830-2527E5EDBE5B}"/>
            </c:ext>
          </c:extLst>
        </c:ser>
        <c:ser>
          <c:idx val="4"/>
          <c:order val="4"/>
          <c:tx>
            <c:strRef>
              <c:f>Taul1!$A$83</c:f>
              <c:strCache>
                <c:ptCount val="1"/>
                <c:pt idx="0">
                  <c:v>Erittäin kielteisesti </c:v>
                </c:pt>
              </c:strCache>
            </c:strRef>
          </c:tx>
          <c:spPr>
            <a:solidFill>
              <a:srgbClr val="CA0B59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CA9-46BC-8830-2527E5EDBE5B}"/>
                </c:ext>
              </c:extLst>
            </c:dLbl>
            <c:spPr>
              <a:noFill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Taul1!$B$9:$D$9</c:f>
              <c:strCache>
                <c:ptCount val="3"/>
                <c:pt idx="0">
                  <c:v>2017: Kaikki vastaajat (N=2045)  </c:v>
                </c:pt>
                <c:pt idx="1">
                  <c:v>2016: Kaikki vastaajat (n=3033)</c:v>
                </c:pt>
                <c:pt idx="2">
                  <c:v>2014: Kaikki vastaajat (n=2029)</c:v>
                </c:pt>
              </c:strCache>
            </c:strRef>
          </c:cat>
          <c:val>
            <c:numRef>
              <c:f>Taul1!$B$83:$D$83</c:f>
              <c:numCache>
                <c:formatCode>0%</c:formatCode>
                <c:ptCount val="3"/>
                <c:pt idx="0">
                  <c:v>7.5380394633546802E-2</c:v>
                </c:pt>
                <c:pt idx="1">
                  <c:v>3.4292244271020532E-2</c:v>
                </c:pt>
                <c:pt idx="2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CA9-46BC-8830-2527E5EDBE5B}"/>
            </c:ext>
          </c:extLst>
        </c:ser>
        <c:ser>
          <c:idx val="5"/>
          <c:order val="5"/>
          <c:tx>
            <c:strRef>
              <c:f>Taul1!$A$84</c:f>
              <c:strCache>
                <c:ptCount val="1"/>
                <c:pt idx="0">
                  <c:v>En osaa sanoa </c:v>
                </c:pt>
              </c:strCache>
            </c:strRef>
          </c:tx>
          <c:spPr>
            <a:solidFill>
              <a:srgbClr val="A6A6A6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fi-FI" sz="900" b="1" i="0" u="none" strike="noStrike" kern="1200" baseline="0">
                    <a:solidFill>
                      <a:sysClr val="windowText" lastClr="000000"/>
                    </a:solidFill>
                    <a:latin typeface="Trebuchet MS" pitchFamily="34" charset="0"/>
                    <a:ea typeface="Tahoma" pitchFamily="34" charset="0"/>
                    <a:cs typeface="Tahoma" pitchFamily="34" charset="0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Taul1!$B$9:$D$9</c:f>
              <c:strCache>
                <c:ptCount val="3"/>
                <c:pt idx="0">
                  <c:v>2017: Kaikki vastaajat (N=2045)  </c:v>
                </c:pt>
                <c:pt idx="1">
                  <c:v>2016: Kaikki vastaajat (n=3033)</c:v>
                </c:pt>
                <c:pt idx="2">
                  <c:v>2014: Kaikki vastaajat (n=2029)</c:v>
                </c:pt>
              </c:strCache>
            </c:strRef>
          </c:cat>
          <c:val>
            <c:numRef>
              <c:f>Taul1!$B$84:$D$84</c:f>
              <c:numCache>
                <c:formatCode>0%</c:formatCode>
                <c:ptCount val="3"/>
                <c:pt idx="0">
                  <c:v>4.6842667706292931E-2</c:v>
                </c:pt>
                <c:pt idx="1">
                  <c:v>6.506386568321465E-2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A9-46BC-8830-2527E5EDB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98927104"/>
        <c:axId val="99151808"/>
      </c:barChart>
      <c:catAx>
        <c:axId val="989271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b="0"/>
            </a:pPr>
            <a:endParaRPr lang="fi-FI"/>
          </a:p>
        </c:txPr>
        <c:crossAx val="99151808"/>
        <c:crossesAt val="0"/>
        <c:auto val="1"/>
        <c:lblAlgn val="ctr"/>
        <c:lblOffset val="100"/>
        <c:noMultiLvlLbl val="0"/>
      </c:catAx>
      <c:valAx>
        <c:axId val="99151808"/>
        <c:scaling>
          <c:orientation val="minMax"/>
          <c:min val="0"/>
        </c:scaling>
        <c:delete val="0"/>
        <c:axPos val="t"/>
        <c:majorGridlines>
          <c:spPr>
            <a:ln w="9525">
              <a:solidFill>
                <a:sysClr val="windowText" lastClr="000000"/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1"/>
        <c:majorTickMark val="none"/>
        <c:minorTickMark val="none"/>
        <c:tickLblPos val="high"/>
        <c:spPr>
          <a:ln w="6350">
            <a:noFill/>
          </a:ln>
        </c:spPr>
        <c:txPr>
          <a:bodyPr/>
          <a:lstStyle/>
          <a:p>
            <a:pPr>
              <a:defRPr sz="800" b="1"/>
            </a:pPr>
            <a:endParaRPr lang="fi-FI"/>
          </a:p>
        </c:txPr>
        <c:crossAx val="98927104"/>
        <c:crosses val="autoZero"/>
        <c:crossBetween val="between"/>
        <c:majorUnit val="0.1"/>
        <c:minorUnit val="0.05"/>
      </c:valAx>
      <c:spPr>
        <a:ln w="9525">
          <a:solidFill>
            <a:sysClr val="windowText" lastClr="000000"/>
          </a:solidFill>
        </a:ln>
      </c:spPr>
    </c:plotArea>
    <c:legend>
      <c:legendPos val="b"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Trebuchet MS" pitchFamily="34" charset="0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0"/>
            </a:pPr>
            <a:r>
              <a:rPr lang="fi-FI" dirty="0"/>
              <a:t>Kuinka todennäköisesti tulet käyttämään vapauttasi valita palveluntuottaja useiden tuottajien joukosta?</a:t>
            </a:r>
          </a:p>
        </c:rich>
      </c:tx>
      <c:layout>
        <c:manualLayout>
          <c:xMode val="edge"/>
          <c:yMode val="edge"/>
          <c:x val="0.17395826505152356"/>
          <c:y val="3.5634738875928817E-3"/>
        </c:manualLayout>
      </c:layout>
      <c:overlay val="0"/>
    </c:title>
    <c:autoTitleDeleted val="0"/>
    <c:plotArea>
      <c:layout/>
      <c:pieChart>
        <c:varyColors val="0"/>
        <c:ser>
          <c:idx val="0"/>
          <c:order val="0"/>
          <c:spPr>
            <a:solidFill>
              <a:srgbClr val="C239CE">
                <a:alpha val="80000"/>
              </a:srgbClr>
            </a:solidFill>
            <a:ln w="12700">
              <a:solidFill>
                <a:srgbClr val="4A164E"/>
              </a:solidFill>
            </a:ln>
          </c:spPr>
          <c:explosion val="3"/>
          <c:dPt>
            <c:idx val="0"/>
            <c:bubble3D val="0"/>
            <c:spPr>
              <a:solidFill>
                <a:srgbClr val="54AE0E">
                  <a:lumMod val="75000"/>
                </a:srgbClr>
              </a:solidFill>
              <a:ln w="12700">
                <a:solidFill>
                  <a:srgbClr val="4A164E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0C4E-4339-8C5F-2822D5FC64BD}"/>
              </c:ext>
            </c:extLst>
          </c:dPt>
          <c:dPt>
            <c:idx val="1"/>
            <c:bubble3D val="0"/>
            <c:spPr>
              <a:solidFill>
                <a:srgbClr val="54AE0E">
                  <a:lumMod val="40000"/>
                  <a:lumOff val="60000"/>
                </a:srgbClr>
              </a:solidFill>
              <a:ln w="12700">
                <a:solidFill>
                  <a:srgbClr val="4A164E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C4E-4339-8C5F-2822D5FC64BD}"/>
              </c:ext>
            </c:extLst>
          </c:dPt>
          <c:dPt>
            <c:idx val="2"/>
            <c:bubble3D val="0"/>
            <c:spPr>
              <a:solidFill>
                <a:srgbClr val="F3297B">
                  <a:lumMod val="40000"/>
                  <a:lumOff val="60000"/>
                </a:srgb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0C4E-4339-8C5F-2822D5FC64BD}"/>
              </c:ext>
            </c:extLst>
          </c:dPt>
          <c:dPt>
            <c:idx val="3"/>
            <c:bubble3D val="0"/>
            <c:spPr>
              <a:solidFill>
                <a:srgbClr val="F3297B">
                  <a:lumMod val="75000"/>
                </a:srgb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0C4E-4339-8C5F-2822D5FC64BD}"/>
              </c:ext>
            </c:extLst>
          </c:dPt>
          <c:dPt>
            <c:idx val="4"/>
            <c:bubble3D val="0"/>
            <c:spPr>
              <a:solidFill>
                <a:sysClr val="window" lastClr="FFFFFF">
                  <a:lumMod val="75000"/>
                </a:sys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0C4E-4339-8C5F-2822D5FC64BD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00" b="1">
                      <a:solidFill>
                        <a:schemeClr val="bg1"/>
                      </a:solidFill>
                    </a:defRPr>
                  </a:pPr>
                  <a:endParaRPr lang="fi-FI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4E-4339-8C5F-2822D5FC64BD}"/>
                </c:ext>
              </c:extLst>
            </c:dLbl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4E-4339-8C5F-2822D5FC64BD}"/>
                </c:ext>
              </c:extLst>
            </c:dLbl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4E-4339-8C5F-2822D5FC64BD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000" b="1">
                      <a:solidFill>
                        <a:schemeClr val="bg1"/>
                      </a:solidFill>
                    </a:defRPr>
                  </a:pPr>
                  <a:endParaRPr lang="fi-FI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4E-4339-8C5F-2822D5FC64BD}"/>
                </c:ext>
              </c:extLst>
            </c:dLbl>
            <c:dLbl>
              <c:idx val="4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C4E-4339-8C5F-2822D5FC64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tx1"/>
                    </a:solidFill>
                  </a:defRPr>
                </a:pPr>
                <a:endParaRPr lang="fi-FI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kansalaistutkimus_valinnanvapau!$A$86:$A$90</c:f>
              <c:strCache>
                <c:ptCount val="5"/>
                <c:pt idx="0">
                  <c:v>Kyllä varmasti </c:v>
                </c:pt>
                <c:pt idx="1">
                  <c:v>Kyllä todennäköisesti </c:v>
                </c:pt>
                <c:pt idx="2">
                  <c:v>Todennäköisesti en </c:v>
                </c:pt>
                <c:pt idx="3">
                  <c:v>Varmasti en </c:v>
                </c:pt>
                <c:pt idx="4">
                  <c:v>En osaa sanoa </c:v>
                </c:pt>
              </c:strCache>
            </c:strRef>
          </c:cat>
          <c:val>
            <c:numRef>
              <c:f>kansalaistutkimus_valinnanvapau!$B$86:$B$90</c:f>
              <c:numCache>
                <c:formatCode>0%</c:formatCode>
                <c:ptCount val="5"/>
                <c:pt idx="0">
                  <c:v>0.130337867730555</c:v>
                </c:pt>
                <c:pt idx="1">
                  <c:v>0.41100918601477349</c:v>
                </c:pt>
                <c:pt idx="2">
                  <c:v>0.24569251864972366</c:v>
                </c:pt>
                <c:pt idx="3">
                  <c:v>3.428556446682151E-2</c:v>
                </c:pt>
                <c:pt idx="4">
                  <c:v>0.17867486313812636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C4E-4339-8C5F-2822D5FC64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680212118219991"/>
          <c:y val="0.62479397789748303"/>
          <c:w val="0.20107931587365729"/>
          <c:h val="0.31169453565129357"/>
        </c:manualLayout>
      </c:layout>
      <c:overlay val="0"/>
      <c:spPr>
        <a:noFill/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Trebuchet MS" pitchFamily="34" charset="0"/>
        </a:defRPr>
      </a:pPr>
      <a:endParaRPr lang="fi-FI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/>
            </a:pPr>
            <a:r>
              <a:rPr lang="fi-FI"/>
              <a:t>Kuinka todennäköisesti tulet käyttämään vapauttasi valita palveluntuottaja useiden tuottajien joukosta?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30107951341235029"/>
          <c:y val="0.16192147856517941"/>
          <c:w val="0.6383618197465396"/>
          <c:h val="0.6518372529246717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kansalaistutkimus_valinnanvapau!$A$86</c:f>
              <c:strCache>
                <c:ptCount val="1"/>
                <c:pt idx="0">
                  <c:v>Kyllä varmasti </c:v>
                </c:pt>
              </c:strCache>
            </c:strRef>
          </c:tx>
          <c:spPr>
            <a:solidFill>
              <a:srgbClr val="40810A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kansalaistutkimus_valinnanvapau!$B$9:$I$9</c:f>
              <c:strCache>
                <c:ptCount val="8"/>
                <c:pt idx="0">
                  <c:v>Kaikki vastaajat (N=2045)  </c:v>
                </c:pt>
                <c:pt idx="1">
                  <c:v>Ei lääkärikäyntejä</c:v>
                </c:pt>
                <c:pt idx="2">
                  <c:v>Lääkärikäynti 1 tai 2 kertaa vuodessa</c:v>
                </c:pt>
                <c:pt idx="3">
                  <c:v>Lääkärikäynti 3-5 kertaa vuodessa</c:v>
                </c:pt>
                <c:pt idx="4">
                  <c:v>Lääkärikäynti 5-10 kertaa vuodessa</c:v>
                </c:pt>
                <c:pt idx="5">
                  <c:v>Lääkärikäynti 10-15 kertaa vuodessa</c:v>
                </c:pt>
                <c:pt idx="6">
                  <c:v>Lääkärikäynti yli 15 kertaa vuodessa</c:v>
                </c:pt>
                <c:pt idx="7">
                  <c:v>En osaa sanoa (N=22)  </c:v>
                </c:pt>
              </c:strCache>
            </c:strRef>
          </c:cat>
          <c:val>
            <c:numRef>
              <c:f>kansalaistutkimus_valinnanvapau!$B$86:$H$86</c:f>
              <c:numCache>
                <c:formatCode>0%</c:formatCode>
                <c:ptCount val="7"/>
                <c:pt idx="0">
                  <c:v>0.130337867730555</c:v>
                </c:pt>
                <c:pt idx="1">
                  <c:v>0.09</c:v>
                </c:pt>
                <c:pt idx="2">
                  <c:v>0.12</c:v>
                </c:pt>
                <c:pt idx="3">
                  <c:v>0.15</c:v>
                </c:pt>
                <c:pt idx="4">
                  <c:v>0.19</c:v>
                </c:pt>
                <c:pt idx="5">
                  <c:v>0.22</c:v>
                </c:pt>
                <c:pt idx="6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DE-4EE1-B746-3ED78824BD1E}"/>
            </c:ext>
          </c:extLst>
        </c:ser>
        <c:ser>
          <c:idx val="1"/>
          <c:order val="1"/>
          <c:tx>
            <c:strRef>
              <c:f>kansalaistutkimus_valinnanvapau!$A$87</c:f>
              <c:strCache>
                <c:ptCount val="1"/>
                <c:pt idx="0">
                  <c:v>Kyllä todennäköisesti </c:v>
                </c:pt>
              </c:strCache>
            </c:strRef>
          </c:tx>
          <c:spPr>
            <a:solidFill>
              <a:srgbClr val="54AE0E">
                <a:lumMod val="40000"/>
                <a:lumOff val="60000"/>
              </a:srgbClr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kansalaistutkimus_valinnanvapau!$B$9:$I$9</c:f>
              <c:strCache>
                <c:ptCount val="8"/>
                <c:pt idx="0">
                  <c:v>Kaikki vastaajat (N=2045)  </c:v>
                </c:pt>
                <c:pt idx="1">
                  <c:v>Ei lääkärikäyntejä</c:v>
                </c:pt>
                <c:pt idx="2">
                  <c:v>Lääkärikäynti 1 tai 2 kertaa vuodessa</c:v>
                </c:pt>
                <c:pt idx="3">
                  <c:v>Lääkärikäynti 3-5 kertaa vuodessa</c:v>
                </c:pt>
                <c:pt idx="4">
                  <c:v>Lääkärikäynti 5-10 kertaa vuodessa</c:v>
                </c:pt>
                <c:pt idx="5">
                  <c:v>Lääkärikäynti 10-15 kertaa vuodessa</c:v>
                </c:pt>
                <c:pt idx="6">
                  <c:v>Lääkärikäynti yli 15 kertaa vuodessa</c:v>
                </c:pt>
                <c:pt idx="7">
                  <c:v>En osaa sanoa (N=22)  </c:v>
                </c:pt>
              </c:strCache>
            </c:strRef>
          </c:cat>
          <c:val>
            <c:numRef>
              <c:f>kansalaistutkimus_valinnanvapau!$B$87:$H$87</c:f>
              <c:numCache>
                <c:formatCode>0%</c:formatCode>
                <c:ptCount val="7"/>
                <c:pt idx="0">
                  <c:v>0.41100918601477349</c:v>
                </c:pt>
                <c:pt idx="1">
                  <c:v>0.37</c:v>
                </c:pt>
                <c:pt idx="2">
                  <c:v>0.43</c:v>
                </c:pt>
                <c:pt idx="3">
                  <c:v>0.46</c:v>
                </c:pt>
                <c:pt idx="4">
                  <c:v>0.4</c:v>
                </c:pt>
                <c:pt idx="5">
                  <c:v>0.37</c:v>
                </c:pt>
                <c:pt idx="6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DE-4EE1-B746-3ED78824BD1E}"/>
            </c:ext>
          </c:extLst>
        </c:ser>
        <c:ser>
          <c:idx val="2"/>
          <c:order val="2"/>
          <c:tx>
            <c:strRef>
              <c:f>kansalaistutkimus_valinnanvapau!$A$88</c:f>
              <c:strCache>
                <c:ptCount val="1"/>
                <c:pt idx="0">
                  <c:v>Todennäköisesti en </c:v>
                </c:pt>
              </c:strCache>
            </c:strRef>
          </c:tx>
          <c:spPr>
            <a:solidFill>
              <a:srgbClr val="F3297B">
                <a:lumMod val="40000"/>
                <a:lumOff val="60000"/>
              </a:srgbClr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kansalaistutkimus_valinnanvapau!$B$9:$I$9</c:f>
              <c:strCache>
                <c:ptCount val="8"/>
                <c:pt idx="0">
                  <c:v>Kaikki vastaajat (N=2045)  </c:v>
                </c:pt>
                <c:pt idx="1">
                  <c:v>Ei lääkärikäyntejä</c:v>
                </c:pt>
                <c:pt idx="2">
                  <c:v>Lääkärikäynti 1 tai 2 kertaa vuodessa</c:v>
                </c:pt>
                <c:pt idx="3">
                  <c:v>Lääkärikäynti 3-5 kertaa vuodessa</c:v>
                </c:pt>
                <c:pt idx="4">
                  <c:v>Lääkärikäynti 5-10 kertaa vuodessa</c:v>
                </c:pt>
                <c:pt idx="5">
                  <c:v>Lääkärikäynti 10-15 kertaa vuodessa</c:v>
                </c:pt>
                <c:pt idx="6">
                  <c:v>Lääkärikäynti yli 15 kertaa vuodessa</c:v>
                </c:pt>
                <c:pt idx="7">
                  <c:v>En osaa sanoa (N=22)  </c:v>
                </c:pt>
              </c:strCache>
            </c:strRef>
          </c:cat>
          <c:val>
            <c:numRef>
              <c:f>kansalaistutkimus_valinnanvapau!$B$88:$H$88</c:f>
              <c:numCache>
                <c:formatCode>0%</c:formatCode>
                <c:ptCount val="7"/>
                <c:pt idx="0">
                  <c:v>0.24569251864972366</c:v>
                </c:pt>
                <c:pt idx="1">
                  <c:v>0.26</c:v>
                </c:pt>
                <c:pt idx="2">
                  <c:v>0.25</c:v>
                </c:pt>
                <c:pt idx="3">
                  <c:v>0.23</c:v>
                </c:pt>
                <c:pt idx="4">
                  <c:v>0.23</c:v>
                </c:pt>
                <c:pt idx="5">
                  <c:v>0.27</c:v>
                </c:pt>
                <c:pt idx="6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DE-4EE1-B746-3ED78824BD1E}"/>
            </c:ext>
          </c:extLst>
        </c:ser>
        <c:ser>
          <c:idx val="3"/>
          <c:order val="3"/>
          <c:tx>
            <c:strRef>
              <c:f>kansalaistutkimus_valinnanvapau!$A$89</c:f>
              <c:strCache>
                <c:ptCount val="1"/>
                <c:pt idx="0">
                  <c:v>Varmasti en </c:v>
                </c:pt>
              </c:strCache>
            </c:strRef>
          </c:tx>
          <c:spPr>
            <a:solidFill>
              <a:srgbClr val="F3297B">
                <a:lumMod val="75000"/>
              </a:srgbClr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FDE-4EE1-B746-3ED78824BD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kansalaistutkimus_valinnanvapau!$B$9:$I$9</c:f>
              <c:strCache>
                <c:ptCount val="8"/>
                <c:pt idx="0">
                  <c:v>Kaikki vastaajat (N=2045)  </c:v>
                </c:pt>
                <c:pt idx="1">
                  <c:v>Ei lääkärikäyntejä</c:v>
                </c:pt>
                <c:pt idx="2">
                  <c:v>Lääkärikäynti 1 tai 2 kertaa vuodessa</c:v>
                </c:pt>
                <c:pt idx="3">
                  <c:v>Lääkärikäynti 3-5 kertaa vuodessa</c:v>
                </c:pt>
                <c:pt idx="4">
                  <c:v>Lääkärikäynti 5-10 kertaa vuodessa</c:v>
                </c:pt>
                <c:pt idx="5">
                  <c:v>Lääkärikäynti 10-15 kertaa vuodessa</c:v>
                </c:pt>
                <c:pt idx="6">
                  <c:v>Lääkärikäynti yli 15 kertaa vuodessa</c:v>
                </c:pt>
                <c:pt idx="7">
                  <c:v>En osaa sanoa (N=22)  </c:v>
                </c:pt>
              </c:strCache>
            </c:strRef>
          </c:cat>
          <c:val>
            <c:numRef>
              <c:f>kansalaistutkimus_valinnanvapau!$B$89:$H$89</c:f>
              <c:numCache>
                <c:formatCode>0%</c:formatCode>
                <c:ptCount val="7"/>
                <c:pt idx="0">
                  <c:v>3.428556446682151E-2</c:v>
                </c:pt>
                <c:pt idx="1">
                  <c:v>0.05</c:v>
                </c:pt>
                <c:pt idx="2">
                  <c:v>0.03</c:v>
                </c:pt>
                <c:pt idx="3">
                  <c:v>0.02</c:v>
                </c:pt>
                <c:pt idx="4">
                  <c:v>0.03</c:v>
                </c:pt>
                <c:pt idx="5">
                  <c:v>0.06</c:v>
                </c:pt>
                <c:pt idx="6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DE-4EE1-B746-3ED78824BD1E}"/>
            </c:ext>
          </c:extLst>
        </c:ser>
        <c:ser>
          <c:idx val="4"/>
          <c:order val="4"/>
          <c:tx>
            <c:strRef>
              <c:f>kansalaistutkimus_valinnanvapau!$A$90</c:f>
              <c:strCache>
                <c:ptCount val="1"/>
                <c:pt idx="0">
                  <c:v>En osaa sanoa 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</c:spPr>
            <c:txPr>
              <a:bodyPr/>
              <a:lstStyle/>
              <a:p>
                <a:pPr>
                  <a:defRPr sz="900" b="1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kansalaistutkimus_valinnanvapau!$B$9:$I$9</c:f>
              <c:strCache>
                <c:ptCount val="8"/>
                <c:pt idx="0">
                  <c:v>Kaikki vastaajat (N=2045)  </c:v>
                </c:pt>
                <c:pt idx="1">
                  <c:v>Ei lääkärikäyntejä</c:v>
                </c:pt>
                <c:pt idx="2">
                  <c:v>Lääkärikäynti 1 tai 2 kertaa vuodessa</c:v>
                </c:pt>
                <c:pt idx="3">
                  <c:v>Lääkärikäynti 3-5 kertaa vuodessa</c:v>
                </c:pt>
                <c:pt idx="4">
                  <c:v>Lääkärikäynti 5-10 kertaa vuodessa</c:v>
                </c:pt>
                <c:pt idx="5">
                  <c:v>Lääkärikäynti 10-15 kertaa vuodessa</c:v>
                </c:pt>
                <c:pt idx="6">
                  <c:v>Lääkärikäynti yli 15 kertaa vuodessa</c:v>
                </c:pt>
                <c:pt idx="7">
                  <c:v>En osaa sanoa (N=22)  </c:v>
                </c:pt>
              </c:strCache>
            </c:strRef>
          </c:cat>
          <c:val>
            <c:numRef>
              <c:f>kansalaistutkimus_valinnanvapau!$B$90:$H$90</c:f>
              <c:numCache>
                <c:formatCode>0%</c:formatCode>
                <c:ptCount val="7"/>
                <c:pt idx="0">
                  <c:v>0.17867486313812636</c:v>
                </c:pt>
                <c:pt idx="1">
                  <c:v>0.24</c:v>
                </c:pt>
                <c:pt idx="2">
                  <c:v>0.17</c:v>
                </c:pt>
                <c:pt idx="3">
                  <c:v>0.13</c:v>
                </c:pt>
                <c:pt idx="4">
                  <c:v>0.15</c:v>
                </c:pt>
                <c:pt idx="5">
                  <c:v>0.08</c:v>
                </c:pt>
                <c:pt idx="6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FDE-4EE1-B746-3ED78824BD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01404672"/>
        <c:axId val="77455360"/>
      </c:barChart>
      <c:catAx>
        <c:axId val="1014046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b="0"/>
            </a:pPr>
            <a:endParaRPr lang="fi-FI"/>
          </a:p>
        </c:txPr>
        <c:crossAx val="77455360"/>
        <c:crossesAt val="0"/>
        <c:auto val="1"/>
        <c:lblAlgn val="ctr"/>
        <c:lblOffset val="100"/>
        <c:noMultiLvlLbl val="0"/>
      </c:catAx>
      <c:valAx>
        <c:axId val="77455360"/>
        <c:scaling>
          <c:orientation val="minMax"/>
          <c:min val="0"/>
        </c:scaling>
        <c:delete val="0"/>
        <c:axPos val="t"/>
        <c:majorGridlines>
          <c:spPr>
            <a:ln w="9525">
              <a:solidFill>
                <a:sysClr val="windowText" lastClr="000000"/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1"/>
        <c:majorTickMark val="none"/>
        <c:minorTickMark val="none"/>
        <c:tickLblPos val="high"/>
        <c:spPr>
          <a:ln w="6350">
            <a:noFill/>
          </a:ln>
        </c:spPr>
        <c:txPr>
          <a:bodyPr/>
          <a:lstStyle/>
          <a:p>
            <a:pPr>
              <a:defRPr sz="800" b="1"/>
            </a:pPr>
            <a:endParaRPr lang="fi-FI"/>
          </a:p>
        </c:txPr>
        <c:crossAx val="101404672"/>
        <c:crosses val="autoZero"/>
        <c:crossBetween val="between"/>
        <c:majorUnit val="0.1"/>
        <c:minorUnit val="0.05"/>
      </c:valAx>
      <c:spPr>
        <a:ln w="9525">
          <a:solidFill>
            <a:sysClr val="windowText" lastClr="000000"/>
          </a:solidFill>
        </a:ln>
      </c:spPr>
    </c:plotArea>
    <c:legend>
      <c:legendPos val="b"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Trebuchet MS" pitchFamily="34" charset="0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400" b="0"/>
            </a:pPr>
            <a:r>
              <a:rPr lang="fi-FI"/>
              <a:t>Minkä tahon tuottaman palvelun todennäköisimmin tulet valitsemaan valinnanvapauden astuttua voimaan, jos kaikki ovat saatavilla sinulle sopivan matkan päässä?</a:t>
            </a:r>
          </a:p>
        </c:rich>
      </c:tx>
      <c:layout>
        <c:manualLayout>
          <c:xMode val="edge"/>
          <c:yMode val="edge"/>
          <c:x val="0.10216546224364696"/>
          <c:y val="2.846872077287618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231372929778832"/>
          <c:y val="0.22562425217750237"/>
          <c:w val="0.77490966358753754"/>
          <c:h val="0.517703943277826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kansalaistutkimus_valinnanvapau!$B$9</c:f>
              <c:strCache>
                <c:ptCount val="1"/>
                <c:pt idx="0">
                  <c:v>Kaikki vastaajat (N=2045)  </c:v>
                </c:pt>
              </c:strCache>
            </c:strRef>
          </c:tx>
          <c:spPr>
            <a:solidFill>
              <a:srgbClr val="56AE0E"/>
            </a:solidFill>
            <a:ln w="12700">
              <a:solidFill>
                <a:srgbClr val="2E5D07"/>
              </a:solidFill>
            </a:ln>
          </c:spPr>
          <c:invertIfNegative val="0"/>
          <c:dLbls>
            <c:dLbl>
              <c:idx val="2"/>
              <c:spPr/>
              <c:txPr>
                <a:bodyPr/>
                <a:lstStyle/>
                <a:p>
                  <a:pPr>
                    <a:defRPr sz="1000" b="1">
                      <a:solidFill>
                        <a:sysClr val="windowText" lastClr="000000"/>
                      </a:solidFill>
                    </a:defRPr>
                  </a:pPr>
                  <a:endParaRPr lang="fi-FI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2F2-4F9C-AD1C-49C68D31F0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kansalaistutkimus_valinnanvapau!$A$92:$A$96</c:f>
              <c:strCache>
                <c:ptCount val="5"/>
                <c:pt idx="0">
                  <c:v>Maakunnan omistaman yhtiön </c:v>
                </c:pt>
                <c:pt idx="1">
                  <c:v>Yksityisen yhtiön </c:v>
                </c:pt>
                <c:pt idx="2">
                  <c:v>Järjestön </c:v>
                </c:pt>
                <c:pt idx="3">
                  <c:v>En halua tehdä itse valintaa, maakunta voi tehdä valinnan puolestani </c:v>
                </c:pt>
                <c:pt idx="4">
                  <c:v>En osaa sanoa </c:v>
                </c:pt>
              </c:strCache>
            </c:strRef>
          </c:cat>
          <c:val>
            <c:numRef>
              <c:f>kansalaistutkimus_valinnanvapau!$B$92:$B$96</c:f>
              <c:numCache>
                <c:formatCode>0%</c:formatCode>
                <c:ptCount val="5"/>
                <c:pt idx="0">
                  <c:v>0.24492441603787107</c:v>
                </c:pt>
                <c:pt idx="1">
                  <c:v>0.31010424815273802</c:v>
                </c:pt>
                <c:pt idx="2">
                  <c:v>2.436760635082617E-2</c:v>
                </c:pt>
                <c:pt idx="3">
                  <c:v>5.0764271150764873E-2</c:v>
                </c:pt>
                <c:pt idx="4">
                  <c:v>0.36656218854909395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F2-4F9C-AD1C-49C68D31F0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1450752"/>
        <c:axId val="77457664"/>
      </c:barChart>
      <c:catAx>
        <c:axId val="101450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77457664"/>
        <c:crossesAt val="0"/>
        <c:auto val="1"/>
        <c:lblAlgn val="ctr"/>
        <c:lblOffset val="100"/>
        <c:noMultiLvlLbl val="0"/>
      </c:catAx>
      <c:valAx>
        <c:axId val="77457664"/>
        <c:scaling>
          <c:orientation val="minMax"/>
          <c:min val="0"/>
        </c:scaling>
        <c:delete val="0"/>
        <c:axPos val="l"/>
        <c:majorGridlines>
          <c:spPr>
            <a:ln w="9525">
              <a:solidFill>
                <a:sysClr val="windowText" lastClr="000000"/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1"/>
        <c:majorTickMark val="none"/>
        <c:minorTickMark val="none"/>
        <c:tickLblPos val="low"/>
        <c:spPr>
          <a:ln w="6350">
            <a:noFill/>
          </a:ln>
        </c:spPr>
        <c:txPr>
          <a:bodyPr/>
          <a:lstStyle/>
          <a:p>
            <a:pPr>
              <a:defRPr sz="800" b="1"/>
            </a:pPr>
            <a:endParaRPr lang="fi-FI"/>
          </a:p>
        </c:txPr>
        <c:crossAx val="101450752"/>
        <c:crosses val="autoZero"/>
        <c:crossBetween val="between"/>
        <c:majorUnit val="0.1"/>
        <c:minorUnit val="0.05"/>
      </c:valAx>
      <c:spPr>
        <a:ln w="9525">
          <a:solidFill>
            <a:sysClr val="windowText" lastClr="000000"/>
          </a:solidFill>
        </a:ln>
      </c:spPr>
    </c:plotArea>
    <c:legend>
      <c:legendPos val="b"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Trebuchet MS" pitchFamily="34" charset="0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0"/>
            </a:pPr>
            <a:r>
              <a:rPr lang="fi-FI"/>
              <a:t>Mitkä seuraavista palveluista ovat sellaisia, joiden kohdalla haluaisit käyttää valinnanvapauttasi? Valitse kaikki sopivat vaihtoehdot.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48513422354192265"/>
          <c:y val="0.16192147856517941"/>
          <c:w val="0.45430696583802443"/>
          <c:h val="0.681635781574187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kansalaistutkimus_valinnanvapau!$B$9</c:f>
              <c:strCache>
                <c:ptCount val="1"/>
                <c:pt idx="0">
                  <c:v>Kaikki vastaajat (N=2045)  </c:v>
                </c:pt>
              </c:strCache>
            </c:strRef>
          </c:tx>
          <c:spPr>
            <a:solidFill>
              <a:srgbClr val="54AE0E"/>
            </a:solidFill>
            <a:ln w="12700">
              <a:solidFill>
                <a:srgbClr val="2E5D07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Taul1!$C$169:$C$176</c:f>
              <c:strCache>
                <c:ptCount val="8"/>
                <c:pt idx="0">
                  <c:v>Erikoislääkärien vastaanotot (esim. silmälääkäri, gynekologi) </c:v>
                </c:pt>
                <c:pt idx="1">
                  <c:v>Laboratorio- ja kuvantamistutkimukset </c:v>
                </c:pt>
                <c:pt idx="2">
                  <c:v>Fysioterapia- ja kuntoutuspalvelut </c:v>
                </c:pt>
                <c:pt idx="3">
                  <c:v>Kiireettömät erikoissairaanhoidon toimenpiteet (esim. kaihileikkaus ja tähystysleikkaukset) </c:v>
                </c:pt>
                <c:pt idx="4">
                  <c:v>Vanhusten ympärivuorokautinen palveluasuminen </c:v>
                </c:pt>
                <c:pt idx="5">
                  <c:v>Kotipalvelut ja niiden tukipalvelut (esim. siivouspalvelu ja ateriapalvelu) </c:v>
                </c:pt>
                <c:pt idx="6">
                  <c:v>Kotisairaanhoito </c:v>
                </c:pt>
                <c:pt idx="7">
                  <c:v>Vammaispalvelut </c:v>
                </c:pt>
              </c:strCache>
            </c:strRef>
          </c:cat>
          <c:val>
            <c:numRef>
              <c:f>Taul1!$D$169:$D$176</c:f>
              <c:numCache>
                <c:formatCode>0%</c:formatCode>
                <c:ptCount val="8"/>
                <c:pt idx="0">
                  <c:v>0.79510905542098487</c:v>
                </c:pt>
                <c:pt idx="1">
                  <c:v>0.56545680392249009</c:v>
                </c:pt>
                <c:pt idx="2">
                  <c:v>0.53674707564600632</c:v>
                </c:pt>
                <c:pt idx="3">
                  <c:v>0.53636627240044621</c:v>
                </c:pt>
                <c:pt idx="4">
                  <c:v>0.37513516723343737</c:v>
                </c:pt>
                <c:pt idx="5">
                  <c:v>0.35679925759943104</c:v>
                </c:pt>
                <c:pt idx="6">
                  <c:v>0.30691783148099744</c:v>
                </c:pt>
                <c:pt idx="7">
                  <c:v>0.18828468149445965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79-4C1D-901A-790A4CDBA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7924224"/>
        <c:axId val="77459968"/>
      </c:barChart>
      <c:catAx>
        <c:axId val="12792422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77459968"/>
        <c:crossesAt val="0"/>
        <c:auto val="1"/>
        <c:lblAlgn val="ctr"/>
        <c:lblOffset val="100"/>
        <c:noMultiLvlLbl val="0"/>
      </c:catAx>
      <c:valAx>
        <c:axId val="77459968"/>
        <c:scaling>
          <c:orientation val="minMax"/>
          <c:min val="0"/>
        </c:scaling>
        <c:delete val="0"/>
        <c:axPos val="t"/>
        <c:majorGridlines>
          <c:spPr>
            <a:ln w="9525">
              <a:solidFill>
                <a:schemeClr val="tx1"/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1"/>
        <c:majorTickMark val="none"/>
        <c:minorTickMark val="none"/>
        <c:tickLblPos val="high"/>
        <c:spPr>
          <a:ln w="6350">
            <a:noFill/>
          </a:ln>
        </c:spPr>
        <c:txPr>
          <a:bodyPr/>
          <a:lstStyle/>
          <a:p>
            <a:pPr>
              <a:defRPr sz="800" b="1"/>
            </a:pPr>
            <a:endParaRPr lang="fi-FI"/>
          </a:p>
        </c:txPr>
        <c:crossAx val="127924224"/>
        <c:crosses val="autoZero"/>
        <c:crossBetween val="between"/>
        <c:majorUnit val="0.1"/>
        <c:minorUnit val="0.05"/>
      </c:valAx>
      <c:spPr>
        <a:ln w="9525">
          <a:solidFill>
            <a:schemeClr val="tx1"/>
          </a:solidFill>
        </a:ln>
      </c:spPr>
    </c:plotArea>
    <c:legend>
      <c:legendPos val="b"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Trebuchet MS" pitchFamily="34" charset="0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/>
            </a:pPr>
            <a:r>
              <a:rPr lang="fi-FI" sz="1400" dirty="0"/>
              <a:t>Miten tärkeitä seuraavat tekijät ovat, kun pohdit itsellesi sopivinta palveluntuottajaa?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4077406536302054"/>
          <c:y val="0.13867320304111452"/>
          <c:w val="0.6986673228346455"/>
          <c:h val="0.7268240514009292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Taul1!$C$123</c:f>
              <c:strCache>
                <c:ptCount val="1"/>
                <c:pt idx="0">
                  <c:v>7 Erittäin suuri merkitys </c:v>
                </c:pt>
              </c:strCache>
            </c:strRef>
          </c:tx>
          <c:spPr>
            <a:solidFill>
              <a:srgbClr val="54AE0E">
                <a:lumMod val="75000"/>
              </a:srgbClr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Taul1!$D$122:$K$122</c:f>
              <c:strCache>
                <c:ptCount val="8"/>
                <c:pt idx="0">
                  <c:v>Palvelun laatu</c:v>
                </c:pt>
                <c:pt idx="1">
                  <c:v>Vastaanottoaikojen saatavuus</c:v>
                </c:pt>
                <c:pt idx="2">
                  <c:v>Hyvä saavutettavuus (esim. hyvät kulkuyhteydet)</c:v>
                </c:pt>
                <c:pt idx="3">
                  <c:v>Sopivat aukioloajat</c:v>
                </c:pt>
                <c:pt idx="4">
                  <c:v>Palveluntuottajan toimipisteen sijainti lähellä kotiani</c:v>
                </c:pt>
                <c:pt idx="5">
                  <c:v>Palveluntuottajan maine</c:v>
                </c:pt>
                <c:pt idx="6">
                  <c:v>Tyytymättömyys aikaisempaan palveluntuottajaan</c:v>
                </c:pt>
                <c:pt idx="7">
                  <c:v>Tuttu työntekijä</c:v>
                </c:pt>
              </c:strCache>
            </c:strRef>
          </c:cat>
          <c:val>
            <c:numRef>
              <c:f>Taul1!$D$123:$K$123</c:f>
              <c:numCache>
                <c:formatCode>0%</c:formatCode>
                <c:ptCount val="8"/>
                <c:pt idx="0">
                  <c:v>0.55500981247602443</c:v>
                </c:pt>
                <c:pt idx="1">
                  <c:v>0.4518592147565193</c:v>
                </c:pt>
                <c:pt idx="2">
                  <c:v>0.38340707641924376</c:v>
                </c:pt>
                <c:pt idx="3">
                  <c:v>0.38022047917108942</c:v>
                </c:pt>
                <c:pt idx="4">
                  <c:v>0.32018392633778769</c:v>
                </c:pt>
                <c:pt idx="5">
                  <c:v>0.25444951627514378</c:v>
                </c:pt>
                <c:pt idx="6">
                  <c:v>0.23756499651232862</c:v>
                </c:pt>
                <c:pt idx="7">
                  <c:v>0.14849758803158053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E2-4940-AD64-B2C56DC2FF0C}"/>
            </c:ext>
          </c:extLst>
        </c:ser>
        <c:ser>
          <c:idx val="1"/>
          <c:order val="1"/>
          <c:tx>
            <c:strRef>
              <c:f>Taul1!$C$124</c:f>
              <c:strCache>
                <c:ptCount val="1"/>
                <c:pt idx="0">
                  <c:v>6 </c:v>
                </c:pt>
              </c:strCache>
            </c:strRef>
          </c:tx>
          <c:spPr>
            <a:solidFill>
              <a:srgbClr val="54AE0E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Taul1!$D$122:$K$122</c:f>
              <c:strCache>
                <c:ptCount val="8"/>
                <c:pt idx="0">
                  <c:v>Palvelun laatu</c:v>
                </c:pt>
                <c:pt idx="1">
                  <c:v>Vastaanottoaikojen saatavuus</c:v>
                </c:pt>
                <c:pt idx="2">
                  <c:v>Hyvä saavutettavuus (esim. hyvät kulkuyhteydet)</c:v>
                </c:pt>
                <c:pt idx="3">
                  <c:v>Sopivat aukioloajat</c:v>
                </c:pt>
                <c:pt idx="4">
                  <c:v>Palveluntuottajan toimipisteen sijainti lähellä kotiani</c:v>
                </c:pt>
                <c:pt idx="5">
                  <c:v>Palveluntuottajan maine</c:v>
                </c:pt>
                <c:pt idx="6">
                  <c:v>Tyytymättömyys aikaisempaan palveluntuottajaan</c:v>
                </c:pt>
                <c:pt idx="7">
                  <c:v>Tuttu työntekijä</c:v>
                </c:pt>
              </c:strCache>
            </c:strRef>
          </c:cat>
          <c:val>
            <c:numRef>
              <c:f>Taul1!$D$124:$K$124</c:f>
              <c:numCache>
                <c:formatCode>0%</c:formatCode>
                <c:ptCount val="8"/>
                <c:pt idx="0">
                  <c:v>0.27413265097056355</c:v>
                </c:pt>
                <c:pt idx="1">
                  <c:v>0.3041534473542199</c:v>
                </c:pt>
                <c:pt idx="2">
                  <c:v>0.30689882234082128</c:v>
                </c:pt>
                <c:pt idx="3">
                  <c:v>0.30804152840802679</c:v>
                </c:pt>
                <c:pt idx="4">
                  <c:v>0.28203112581754236</c:v>
                </c:pt>
                <c:pt idx="5">
                  <c:v>0.28962233137577703</c:v>
                </c:pt>
                <c:pt idx="6">
                  <c:v>0.19189255425568832</c:v>
                </c:pt>
                <c:pt idx="7">
                  <c:v>0.18062253718658705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E2-4940-AD64-B2C56DC2FF0C}"/>
            </c:ext>
          </c:extLst>
        </c:ser>
        <c:ser>
          <c:idx val="2"/>
          <c:order val="2"/>
          <c:tx>
            <c:strRef>
              <c:f>Taul1!$C$125</c:f>
              <c:strCache>
                <c:ptCount val="1"/>
                <c:pt idx="0">
                  <c:v>5 </c:v>
                </c:pt>
              </c:strCache>
            </c:strRef>
          </c:tx>
          <c:spPr>
            <a:solidFill>
              <a:srgbClr val="54AE0E">
                <a:lumMod val="40000"/>
                <a:lumOff val="60000"/>
              </a:srgbClr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Taul1!$D$122:$K$122</c:f>
              <c:strCache>
                <c:ptCount val="8"/>
                <c:pt idx="0">
                  <c:v>Palvelun laatu</c:v>
                </c:pt>
                <c:pt idx="1">
                  <c:v>Vastaanottoaikojen saatavuus</c:v>
                </c:pt>
                <c:pt idx="2">
                  <c:v>Hyvä saavutettavuus (esim. hyvät kulkuyhteydet)</c:v>
                </c:pt>
                <c:pt idx="3">
                  <c:v>Sopivat aukioloajat</c:v>
                </c:pt>
                <c:pt idx="4">
                  <c:v>Palveluntuottajan toimipisteen sijainti lähellä kotiani</c:v>
                </c:pt>
                <c:pt idx="5">
                  <c:v>Palveluntuottajan maine</c:v>
                </c:pt>
                <c:pt idx="6">
                  <c:v>Tyytymättömyys aikaisempaan palveluntuottajaan</c:v>
                </c:pt>
                <c:pt idx="7">
                  <c:v>Tuttu työntekijä</c:v>
                </c:pt>
              </c:strCache>
            </c:strRef>
          </c:cat>
          <c:val>
            <c:numRef>
              <c:f>Taul1!$D$125:$K$125</c:f>
              <c:numCache>
                <c:formatCode>0%</c:formatCode>
                <c:ptCount val="8"/>
                <c:pt idx="0">
                  <c:v>7.8284572685594925E-2</c:v>
                </c:pt>
                <c:pt idx="1">
                  <c:v>0.1306612384161967</c:v>
                </c:pt>
                <c:pt idx="2">
                  <c:v>0.12623566240637518</c:v>
                </c:pt>
                <c:pt idx="3">
                  <c:v>0.1641292246488657</c:v>
                </c:pt>
                <c:pt idx="4">
                  <c:v>0.17393552171882817</c:v>
                </c:pt>
                <c:pt idx="5">
                  <c:v>0.22038978576460569</c:v>
                </c:pt>
                <c:pt idx="6">
                  <c:v>0.19921455510717562</c:v>
                </c:pt>
                <c:pt idx="7">
                  <c:v>0.17815727094402803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E2-4940-AD64-B2C56DC2FF0C}"/>
            </c:ext>
          </c:extLst>
        </c:ser>
        <c:ser>
          <c:idx val="3"/>
          <c:order val="3"/>
          <c:tx>
            <c:strRef>
              <c:f>Taul1!$C$126</c:f>
              <c:strCache>
                <c:ptCount val="1"/>
                <c:pt idx="0">
                  <c:v>4 </c:v>
                </c:pt>
              </c:strCache>
            </c:strRef>
          </c:tx>
          <c:spPr>
            <a:solidFill>
              <a:srgbClr val="F0F44A">
                <a:lumMod val="60000"/>
                <a:lumOff val="40000"/>
              </a:srgbClr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Taul1!$D$122:$K$122</c:f>
              <c:strCache>
                <c:ptCount val="8"/>
                <c:pt idx="0">
                  <c:v>Palvelun laatu</c:v>
                </c:pt>
                <c:pt idx="1">
                  <c:v>Vastaanottoaikojen saatavuus</c:v>
                </c:pt>
                <c:pt idx="2">
                  <c:v>Hyvä saavutettavuus (esim. hyvät kulkuyhteydet)</c:v>
                </c:pt>
                <c:pt idx="3">
                  <c:v>Sopivat aukioloajat</c:v>
                </c:pt>
                <c:pt idx="4">
                  <c:v>Palveluntuottajan toimipisteen sijainti lähellä kotiani</c:v>
                </c:pt>
                <c:pt idx="5">
                  <c:v>Palveluntuottajan maine</c:v>
                </c:pt>
                <c:pt idx="6">
                  <c:v>Tyytymättömyys aikaisempaan palveluntuottajaan</c:v>
                </c:pt>
                <c:pt idx="7">
                  <c:v>Tuttu työntekijä</c:v>
                </c:pt>
              </c:strCache>
            </c:strRef>
          </c:cat>
          <c:val>
            <c:numRef>
              <c:f>Taul1!$D$126:$K$126</c:f>
              <c:numCache>
                <c:formatCode>0%</c:formatCode>
                <c:ptCount val="8"/>
                <c:pt idx="0">
                  <c:v>3.7702952262309936E-2</c:v>
                </c:pt>
                <c:pt idx="1">
                  <c:v>5.2453994107189705E-2</c:v>
                </c:pt>
                <c:pt idx="2">
                  <c:v>9.6577229638330903E-2</c:v>
                </c:pt>
                <c:pt idx="3">
                  <c:v>8.035427471830657E-2</c:v>
                </c:pt>
                <c:pt idx="4">
                  <c:v>0.11369312797936613</c:v>
                </c:pt>
                <c:pt idx="5">
                  <c:v>0.12353788319530429</c:v>
                </c:pt>
                <c:pt idx="6">
                  <c:v>0.12663104372472653</c:v>
                </c:pt>
                <c:pt idx="7">
                  <c:v>0.17553356741901438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8E2-4940-AD64-B2C56DC2FF0C}"/>
            </c:ext>
          </c:extLst>
        </c:ser>
        <c:ser>
          <c:idx val="4"/>
          <c:order val="4"/>
          <c:tx>
            <c:strRef>
              <c:f>Taul1!$C$127</c:f>
              <c:strCache>
                <c:ptCount val="1"/>
                <c:pt idx="0">
                  <c:v>3 </c:v>
                </c:pt>
              </c:strCache>
            </c:strRef>
          </c:tx>
          <c:spPr>
            <a:solidFill>
              <a:srgbClr val="F3297B">
                <a:lumMod val="40000"/>
                <a:lumOff val="60000"/>
              </a:srgbClr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8E2-4940-AD64-B2C56DC2FF0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8E2-4940-AD64-B2C56DC2FF0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8E2-4940-AD64-B2C56DC2FF0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8E2-4940-AD64-B2C56DC2FF0C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8E2-4940-AD64-B2C56DC2FF0C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8E2-4940-AD64-B2C56DC2FF0C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8E2-4940-AD64-B2C56DC2FF0C}"/>
                </c:ext>
              </c:extLst>
            </c:dLbl>
            <c:spPr>
              <a:noFill/>
            </c:spPr>
            <c:txPr>
              <a:bodyPr/>
              <a:lstStyle/>
              <a:p>
                <a:pPr>
                  <a:defRPr sz="900" b="1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Taul1!$D$122:$K$122</c:f>
              <c:strCache>
                <c:ptCount val="8"/>
                <c:pt idx="0">
                  <c:v>Palvelun laatu</c:v>
                </c:pt>
                <c:pt idx="1">
                  <c:v>Vastaanottoaikojen saatavuus</c:v>
                </c:pt>
                <c:pt idx="2">
                  <c:v>Hyvä saavutettavuus (esim. hyvät kulkuyhteydet)</c:v>
                </c:pt>
                <c:pt idx="3">
                  <c:v>Sopivat aukioloajat</c:v>
                </c:pt>
                <c:pt idx="4">
                  <c:v>Palveluntuottajan toimipisteen sijainti lähellä kotiani</c:v>
                </c:pt>
                <c:pt idx="5">
                  <c:v>Palveluntuottajan maine</c:v>
                </c:pt>
                <c:pt idx="6">
                  <c:v>Tyytymättömyys aikaisempaan palveluntuottajaan</c:v>
                </c:pt>
                <c:pt idx="7">
                  <c:v>Tuttu työntekijä</c:v>
                </c:pt>
              </c:strCache>
            </c:strRef>
          </c:cat>
          <c:val>
            <c:numRef>
              <c:f>Taul1!$D$127:$K$127</c:f>
              <c:numCache>
                <c:formatCode>0%</c:formatCode>
                <c:ptCount val="8"/>
                <c:pt idx="0">
                  <c:v>6.2379751735212015E-3</c:v>
                </c:pt>
                <c:pt idx="1">
                  <c:v>1.0368834270440035E-2</c:v>
                </c:pt>
                <c:pt idx="2">
                  <c:v>2.164016630624695E-2</c:v>
                </c:pt>
                <c:pt idx="3">
                  <c:v>1.6762658464484673E-2</c:v>
                </c:pt>
                <c:pt idx="4">
                  <c:v>3.7058317615854236E-2</c:v>
                </c:pt>
                <c:pt idx="5">
                  <c:v>2.3952516737465738E-2</c:v>
                </c:pt>
                <c:pt idx="6">
                  <c:v>4.6533199089431855E-2</c:v>
                </c:pt>
                <c:pt idx="7">
                  <c:v>8.595798912883687E-2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8E2-4940-AD64-B2C56DC2FF0C}"/>
            </c:ext>
          </c:extLst>
        </c:ser>
        <c:ser>
          <c:idx val="5"/>
          <c:order val="5"/>
          <c:tx>
            <c:strRef>
              <c:f>Taul1!$C$128</c:f>
              <c:strCache>
                <c:ptCount val="1"/>
                <c:pt idx="0">
                  <c:v>2 </c:v>
                </c:pt>
              </c:strCache>
            </c:strRef>
          </c:tx>
          <c:spPr>
            <a:solidFill>
              <a:srgbClr val="F3297B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8E2-4940-AD64-B2C56DC2FF0C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8E2-4940-AD64-B2C56DC2FF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Taul1!$D$122:$K$122</c:f>
              <c:strCache>
                <c:ptCount val="8"/>
                <c:pt idx="0">
                  <c:v>Palvelun laatu</c:v>
                </c:pt>
                <c:pt idx="1">
                  <c:v>Vastaanottoaikojen saatavuus</c:v>
                </c:pt>
                <c:pt idx="2">
                  <c:v>Hyvä saavutettavuus (esim. hyvät kulkuyhteydet)</c:v>
                </c:pt>
                <c:pt idx="3">
                  <c:v>Sopivat aukioloajat</c:v>
                </c:pt>
                <c:pt idx="4">
                  <c:v>Palveluntuottajan toimipisteen sijainti lähellä kotiani</c:v>
                </c:pt>
                <c:pt idx="5">
                  <c:v>Palveluntuottajan maine</c:v>
                </c:pt>
                <c:pt idx="6">
                  <c:v>Tyytymättömyys aikaisempaan palveluntuottajaan</c:v>
                </c:pt>
                <c:pt idx="7">
                  <c:v>Tuttu työntekijä</c:v>
                </c:pt>
              </c:strCache>
            </c:strRef>
          </c:cat>
          <c:val>
            <c:numRef>
              <c:f>Taul1!$D$128:$K$128</c:f>
              <c:numCache>
                <c:formatCode>0%</c:formatCode>
                <c:ptCount val="8"/>
                <c:pt idx="0">
                  <c:v>0</c:v>
                </c:pt>
                <c:pt idx="1">
                  <c:v>3.8983507585714184E-3</c:v>
                </c:pt>
                <c:pt idx="2">
                  <c:v>1.1770405887161503E-2</c:v>
                </c:pt>
                <c:pt idx="3">
                  <c:v>4.9170309255629303E-3</c:v>
                </c:pt>
                <c:pt idx="4">
                  <c:v>1.7815229120215506E-2</c:v>
                </c:pt>
                <c:pt idx="5">
                  <c:v>1.5417961472864575E-2</c:v>
                </c:pt>
                <c:pt idx="6">
                  <c:v>3.8255034551444717E-2</c:v>
                </c:pt>
                <c:pt idx="7">
                  <c:v>5.528569156483585E-2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8E2-4940-AD64-B2C56DC2FF0C}"/>
            </c:ext>
          </c:extLst>
        </c:ser>
        <c:ser>
          <c:idx val="6"/>
          <c:order val="6"/>
          <c:tx>
            <c:strRef>
              <c:f>Taul1!$C$129</c:f>
              <c:strCache>
                <c:ptCount val="1"/>
                <c:pt idx="0">
                  <c:v>1 Ei lainkaan merkitystä </c:v>
                </c:pt>
              </c:strCache>
            </c:strRef>
          </c:tx>
          <c:spPr>
            <a:solidFill>
              <a:srgbClr val="F3297B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8E2-4940-AD64-B2C56DC2FF0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8E2-4940-AD64-B2C56DC2FF0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8E2-4940-AD64-B2C56DC2FF0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8E2-4940-AD64-B2C56DC2FF0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8E2-4940-AD64-B2C56DC2FF0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8E2-4940-AD64-B2C56DC2FF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Taul1!$D$122:$K$122</c:f>
              <c:strCache>
                <c:ptCount val="8"/>
                <c:pt idx="0">
                  <c:v>Palvelun laatu</c:v>
                </c:pt>
                <c:pt idx="1">
                  <c:v>Vastaanottoaikojen saatavuus</c:v>
                </c:pt>
                <c:pt idx="2">
                  <c:v>Hyvä saavutettavuus (esim. hyvät kulkuyhteydet)</c:v>
                </c:pt>
                <c:pt idx="3">
                  <c:v>Sopivat aukioloajat</c:v>
                </c:pt>
                <c:pt idx="4">
                  <c:v>Palveluntuottajan toimipisteen sijainti lähellä kotiani</c:v>
                </c:pt>
                <c:pt idx="5">
                  <c:v>Palveluntuottajan maine</c:v>
                </c:pt>
                <c:pt idx="6">
                  <c:v>Tyytymättömyys aikaisempaan palveluntuottajaan</c:v>
                </c:pt>
                <c:pt idx="7">
                  <c:v>Tuttu työntekijä</c:v>
                </c:pt>
              </c:strCache>
            </c:strRef>
          </c:cat>
          <c:val>
            <c:numRef>
              <c:f>Taul1!$D$129:$K$129</c:f>
              <c:numCache>
                <c:formatCode>0%</c:formatCode>
                <c:ptCount val="8"/>
                <c:pt idx="0">
                  <c:v>3.3708176013849747E-3</c:v>
                </c:pt>
                <c:pt idx="1">
                  <c:v>3.5637102526426085E-3</c:v>
                </c:pt>
                <c:pt idx="2">
                  <c:v>1.2152167576764074E-2</c:v>
                </c:pt>
                <c:pt idx="3">
                  <c:v>7.3230449535721847E-3</c:v>
                </c:pt>
                <c:pt idx="4">
                  <c:v>1.6464709696791365E-2</c:v>
                </c:pt>
                <c:pt idx="5">
                  <c:v>1.8147466570791398E-2</c:v>
                </c:pt>
                <c:pt idx="6">
                  <c:v>6.0990186134926239E-2</c:v>
                </c:pt>
                <c:pt idx="7">
                  <c:v>0.1111299175529766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08E2-4940-AD64-B2C56DC2FF0C}"/>
            </c:ext>
          </c:extLst>
        </c:ser>
        <c:ser>
          <c:idx val="7"/>
          <c:order val="7"/>
          <c:tx>
            <c:strRef>
              <c:f>Taul1!$C$130</c:f>
              <c:strCache>
                <c:ptCount val="1"/>
                <c:pt idx="0">
                  <c:v>En osaa sanoa 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Taul1!$D$122:$K$122</c:f>
              <c:strCache>
                <c:ptCount val="8"/>
                <c:pt idx="0">
                  <c:v>Palvelun laatu</c:v>
                </c:pt>
                <c:pt idx="1">
                  <c:v>Vastaanottoaikojen saatavuus</c:v>
                </c:pt>
                <c:pt idx="2">
                  <c:v>Hyvä saavutettavuus (esim. hyvät kulkuyhteydet)</c:v>
                </c:pt>
                <c:pt idx="3">
                  <c:v>Sopivat aukioloajat</c:v>
                </c:pt>
                <c:pt idx="4">
                  <c:v>Palveluntuottajan toimipisteen sijainti lähellä kotiani</c:v>
                </c:pt>
                <c:pt idx="5">
                  <c:v>Palveluntuottajan maine</c:v>
                </c:pt>
                <c:pt idx="6">
                  <c:v>Tyytymättömyys aikaisempaan palveluntuottajaan</c:v>
                </c:pt>
                <c:pt idx="7">
                  <c:v>Tuttu työntekijä</c:v>
                </c:pt>
              </c:strCache>
            </c:strRef>
          </c:cat>
          <c:val>
            <c:numRef>
              <c:f>Taul1!$D$130:$K$130</c:f>
              <c:numCache>
                <c:formatCode>0%</c:formatCode>
                <c:ptCount val="8"/>
                <c:pt idx="0">
                  <c:v>4.0945697199745987E-2</c:v>
                </c:pt>
                <c:pt idx="1">
                  <c:v>4.0910403771176343E-2</c:v>
                </c:pt>
                <c:pt idx="2">
                  <c:v>4.2202534505721839E-2</c:v>
                </c:pt>
                <c:pt idx="3">
                  <c:v>4.0922884379468831E-2</c:v>
                </c:pt>
                <c:pt idx="4">
                  <c:v>3.8080194911402958E-2</c:v>
                </c:pt>
                <c:pt idx="5">
                  <c:v>5.2521812125984002E-2</c:v>
                </c:pt>
                <c:pt idx="6">
                  <c:v>9.4088296310152489E-2</c:v>
                </c:pt>
                <c:pt idx="7">
                  <c:v>6.1022261599198609E-2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08E2-4940-AD64-B2C56DC2FF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29220608"/>
        <c:axId val="77462272"/>
      </c:barChart>
      <c:catAx>
        <c:axId val="1292206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b="0"/>
            </a:pPr>
            <a:endParaRPr lang="fi-FI"/>
          </a:p>
        </c:txPr>
        <c:crossAx val="77462272"/>
        <c:crossesAt val="0"/>
        <c:auto val="1"/>
        <c:lblAlgn val="ctr"/>
        <c:lblOffset val="100"/>
        <c:noMultiLvlLbl val="0"/>
      </c:catAx>
      <c:valAx>
        <c:axId val="77462272"/>
        <c:scaling>
          <c:orientation val="minMax"/>
          <c:min val="0"/>
        </c:scaling>
        <c:delete val="0"/>
        <c:axPos val="t"/>
        <c:majorGridlines>
          <c:spPr>
            <a:ln w="9525">
              <a:solidFill>
                <a:sysClr val="windowText" lastClr="000000"/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1"/>
        <c:majorTickMark val="none"/>
        <c:minorTickMark val="none"/>
        <c:tickLblPos val="high"/>
        <c:spPr>
          <a:ln w="6350">
            <a:noFill/>
          </a:ln>
        </c:spPr>
        <c:txPr>
          <a:bodyPr/>
          <a:lstStyle/>
          <a:p>
            <a:pPr>
              <a:defRPr sz="800" b="1"/>
            </a:pPr>
            <a:endParaRPr lang="fi-FI"/>
          </a:p>
        </c:txPr>
        <c:crossAx val="129220608"/>
        <c:crosses val="autoZero"/>
        <c:crossBetween val="between"/>
        <c:majorUnit val="0.1"/>
        <c:minorUnit val="0.05"/>
      </c:valAx>
      <c:spPr>
        <a:ln w="9525">
          <a:solidFill>
            <a:sysClr val="windowText" lastClr="000000"/>
          </a:solidFill>
        </a:ln>
      </c:spPr>
    </c:plotArea>
    <c:legend>
      <c:legendPos val="b"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Trebuchet MS" pitchFamily="34" charset="0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/>
            </a:pPr>
            <a:r>
              <a:rPr lang="fi-FI" sz="1200" dirty="0"/>
              <a:t>Miten hyvin seuraavat ominaisuudet kuvaavat mielestäsi </a:t>
            </a:r>
            <a:r>
              <a:rPr lang="fi-FI" sz="1200" b="1" dirty="0">
                <a:solidFill>
                  <a:srgbClr val="C239CE"/>
                </a:solidFill>
              </a:rPr>
              <a:t>yksityisiä</a:t>
            </a:r>
            <a:r>
              <a:rPr lang="fi-FI" sz="1200" dirty="0"/>
              <a:t> sosiaali- ja terveyspalveluiden tuottajia?</a:t>
            </a:r>
          </a:p>
        </c:rich>
      </c:tx>
      <c:layout>
        <c:manualLayout>
          <c:xMode val="edge"/>
          <c:yMode val="edge"/>
          <c:x val="0.12656270613216664"/>
          <c:y val="9.9985181992359013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4077405949256361"/>
          <c:y val="0.16192147856517941"/>
          <c:w val="0.70744567800340685"/>
          <c:h val="0.6624543730308429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Taul1!$C$200</c:f>
              <c:strCache>
                <c:ptCount val="1"/>
                <c:pt idx="0">
                  <c:v>Erittäin hyvin </c:v>
                </c:pt>
              </c:strCache>
            </c:strRef>
          </c:tx>
          <c:spPr>
            <a:solidFill>
              <a:srgbClr val="40810A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Taul1!$D$199:$H$199</c:f>
              <c:strCache>
                <c:ptCount val="5"/>
                <c:pt idx="0">
                  <c:v>Asiakaslähtöinen</c:v>
                </c:pt>
                <c:pt idx="1">
                  <c:v>Innovatiivinen</c:v>
                </c:pt>
                <c:pt idx="2">
                  <c:v>Joustava</c:v>
                </c:pt>
                <c:pt idx="3">
                  <c:v>Laadukas</c:v>
                </c:pt>
                <c:pt idx="4">
                  <c:v>Vastuullinen</c:v>
                </c:pt>
              </c:strCache>
            </c:strRef>
          </c:cat>
          <c:val>
            <c:numRef>
              <c:f>Taul1!$D$200:$H$200</c:f>
              <c:numCache>
                <c:formatCode>0%</c:formatCode>
                <c:ptCount val="5"/>
                <c:pt idx="0">
                  <c:v>0.19148891503902879</c:v>
                </c:pt>
                <c:pt idx="1">
                  <c:v>0.11510414281649663</c:v>
                </c:pt>
                <c:pt idx="2">
                  <c:v>0.18009934480857859</c:v>
                </c:pt>
                <c:pt idx="3">
                  <c:v>0.1966025033910167</c:v>
                </c:pt>
                <c:pt idx="4">
                  <c:v>0.14665572250127967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80-46F9-A9D7-A54D6D8E0C05}"/>
            </c:ext>
          </c:extLst>
        </c:ser>
        <c:ser>
          <c:idx val="1"/>
          <c:order val="1"/>
          <c:tx>
            <c:strRef>
              <c:f>Taul1!$C$201</c:f>
              <c:strCache>
                <c:ptCount val="1"/>
                <c:pt idx="0">
                  <c:v>Jokseenkin hyvin </c:v>
                </c:pt>
              </c:strCache>
            </c:strRef>
          </c:tx>
          <c:spPr>
            <a:solidFill>
              <a:srgbClr val="54AE0E">
                <a:lumMod val="40000"/>
                <a:lumOff val="60000"/>
              </a:srgbClr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Taul1!$D$199:$H$199</c:f>
              <c:strCache>
                <c:ptCount val="5"/>
                <c:pt idx="0">
                  <c:v>Asiakaslähtöinen</c:v>
                </c:pt>
                <c:pt idx="1">
                  <c:v>Innovatiivinen</c:v>
                </c:pt>
                <c:pt idx="2">
                  <c:v>Joustava</c:v>
                </c:pt>
                <c:pt idx="3">
                  <c:v>Laadukas</c:v>
                </c:pt>
                <c:pt idx="4">
                  <c:v>Vastuullinen</c:v>
                </c:pt>
              </c:strCache>
            </c:strRef>
          </c:cat>
          <c:val>
            <c:numRef>
              <c:f>Taul1!$D$201:$H$201</c:f>
              <c:numCache>
                <c:formatCode>0%</c:formatCode>
                <c:ptCount val="5"/>
                <c:pt idx="0">
                  <c:v>0.47512414281186649</c:v>
                </c:pt>
                <c:pt idx="1">
                  <c:v>0.41781502539297943</c:v>
                </c:pt>
                <c:pt idx="2">
                  <c:v>0.48935895141591584</c:v>
                </c:pt>
                <c:pt idx="3">
                  <c:v>0.45401578098951711</c:v>
                </c:pt>
                <c:pt idx="4">
                  <c:v>0.37572787227043125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80-46F9-A9D7-A54D6D8E0C05}"/>
            </c:ext>
          </c:extLst>
        </c:ser>
        <c:ser>
          <c:idx val="2"/>
          <c:order val="2"/>
          <c:tx>
            <c:strRef>
              <c:f>Taul1!$C$202</c:f>
              <c:strCache>
                <c:ptCount val="1"/>
                <c:pt idx="0">
                  <c:v>Ei hyvin eikä huonosti </c:v>
                </c:pt>
              </c:strCache>
            </c:strRef>
          </c:tx>
          <c:spPr>
            <a:solidFill>
              <a:srgbClr val="F0F44A">
                <a:lumMod val="60000"/>
                <a:lumOff val="40000"/>
              </a:srgbClr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Taul1!$D$199:$H$199</c:f>
              <c:strCache>
                <c:ptCount val="5"/>
                <c:pt idx="0">
                  <c:v>Asiakaslähtöinen</c:v>
                </c:pt>
                <c:pt idx="1">
                  <c:v>Innovatiivinen</c:v>
                </c:pt>
                <c:pt idx="2">
                  <c:v>Joustava</c:v>
                </c:pt>
                <c:pt idx="3">
                  <c:v>Laadukas</c:v>
                </c:pt>
                <c:pt idx="4">
                  <c:v>Vastuullinen</c:v>
                </c:pt>
              </c:strCache>
            </c:strRef>
          </c:cat>
          <c:val>
            <c:numRef>
              <c:f>Taul1!$D$202:$H$202</c:f>
              <c:numCache>
                <c:formatCode>0%</c:formatCode>
                <c:ptCount val="5"/>
                <c:pt idx="0">
                  <c:v>0.16057505253500348</c:v>
                </c:pt>
                <c:pt idx="1">
                  <c:v>0.27625932254674784</c:v>
                </c:pt>
                <c:pt idx="2">
                  <c:v>0.16692814517232429</c:v>
                </c:pt>
                <c:pt idx="3">
                  <c:v>0.19798597800995996</c:v>
                </c:pt>
                <c:pt idx="4">
                  <c:v>0.22663264807671071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80-46F9-A9D7-A54D6D8E0C05}"/>
            </c:ext>
          </c:extLst>
        </c:ser>
        <c:ser>
          <c:idx val="3"/>
          <c:order val="3"/>
          <c:tx>
            <c:strRef>
              <c:f>Taul1!$C$203</c:f>
              <c:strCache>
                <c:ptCount val="1"/>
                <c:pt idx="0">
                  <c:v>Jokseenkin huonosti </c:v>
                </c:pt>
              </c:strCache>
            </c:strRef>
          </c:tx>
          <c:spPr>
            <a:solidFill>
              <a:srgbClr val="F3297B">
                <a:lumMod val="40000"/>
                <a:lumOff val="60000"/>
              </a:srgbClr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Taul1!$D$199:$H$199</c:f>
              <c:strCache>
                <c:ptCount val="5"/>
                <c:pt idx="0">
                  <c:v>Asiakaslähtöinen</c:v>
                </c:pt>
                <c:pt idx="1">
                  <c:v>Innovatiivinen</c:v>
                </c:pt>
                <c:pt idx="2">
                  <c:v>Joustava</c:v>
                </c:pt>
                <c:pt idx="3">
                  <c:v>Laadukas</c:v>
                </c:pt>
                <c:pt idx="4">
                  <c:v>Vastuullinen</c:v>
                </c:pt>
              </c:strCache>
            </c:strRef>
          </c:cat>
          <c:val>
            <c:numRef>
              <c:f>Taul1!$D$203:$H$203</c:f>
              <c:numCache>
                <c:formatCode>0%</c:formatCode>
                <c:ptCount val="5"/>
                <c:pt idx="0">
                  <c:v>4.3829571980652397E-2</c:v>
                </c:pt>
                <c:pt idx="1">
                  <c:v>3.829507852874673E-2</c:v>
                </c:pt>
                <c:pt idx="2">
                  <c:v>4.4147185056792437E-2</c:v>
                </c:pt>
                <c:pt idx="3">
                  <c:v>3.5170828760081319E-2</c:v>
                </c:pt>
                <c:pt idx="4">
                  <c:v>8.4453769081197103E-2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480-46F9-A9D7-A54D6D8E0C05}"/>
            </c:ext>
          </c:extLst>
        </c:ser>
        <c:ser>
          <c:idx val="4"/>
          <c:order val="4"/>
          <c:tx>
            <c:strRef>
              <c:f>Taul1!$C$204</c:f>
              <c:strCache>
                <c:ptCount val="1"/>
                <c:pt idx="0">
                  <c:v>Erittäin huonosti </c:v>
                </c:pt>
              </c:strCache>
            </c:strRef>
          </c:tx>
          <c:spPr>
            <a:solidFill>
              <a:srgbClr val="F3297B">
                <a:lumMod val="75000"/>
              </a:srgbClr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80-46F9-A9D7-A54D6D8E0C0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80-46F9-A9D7-A54D6D8E0C0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480-46F9-A9D7-A54D6D8E0C05}"/>
                </c:ext>
              </c:extLst>
            </c:dLbl>
            <c:spPr>
              <a:noFill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Taul1!$D$199:$H$199</c:f>
              <c:strCache>
                <c:ptCount val="5"/>
                <c:pt idx="0">
                  <c:v>Asiakaslähtöinen</c:v>
                </c:pt>
                <c:pt idx="1">
                  <c:v>Innovatiivinen</c:v>
                </c:pt>
                <c:pt idx="2">
                  <c:v>Joustava</c:v>
                </c:pt>
                <c:pt idx="3">
                  <c:v>Laadukas</c:v>
                </c:pt>
                <c:pt idx="4">
                  <c:v>Vastuullinen</c:v>
                </c:pt>
              </c:strCache>
            </c:strRef>
          </c:cat>
          <c:val>
            <c:numRef>
              <c:f>Taul1!$D$204:$H$204</c:f>
              <c:numCache>
                <c:formatCode>0%</c:formatCode>
                <c:ptCount val="5"/>
                <c:pt idx="0">
                  <c:v>3.3918017382100388E-2</c:v>
                </c:pt>
                <c:pt idx="1">
                  <c:v>2.2860024803790995E-2</c:v>
                </c:pt>
                <c:pt idx="2">
                  <c:v>2.3564062145141302E-2</c:v>
                </c:pt>
                <c:pt idx="3">
                  <c:v>2.4024798234796106E-2</c:v>
                </c:pt>
                <c:pt idx="4">
                  <c:v>6.0156351393366968E-2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480-46F9-A9D7-A54D6D8E0C05}"/>
            </c:ext>
          </c:extLst>
        </c:ser>
        <c:ser>
          <c:idx val="5"/>
          <c:order val="5"/>
          <c:tx>
            <c:strRef>
              <c:f>Taul1!$C$205</c:f>
              <c:strCache>
                <c:ptCount val="1"/>
                <c:pt idx="0">
                  <c:v>En osaa sanoa 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Taul1!$D$199:$H$199</c:f>
              <c:strCache>
                <c:ptCount val="5"/>
                <c:pt idx="0">
                  <c:v>Asiakaslähtöinen</c:v>
                </c:pt>
                <c:pt idx="1">
                  <c:v>Innovatiivinen</c:v>
                </c:pt>
                <c:pt idx="2">
                  <c:v>Joustava</c:v>
                </c:pt>
                <c:pt idx="3">
                  <c:v>Laadukas</c:v>
                </c:pt>
                <c:pt idx="4">
                  <c:v>Vastuullinen</c:v>
                </c:pt>
              </c:strCache>
            </c:strRef>
          </c:cat>
          <c:val>
            <c:numRef>
              <c:f>Taul1!$D$205:$H$205</c:f>
              <c:numCache>
                <c:formatCode>0%</c:formatCode>
                <c:ptCount val="5"/>
                <c:pt idx="0">
                  <c:v>9.0905011944666769E-2</c:v>
                </c:pt>
                <c:pt idx="1">
                  <c:v>0.13071763381927681</c:v>
                </c:pt>
                <c:pt idx="2">
                  <c:v>9.5326698616344824E-2</c:v>
                </c:pt>
                <c:pt idx="3">
                  <c:v>9.5831865764124141E-2</c:v>
                </c:pt>
                <c:pt idx="4">
                  <c:v>0.10515224096487071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480-46F9-A9D7-A54D6D8E0C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29288192"/>
        <c:axId val="85025920"/>
      </c:barChart>
      <c:catAx>
        <c:axId val="1292881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900" b="0"/>
            </a:pPr>
            <a:endParaRPr lang="fi-FI"/>
          </a:p>
        </c:txPr>
        <c:crossAx val="85025920"/>
        <c:crossesAt val="0"/>
        <c:auto val="1"/>
        <c:lblAlgn val="ctr"/>
        <c:lblOffset val="100"/>
        <c:noMultiLvlLbl val="0"/>
      </c:catAx>
      <c:valAx>
        <c:axId val="85025920"/>
        <c:scaling>
          <c:orientation val="minMax"/>
          <c:min val="0"/>
        </c:scaling>
        <c:delete val="0"/>
        <c:axPos val="t"/>
        <c:majorGridlines>
          <c:spPr>
            <a:ln w="9525">
              <a:solidFill>
                <a:sysClr val="windowText" lastClr="000000"/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1"/>
        <c:majorTickMark val="none"/>
        <c:minorTickMark val="none"/>
        <c:tickLblPos val="high"/>
        <c:spPr>
          <a:ln w="6350">
            <a:noFill/>
          </a:ln>
        </c:spPr>
        <c:txPr>
          <a:bodyPr/>
          <a:lstStyle/>
          <a:p>
            <a:pPr>
              <a:defRPr sz="800" b="1"/>
            </a:pPr>
            <a:endParaRPr lang="fi-FI"/>
          </a:p>
        </c:txPr>
        <c:crossAx val="129288192"/>
        <c:crosses val="autoZero"/>
        <c:crossBetween val="between"/>
        <c:majorUnit val="0.2"/>
        <c:minorUnit val="0.1"/>
      </c:valAx>
      <c:spPr>
        <a:ln w="9525">
          <a:solidFill>
            <a:sysClr val="windowText" lastClr="000000"/>
          </a:solidFill>
        </a:ln>
      </c:spPr>
    </c:plotArea>
    <c:legend>
      <c:legendPos val="b"/>
      <c:layout>
        <c:manualLayout>
          <c:xMode val="edge"/>
          <c:yMode val="edge"/>
          <c:x val="6.1695292497886073E-3"/>
          <c:y val="0.88135965958800599"/>
          <c:w val="0.83211363653283499"/>
          <c:h val="0.1034888252604788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Trebuchet MS" pitchFamily="34" charset="0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0.2557</cdr:y>
    </cdr:to>
    <cdr:sp macro="" textlink="">
      <cdr:nvSpPr>
        <cdr:cNvPr id="2" name="Tekstiruutu 1"/>
        <cdr:cNvSpPr txBox="1"/>
      </cdr:nvSpPr>
      <cdr:spPr>
        <a:xfrm xmlns:a="http://schemas.openxmlformats.org/drawingml/2006/main">
          <a:off x="0" y="0"/>
          <a:ext cx="8002587" cy="12234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/>
          <a:r>
            <a:rPr lang="fi-FI" sz="1200" b="1" dirty="0">
              <a:latin typeface="Trebuchet MS" panose="020B0603020202020204" pitchFamily="34" charset="0"/>
            </a:rPr>
            <a:t>2017: </a:t>
          </a:r>
          <a:r>
            <a:rPr lang="fi-FI" sz="1200" dirty="0">
              <a:latin typeface="Trebuchet MS" panose="020B0603020202020204" pitchFamily="34" charset="0"/>
            </a:rPr>
            <a:t>Miten suhtaudut siihen, että verovaroin kustannetussa perustason sosiaali- ja terveydenhuollossa siirrytään malliin, jossa kansalainen saa valita itselleen sopivimman palveluntuottajan julkisten ja yksityisten palveluntuottajien joukosta? </a:t>
          </a:r>
        </a:p>
        <a:p xmlns:a="http://schemas.openxmlformats.org/drawingml/2006/main">
          <a:pPr algn="ctr" rtl="0"/>
          <a:endParaRPr lang="fi-FI" sz="1200" dirty="0">
            <a:latin typeface="Trebuchet MS" panose="020B0603020202020204" pitchFamily="34" charset="0"/>
          </a:endParaRPr>
        </a:p>
        <a:p xmlns:a="http://schemas.openxmlformats.org/drawingml/2006/main">
          <a:pPr algn="ctr" rtl="0"/>
          <a:r>
            <a:rPr lang="fi-FI" sz="1200" b="1" dirty="0">
              <a:latin typeface="Trebuchet MS" panose="020B0603020202020204" pitchFamily="34" charset="0"/>
            </a:rPr>
            <a:t>2014 &amp;</a:t>
          </a:r>
          <a:r>
            <a:rPr lang="fi-FI" sz="1200" dirty="0">
              <a:latin typeface="Trebuchet MS" panose="020B0603020202020204" pitchFamily="34" charset="0"/>
            </a:rPr>
            <a:t> </a:t>
          </a:r>
          <a:r>
            <a:rPr lang="fi-FI" sz="1200" b="1" dirty="0">
              <a:latin typeface="Trebuchet MS" panose="020B0603020202020204" pitchFamily="34" charset="0"/>
            </a:rPr>
            <a:t>2016: </a:t>
          </a:r>
          <a:r>
            <a:rPr lang="fi-FI" sz="1200" dirty="0">
              <a:latin typeface="Trebuchet MS" panose="020B0603020202020204" pitchFamily="34" charset="0"/>
            </a:rPr>
            <a:t>Miten suhtaudut siihen, että julkisessa perusterveydenhuollossa siirrytään malliin, jossa kansalainen saa valita itselleen sopivimman palveluntuottajan julkisten ja yksityisten palveluntuottajien joukosta?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91C3CAD5-FD16-4BF3-8DE4-AF94E11F9589}" type="datetimeFigureOut">
              <a:rPr lang="fi-FI" smtClean="0"/>
              <a:t>28.3.2017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0244" y="4715192"/>
            <a:ext cx="5437188" cy="4466274"/>
          </a:xfrm>
          <a:prstGeom prst="rect">
            <a:avLst/>
          </a:prstGeom>
        </p:spPr>
        <p:txBody>
          <a:bodyPr vert="horz" lIns="91321" tIns="45661" rIns="91321" bIns="45661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49955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CC054FB9-6CB1-49D6-8B60-54C9B6590A4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0896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564905"/>
            <a:ext cx="7772400" cy="1398017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040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29.3.2017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Luottamuksellinen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7" name="Picture 6" descr="titani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"/>
            <a:ext cx="9144000" cy="2492895"/>
          </a:xfrm>
          <a:prstGeom prst="rect">
            <a:avLst/>
          </a:prstGeom>
        </p:spPr>
      </p:pic>
      <p:pic>
        <p:nvPicPr>
          <p:cNvPr id="8" name="Picture 7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1412777"/>
            <a:ext cx="4992382" cy="751329"/>
          </a:xfrm>
          <a:prstGeom prst="rect">
            <a:avLst/>
          </a:prstGeom>
        </p:spPr>
      </p:pic>
      <p:cxnSp>
        <p:nvCxnSpPr>
          <p:cNvPr id="9" name="Straight Connector 16"/>
          <p:cNvCxnSpPr/>
          <p:nvPr/>
        </p:nvCxnSpPr>
        <p:spPr>
          <a:xfrm>
            <a:off x="755576" y="638132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29.3.2017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Content Placeholder 3" descr="titani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48072" cy="6858000"/>
          </a:xfrm>
          <a:prstGeom prst="rect">
            <a:avLst/>
          </a:prstGeom>
        </p:spPr>
      </p:pic>
      <p:pic>
        <p:nvPicPr>
          <p:cNvPr id="8" name="Picture 7" descr="logo9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08520" y="3779514"/>
            <a:ext cx="463297" cy="3078487"/>
          </a:xfrm>
          <a:prstGeom prst="rect">
            <a:avLst/>
          </a:prstGeom>
        </p:spPr>
      </p:pic>
      <p:cxnSp>
        <p:nvCxnSpPr>
          <p:cNvPr id="10" name="Straight Connector 16"/>
          <p:cNvCxnSpPr/>
          <p:nvPr/>
        </p:nvCxnSpPr>
        <p:spPr>
          <a:xfrm>
            <a:off x="755576" y="638132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8"/>
          <p:cNvCxnSpPr/>
          <p:nvPr/>
        </p:nvCxnSpPr>
        <p:spPr>
          <a:xfrm>
            <a:off x="755576" y="126066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3568" y="274639"/>
            <a:ext cx="5793432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29.3.2017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Content Placeholder 3" descr="titani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48072" cy="6858000"/>
          </a:xfrm>
          <a:prstGeom prst="rect">
            <a:avLst/>
          </a:prstGeom>
        </p:spPr>
      </p:pic>
      <p:pic>
        <p:nvPicPr>
          <p:cNvPr id="8" name="Picture 7" descr="logo9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08520" y="3779514"/>
            <a:ext cx="463297" cy="3078487"/>
          </a:xfrm>
          <a:prstGeom prst="rect">
            <a:avLst/>
          </a:prstGeom>
        </p:spPr>
      </p:pic>
      <p:cxnSp>
        <p:nvCxnSpPr>
          <p:cNvPr id="9" name="Straight Connector 16"/>
          <p:cNvCxnSpPr/>
          <p:nvPr/>
        </p:nvCxnSpPr>
        <p:spPr>
          <a:xfrm>
            <a:off x="755576" y="638132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29.3.2017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Content Placeholder 3" descr="titani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48072" cy="6858000"/>
          </a:xfrm>
          <a:prstGeom prst="rect">
            <a:avLst/>
          </a:prstGeom>
        </p:spPr>
      </p:pic>
      <p:pic>
        <p:nvPicPr>
          <p:cNvPr id="8" name="Picture 7" descr="logo9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08520" y="3779514"/>
            <a:ext cx="463297" cy="3078487"/>
          </a:xfrm>
          <a:prstGeom prst="rect">
            <a:avLst/>
          </a:prstGeom>
        </p:spPr>
      </p:pic>
      <p:cxnSp>
        <p:nvCxnSpPr>
          <p:cNvPr id="9" name="Straight Connector 18"/>
          <p:cNvCxnSpPr/>
          <p:nvPr/>
        </p:nvCxnSpPr>
        <p:spPr>
          <a:xfrm>
            <a:off x="755576" y="126066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6"/>
          <p:cNvCxnSpPr/>
          <p:nvPr/>
        </p:nvCxnSpPr>
        <p:spPr>
          <a:xfrm>
            <a:off x="755576" y="638132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29.3.2017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Content Placeholder 3" descr="titani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48072" cy="6858000"/>
          </a:xfrm>
          <a:prstGeom prst="rect">
            <a:avLst/>
          </a:prstGeom>
        </p:spPr>
      </p:pic>
      <p:pic>
        <p:nvPicPr>
          <p:cNvPr id="8" name="Picture 7" descr="logo9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08520" y="3779514"/>
            <a:ext cx="463297" cy="3078487"/>
          </a:xfrm>
          <a:prstGeom prst="rect">
            <a:avLst/>
          </a:prstGeom>
        </p:spPr>
      </p:pic>
      <p:cxnSp>
        <p:nvCxnSpPr>
          <p:cNvPr id="10" name="Straight Connector 16"/>
          <p:cNvCxnSpPr/>
          <p:nvPr/>
        </p:nvCxnSpPr>
        <p:spPr>
          <a:xfrm>
            <a:off x="755576" y="638132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8"/>
          <p:cNvCxnSpPr/>
          <p:nvPr/>
        </p:nvCxnSpPr>
        <p:spPr>
          <a:xfrm>
            <a:off x="755576" y="126066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568" y="1600201"/>
            <a:ext cx="3816424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1476" y="1600201"/>
            <a:ext cx="3878956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29.3.2017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Luottamuksellinen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Content Placeholder 3" descr="titani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48072" cy="6858000"/>
          </a:xfrm>
          <a:prstGeom prst="rect">
            <a:avLst/>
          </a:prstGeom>
        </p:spPr>
      </p:pic>
      <p:pic>
        <p:nvPicPr>
          <p:cNvPr id="9" name="Picture 8" descr="logo9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08520" y="3779514"/>
            <a:ext cx="463297" cy="3078487"/>
          </a:xfrm>
          <a:prstGeom prst="rect">
            <a:avLst/>
          </a:prstGeom>
        </p:spPr>
      </p:pic>
      <p:cxnSp>
        <p:nvCxnSpPr>
          <p:cNvPr id="11" name="Straight Connector 16"/>
          <p:cNvCxnSpPr/>
          <p:nvPr/>
        </p:nvCxnSpPr>
        <p:spPr>
          <a:xfrm>
            <a:off x="755576" y="638132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8"/>
          <p:cNvCxnSpPr/>
          <p:nvPr/>
        </p:nvCxnSpPr>
        <p:spPr>
          <a:xfrm>
            <a:off x="755576" y="126066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535113"/>
            <a:ext cx="3813820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568" y="2174875"/>
            <a:ext cx="3813820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29.3.2017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Luottamuksellinen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Content Placeholder 3" descr="titani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48072" cy="6858000"/>
          </a:xfrm>
          <a:prstGeom prst="rect">
            <a:avLst/>
          </a:prstGeom>
        </p:spPr>
      </p:pic>
      <p:pic>
        <p:nvPicPr>
          <p:cNvPr id="11" name="Picture 10" descr="logo9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08520" y="3779514"/>
            <a:ext cx="463297" cy="3078487"/>
          </a:xfrm>
          <a:prstGeom prst="rect">
            <a:avLst/>
          </a:prstGeom>
        </p:spPr>
      </p:pic>
      <p:cxnSp>
        <p:nvCxnSpPr>
          <p:cNvPr id="13" name="Straight Connector 16"/>
          <p:cNvCxnSpPr/>
          <p:nvPr/>
        </p:nvCxnSpPr>
        <p:spPr>
          <a:xfrm>
            <a:off x="755576" y="638132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8"/>
          <p:cNvCxnSpPr/>
          <p:nvPr/>
        </p:nvCxnSpPr>
        <p:spPr>
          <a:xfrm>
            <a:off x="755576" y="126066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29.3.2017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Luottamuksellinen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6" name="Content Placeholder 3" descr="titani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48072" cy="6858000"/>
          </a:xfrm>
          <a:prstGeom prst="rect">
            <a:avLst/>
          </a:prstGeom>
        </p:spPr>
      </p:pic>
      <p:pic>
        <p:nvPicPr>
          <p:cNvPr id="7" name="Picture 6" descr="logo9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08520" y="3779514"/>
            <a:ext cx="463297" cy="3078487"/>
          </a:xfrm>
          <a:prstGeom prst="rect">
            <a:avLst/>
          </a:prstGeom>
        </p:spPr>
      </p:pic>
      <p:cxnSp>
        <p:nvCxnSpPr>
          <p:cNvPr id="9" name="Straight Connector 16"/>
          <p:cNvCxnSpPr/>
          <p:nvPr/>
        </p:nvCxnSpPr>
        <p:spPr>
          <a:xfrm>
            <a:off x="755576" y="638132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8"/>
          <p:cNvCxnSpPr/>
          <p:nvPr/>
        </p:nvCxnSpPr>
        <p:spPr>
          <a:xfrm>
            <a:off x="755576" y="126066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9" y="273049"/>
            <a:ext cx="2781945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69" y="1435102"/>
            <a:ext cx="278194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29.3.2017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Luottamuksellinen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Content Placeholder 3" descr="titani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48072" cy="6858000"/>
          </a:xfrm>
          <a:prstGeom prst="rect">
            <a:avLst/>
          </a:prstGeom>
        </p:spPr>
      </p:pic>
      <p:pic>
        <p:nvPicPr>
          <p:cNvPr id="9" name="Picture 8" descr="logo9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08520" y="3779514"/>
            <a:ext cx="463297" cy="3078487"/>
          </a:xfrm>
          <a:prstGeom prst="rect">
            <a:avLst/>
          </a:prstGeom>
        </p:spPr>
      </p:pic>
      <p:cxnSp>
        <p:nvCxnSpPr>
          <p:cNvPr id="10" name="Straight Connector 16"/>
          <p:cNvCxnSpPr/>
          <p:nvPr/>
        </p:nvCxnSpPr>
        <p:spPr>
          <a:xfrm>
            <a:off x="755576" y="638132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29.3.2017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Luottamuksellinen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Content Placeholder 3" descr="titani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48072" cy="6858000"/>
          </a:xfrm>
          <a:prstGeom prst="rect">
            <a:avLst/>
          </a:prstGeom>
        </p:spPr>
      </p:pic>
      <p:pic>
        <p:nvPicPr>
          <p:cNvPr id="9" name="Picture 8" descr="logo9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08520" y="3779514"/>
            <a:ext cx="463297" cy="3078487"/>
          </a:xfrm>
          <a:prstGeom prst="rect">
            <a:avLst/>
          </a:prstGeom>
        </p:spPr>
      </p:pic>
      <p:cxnSp>
        <p:nvCxnSpPr>
          <p:cNvPr id="10" name="Straight Connector 16"/>
          <p:cNvCxnSpPr/>
          <p:nvPr/>
        </p:nvCxnSpPr>
        <p:spPr>
          <a:xfrm>
            <a:off x="755576" y="638132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3568" y="210352"/>
            <a:ext cx="8003232" cy="986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340769"/>
            <a:ext cx="8003232" cy="4785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3568" y="6356351"/>
            <a:ext cx="19072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29.3.2017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dirty="0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ctr" defTabSz="914400" rtl="0" eaLnBrk="1" latinLnBrk="0" hangingPunct="1">
        <a:lnSpc>
          <a:spcPct val="90000"/>
        </a:lnSpc>
        <a:spcBef>
          <a:spcPts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30400" indent="-230400" algn="l" defTabSz="914400" rtl="0" eaLnBrk="1" latinLnBrk="0" hangingPunct="1">
        <a:lnSpc>
          <a:spcPct val="90000"/>
        </a:lnSpc>
        <a:spcBef>
          <a:spcPct val="20000"/>
        </a:spcBef>
        <a:buClr>
          <a:schemeClr val="accent1"/>
        </a:buClr>
        <a:buSzPct val="90000"/>
        <a:buFont typeface="Wingdings" pitchFamily="2" charset="2"/>
        <a:buChar char="§"/>
        <a:defRPr sz="2000" kern="1200">
          <a:solidFill>
            <a:schemeClr val="tx1">
              <a:lumMod val="85000"/>
              <a:lumOff val="15000"/>
            </a:schemeClr>
          </a:solidFill>
          <a:latin typeface="+mj-lt"/>
          <a:ea typeface="+mn-ea"/>
          <a:cs typeface="+mn-cs"/>
        </a:defRPr>
      </a:lvl1pPr>
      <a:lvl2pPr marL="460800" indent="-230400" algn="l" defTabSz="914400" rtl="0" eaLnBrk="1" latinLnBrk="0" hangingPunct="1">
        <a:lnSpc>
          <a:spcPct val="90000"/>
        </a:lnSpc>
        <a:spcBef>
          <a:spcPct val="20000"/>
        </a:spcBef>
        <a:buClr>
          <a:schemeClr val="accent1"/>
        </a:buClr>
        <a:buSzPct val="90000"/>
        <a:buFont typeface="Arial" pitchFamily="34" charset="0"/>
        <a:buChar char="–"/>
        <a:defRPr sz="1800" kern="1200">
          <a:solidFill>
            <a:schemeClr val="tx1">
              <a:lumMod val="85000"/>
              <a:lumOff val="15000"/>
            </a:schemeClr>
          </a:solidFill>
          <a:latin typeface="+mj-lt"/>
          <a:ea typeface="+mn-ea"/>
          <a:cs typeface="+mn-cs"/>
        </a:defRPr>
      </a:lvl2pPr>
      <a:lvl3pPr marL="691200" indent="-230400" algn="l" defTabSz="914400" rtl="0" eaLnBrk="1" latinLnBrk="0" hangingPunct="1">
        <a:lnSpc>
          <a:spcPct val="90000"/>
        </a:lnSpc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j-lt"/>
          <a:ea typeface="+mn-ea"/>
          <a:cs typeface="+mn-cs"/>
        </a:defRPr>
      </a:lvl3pPr>
      <a:lvl4pPr marL="921600" indent="-228600" algn="l" defTabSz="914400" rtl="0" eaLnBrk="1" latinLnBrk="0" hangingPunct="1">
        <a:lnSpc>
          <a:spcPct val="90000"/>
        </a:lnSpc>
        <a:spcBef>
          <a:spcPct val="20000"/>
        </a:spcBef>
        <a:buClr>
          <a:schemeClr val="accent1"/>
        </a:buClr>
        <a:buSzPct val="90000"/>
        <a:buFont typeface="Arial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j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90000"/>
        </a:lnSpc>
        <a:spcBef>
          <a:spcPct val="20000"/>
        </a:spcBef>
        <a:buClr>
          <a:schemeClr val="accent1"/>
        </a:buClr>
        <a:buSzPct val="90000"/>
        <a:buFont typeface="Arial" pitchFamily="34" charset="0"/>
        <a:buChar char="»"/>
        <a:defRPr sz="1400" kern="1200">
          <a:solidFill>
            <a:schemeClr val="tx1">
              <a:lumMod val="85000"/>
              <a:lumOff val="15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latin typeface="Trebuchet MS" pitchFamily="34" charset="0"/>
              </a:rPr>
              <a:t>Kansalaisten näkemykset </a:t>
            </a:r>
            <a:r>
              <a:rPr lang="fi-FI" dirty="0" err="1">
                <a:latin typeface="Trebuchet MS" pitchFamily="34" charset="0"/>
              </a:rPr>
              <a:t>sote-uudistuksesta</a:t>
            </a:r>
            <a:r>
              <a:rPr lang="fi-FI" dirty="0">
                <a:latin typeface="Trebuchet MS" pitchFamily="34" charset="0"/>
              </a:rPr>
              <a:t> ja valinnanvapaudesta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Kansalaistutkimuksen tulokset</a:t>
            </a:r>
          </a:p>
          <a:p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29.3.2017</a:t>
            </a:r>
          </a:p>
          <a:p>
            <a:endParaRPr lang="fi-FI" dirty="0">
              <a:solidFill>
                <a:schemeClr val="tx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Hyvinvointialan Liitto ja Lääkäripalveluyritykset ry</a:t>
            </a:r>
          </a:p>
          <a:p>
            <a:endParaRPr lang="fi-FI" dirty="0">
              <a:solidFill>
                <a:schemeClr val="tx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0639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Tärkeimmät tekijät palveluntuottajassa</a:t>
            </a:r>
            <a:br>
              <a:rPr lang="fi-FI" dirty="0"/>
            </a:br>
            <a:r>
              <a:rPr lang="fi-FI" sz="1800" dirty="0"/>
              <a:t>Kaikki vastaajat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29.3.2017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10</a:t>
            </a:fld>
            <a:endParaRPr lang="fi-FI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323230"/>
              </p:ext>
            </p:extLst>
          </p:nvPr>
        </p:nvGraphicFramePr>
        <p:xfrm>
          <a:off x="684213" y="1341438"/>
          <a:ext cx="8145462" cy="4916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058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Sote-palveluiden</a:t>
            </a:r>
            <a:r>
              <a:rPr lang="fi-FI" dirty="0"/>
              <a:t> tuottajien maine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29.3.2017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11</a:t>
            </a:fld>
            <a:endParaRPr lang="fi-FI"/>
          </a:p>
        </p:txBody>
      </p:sp>
      <p:graphicFrame>
        <p:nvGraphicFramePr>
          <p:cNvPr id="11" name="Sisällön paikkamerkki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81415477"/>
              </p:ext>
            </p:extLst>
          </p:nvPr>
        </p:nvGraphicFramePr>
        <p:xfrm>
          <a:off x="684212" y="1314450"/>
          <a:ext cx="4164013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Sisällön paikkamerkki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93768025"/>
              </p:ext>
            </p:extLst>
          </p:nvPr>
        </p:nvGraphicFramePr>
        <p:xfrm>
          <a:off x="4581525" y="1314450"/>
          <a:ext cx="4324350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4873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Kiitos!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415346" y="4606490"/>
            <a:ext cx="6400800" cy="1560645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fi-FI" dirty="0"/>
              <a:t>Melina Mäntylä</a:t>
            </a:r>
          </a:p>
          <a:p>
            <a:pPr algn="r"/>
            <a:r>
              <a:rPr lang="fi-FI" dirty="0"/>
              <a:t>Tel. +358 40 821 7842</a:t>
            </a:r>
          </a:p>
          <a:p>
            <a:pPr algn="r"/>
            <a:r>
              <a:rPr lang="fi-FI" dirty="0" err="1"/>
              <a:t>melina.mantyla@aularesearch.fi</a:t>
            </a:r>
            <a:endParaRPr lang="fi-FI" dirty="0"/>
          </a:p>
          <a:p>
            <a:pPr algn="r"/>
            <a:endParaRPr lang="fi-FI" dirty="0"/>
          </a:p>
          <a:p>
            <a:pPr algn="r"/>
            <a:r>
              <a:rPr lang="fi-FI" dirty="0" err="1"/>
              <a:t>Ellinoora</a:t>
            </a:r>
            <a:r>
              <a:rPr lang="fi-FI" dirty="0"/>
              <a:t> Helin</a:t>
            </a:r>
          </a:p>
          <a:p>
            <a:pPr algn="r"/>
            <a:r>
              <a:rPr lang="fi-FI" dirty="0"/>
              <a:t>Tel +358 44 530 5310</a:t>
            </a:r>
          </a:p>
          <a:p>
            <a:pPr algn="r"/>
            <a:r>
              <a:rPr lang="fi-FI" dirty="0"/>
              <a:t>ellinoora.helin@aularesearch.fi</a:t>
            </a:r>
          </a:p>
          <a:p>
            <a:pPr algn="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763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Tutkimusasetelma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3568" y="1268760"/>
            <a:ext cx="8269932" cy="4930021"/>
          </a:xfrm>
        </p:spPr>
        <p:txBody>
          <a:bodyPr>
            <a:normAutofit fontScale="92500" lnSpcReduction="10000"/>
          </a:bodyPr>
          <a:lstStyle/>
          <a:p>
            <a:r>
              <a:rPr lang="fi-FI" dirty="0">
                <a:solidFill>
                  <a:schemeClr val="tx1"/>
                </a:solidFill>
              </a:rPr>
              <a:t>Aula Research Oy toteutti kyselytutkimuksen kansalaisten parissa koskien kansalaisten näkemyksiä terveyspalveluista. 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Kyselyn toimeksiantajina olivat Hyvinvointialan Liitto ja Lääkäripalveluyritykset ry</a:t>
            </a:r>
          </a:p>
          <a:p>
            <a:endParaRPr lang="fi-FI" dirty="0">
              <a:solidFill>
                <a:schemeClr val="tx1"/>
              </a:solidFill>
            </a:endParaRPr>
          </a:p>
          <a:p>
            <a:r>
              <a:rPr lang="fi-FI" dirty="0">
                <a:solidFill>
                  <a:schemeClr val="tx1"/>
                </a:solidFill>
              </a:rPr>
              <a:t>Kansalaisille kohdennetussa kyselyssä käsiteltiin seuraavia teemoja:</a:t>
            </a:r>
          </a:p>
          <a:p>
            <a:pPr lvl="1"/>
            <a:r>
              <a:rPr lang="fi-FI" dirty="0" err="1">
                <a:solidFill>
                  <a:schemeClr val="tx1"/>
                </a:solidFill>
              </a:rPr>
              <a:t>Sote-uudistuksen</a:t>
            </a:r>
            <a:r>
              <a:rPr lang="fi-FI" dirty="0">
                <a:solidFill>
                  <a:schemeClr val="tx1"/>
                </a:solidFill>
              </a:rPr>
              <a:t> vaikutukset </a:t>
            </a:r>
            <a:r>
              <a:rPr lang="fi-FI" dirty="0" err="1">
                <a:solidFill>
                  <a:schemeClr val="tx1"/>
                </a:solidFill>
              </a:rPr>
              <a:t>sote-palveluihin</a:t>
            </a:r>
            <a:endParaRPr lang="fi-FI" dirty="0">
              <a:solidFill>
                <a:schemeClr val="tx1"/>
              </a:solidFill>
            </a:endParaRPr>
          </a:p>
          <a:p>
            <a:pPr lvl="1"/>
            <a:r>
              <a:rPr lang="fi-FI" dirty="0">
                <a:solidFill>
                  <a:schemeClr val="tx1"/>
                </a:solidFill>
              </a:rPr>
              <a:t>Suhtautuminen valinnanvapausmalliin ja valinnanvapauden käyttö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Tärkeimmät tekijät </a:t>
            </a:r>
            <a:r>
              <a:rPr lang="fi-FI" dirty="0" err="1">
                <a:solidFill>
                  <a:schemeClr val="tx1"/>
                </a:solidFill>
              </a:rPr>
              <a:t>sote-palveluntuottajaa</a:t>
            </a:r>
            <a:r>
              <a:rPr lang="fi-FI" dirty="0">
                <a:solidFill>
                  <a:schemeClr val="tx1"/>
                </a:solidFill>
              </a:rPr>
              <a:t> valittaessa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Yksityisten ja julkisten </a:t>
            </a:r>
            <a:r>
              <a:rPr lang="fi-FI" dirty="0" err="1">
                <a:solidFill>
                  <a:schemeClr val="tx1"/>
                </a:solidFill>
              </a:rPr>
              <a:t>sote-palvelutuottajien</a:t>
            </a:r>
            <a:r>
              <a:rPr lang="fi-FI" dirty="0">
                <a:solidFill>
                  <a:schemeClr val="tx1"/>
                </a:solidFill>
              </a:rPr>
              <a:t> maine</a:t>
            </a:r>
          </a:p>
          <a:p>
            <a:endParaRPr lang="fi-FI" dirty="0">
              <a:solidFill>
                <a:srgbClr val="FF0000"/>
              </a:solidFill>
            </a:endParaRPr>
          </a:p>
          <a:p>
            <a:r>
              <a:rPr lang="fi-FI" dirty="0">
                <a:solidFill>
                  <a:schemeClr val="tx1"/>
                </a:solidFill>
              </a:rPr>
              <a:t>Otos kerättiin 1.3.-19.3.2017 sähköisen kyselylomakkeen avulla</a:t>
            </a:r>
          </a:p>
          <a:p>
            <a:endParaRPr lang="fi-FI" dirty="0">
              <a:solidFill>
                <a:schemeClr val="tx1"/>
              </a:solidFill>
            </a:endParaRPr>
          </a:p>
          <a:p>
            <a:r>
              <a:rPr lang="fi-FI" dirty="0">
                <a:solidFill>
                  <a:schemeClr val="tx1"/>
                </a:solidFill>
              </a:rPr>
              <a:t> Kyselyyn vastasi 2045 henkilöä ympäri Suomen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Otos edustaa täysi-ikäisiä mannersuomalaisia iän ja sukupuolen mukaan painotettuna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95 % luottamustasolla kyselyn virhemarginaali on noin 2,5 prosenttiyksikköä kaikki </a:t>
            </a:r>
            <a:r>
              <a:rPr lang="fi-FI" dirty="0" err="1">
                <a:solidFill>
                  <a:schemeClr val="tx1"/>
                </a:solidFill>
              </a:rPr>
              <a:t>vastaajat-tasolla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29.3.2017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476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Sote-uudistuksen</a:t>
            </a:r>
            <a:r>
              <a:rPr lang="fi-FI" dirty="0"/>
              <a:t> vaikutukset </a:t>
            </a:r>
            <a:r>
              <a:rPr lang="fi-FI" dirty="0" err="1"/>
              <a:t>sote-palveluihin</a:t>
            </a:r>
            <a:br>
              <a:rPr lang="fi-FI" dirty="0"/>
            </a:br>
            <a:r>
              <a:rPr lang="fi-FI" sz="1800" dirty="0"/>
              <a:t>Kaikki vastaajat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29.3.2017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3</a:t>
            </a:fld>
            <a:endParaRPr lang="fi-FI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928946"/>
              </p:ext>
            </p:extLst>
          </p:nvPr>
        </p:nvGraphicFramePr>
        <p:xfrm>
          <a:off x="684213" y="1341438"/>
          <a:ext cx="8002587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800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Suhtautuminen valinnanvapauteen</a:t>
            </a:r>
            <a:br>
              <a:rPr lang="fi-FI" dirty="0"/>
            </a:br>
            <a:r>
              <a:rPr lang="fi-FI" sz="1800" dirty="0"/>
              <a:t>Kaikki vastaajat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29.3.2017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4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748145" y="1318161"/>
            <a:ext cx="8122723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i-FI" sz="1200" dirty="0"/>
              <a:t>Valinnanvapausmallissa asiakas voi itse valita perustason sosiaali- ja terveyspalvelujensa tuottajan (</a:t>
            </a:r>
            <a:r>
              <a:rPr lang="fi-FI" sz="1200" dirty="0" err="1"/>
              <a:t>sote-keskuksen</a:t>
            </a:r>
            <a:r>
              <a:rPr lang="fi-FI" sz="1200" dirty="0"/>
              <a:t>) järjestelmään hyväksyttyjen julkisten, yksityisten ja kolmannen sektorin palveluntuottajien joukosta. Palvelut rahoitetaan pääsääntöisesti verovaroin ja palvelujen järjestämiseen liittyvät asiat, kuten palveluntuottajien hyväksyminen järjestelmään, ovat julkisen tahon vastuulla.</a:t>
            </a:r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4976109"/>
              </p:ext>
            </p:extLst>
          </p:nvPr>
        </p:nvGraphicFramePr>
        <p:xfrm>
          <a:off x="747713" y="2256313"/>
          <a:ext cx="8123155" cy="4039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5476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Suhtautuminen valinnanvapausmalliin</a:t>
            </a:r>
            <a:br>
              <a:rPr lang="fi-FI" sz="2800" dirty="0"/>
            </a:br>
            <a:r>
              <a:rPr lang="fi-FI" sz="1800" dirty="0"/>
              <a:t>Vertailua aiempiin kyselyihin</a:t>
            </a:r>
            <a:endParaRPr lang="fi-FI" sz="28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29.3.2017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5</a:t>
            </a:fld>
            <a:endParaRPr lang="fi-FI"/>
          </a:p>
        </p:txBody>
      </p:sp>
      <p:graphicFrame>
        <p:nvGraphicFramePr>
          <p:cNvPr id="7" name="Sisällön paikkamerkki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617281"/>
              </p:ext>
            </p:extLst>
          </p:nvPr>
        </p:nvGraphicFramePr>
        <p:xfrm>
          <a:off x="684213" y="1341438"/>
          <a:ext cx="8002587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653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Valinnanvapauden käyttö perustason palveluissa</a:t>
            </a:r>
            <a:br>
              <a:rPr lang="fi-FI" dirty="0"/>
            </a:br>
            <a:r>
              <a:rPr lang="fi-FI" sz="1800" dirty="0"/>
              <a:t>Kaikki vastaajat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29.3.2017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6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748145" y="1377538"/>
            <a:ext cx="805147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i-FI" sz="1200" dirty="0"/>
              <a:t>Valinnanvapausmallissa asiakas voi itse valita </a:t>
            </a:r>
            <a:r>
              <a:rPr lang="fi-FI" sz="1200" dirty="0" err="1"/>
              <a:t>sote-palvelunsa</a:t>
            </a:r>
            <a:r>
              <a:rPr lang="fi-FI" sz="1200" dirty="0"/>
              <a:t> tuottajan ja asiakasmaksu on kaikilla tuottajilla sama. Jos asiakas ei tee itse valintaa, maakunta osoittaa hänelle </a:t>
            </a:r>
            <a:r>
              <a:rPr lang="fi-FI" sz="1200" dirty="0" err="1"/>
              <a:t>sote-keskuksen</a:t>
            </a:r>
            <a:r>
              <a:rPr lang="fi-FI" sz="1200" dirty="0"/>
              <a:t>.</a:t>
            </a:r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3591372"/>
              </p:ext>
            </p:extLst>
          </p:nvPr>
        </p:nvGraphicFramePr>
        <p:xfrm>
          <a:off x="1265239" y="2133600"/>
          <a:ext cx="7231062" cy="3563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2115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Valinnanvapauden käyttö perustason palveluissa</a:t>
            </a:r>
            <a:br>
              <a:rPr lang="fi-FI" dirty="0"/>
            </a:br>
            <a:r>
              <a:rPr lang="fi-FI" sz="1800" dirty="0"/>
              <a:t>Lääkärikäyntien määrän mukaan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29.3.2017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7</a:t>
            </a:fld>
            <a:endParaRPr lang="fi-FI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4729083"/>
              </p:ext>
            </p:extLst>
          </p:nvPr>
        </p:nvGraphicFramePr>
        <p:xfrm>
          <a:off x="684213" y="1341438"/>
          <a:ext cx="8002587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141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Tuottajan valinta</a:t>
            </a:r>
            <a:br>
              <a:rPr lang="fi-FI" dirty="0"/>
            </a:br>
            <a:r>
              <a:rPr lang="fi-FI" sz="1800" dirty="0"/>
              <a:t>Kaikki vastaajat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29.3.2017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8</a:t>
            </a:fld>
            <a:endParaRPr lang="fi-FI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06409"/>
              </p:ext>
            </p:extLst>
          </p:nvPr>
        </p:nvGraphicFramePr>
        <p:xfrm>
          <a:off x="684213" y="1341438"/>
          <a:ext cx="8002587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064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Erityistason palvelut, joiden kohdalla valinnanvapautta halutaan käyttää</a:t>
            </a:r>
            <a:br>
              <a:rPr lang="fi-FI" dirty="0"/>
            </a:br>
            <a:r>
              <a:rPr lang="fi-FI" sz="1800" dirty="0"/>
              <a:t>Kaikki vastaajat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29.3.2017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9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760021" y="1341912"/>
            <a:ext cx="800396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i-FI" sz="1200" dirty="0"/>
              <a:t>Valinnanvapauden piiriin on suunniteltu liitettävän myös palvelutarpeen arvioinnin jälkeen saatavia palveluja esimerkiksi asiakassetelin tai henkilökohtaisen budjetin kautta. </a:t>
            </a:r>
          </a:p>
        </p:txBody>
      </p:sp>
      <p:graphicFrame>
        <p:nvGraphicFramePr>
          <p:cNvPr id="10" name="Sisällön paikkamerkki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588895"/>
              </p:ext>
            </p:extLst>
          </p:nvPr>
        </p:nvGraphicFramePr>
        <p:xfrm>
          <a:off x="684213" y="1956391"/>
          <a:ext cx="8002587" cy="4169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065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efault Theme">
  <a:themeElements>
    <a:clrScheme name="Aula">
      <a:dk1>
        <a:sysClr val="windowText" lastClr="000000"/>
      </a:dk1>
      <a:lt1>
        <a:sysClr val="window" lastClr="FFFFFF"/>
      </a:lt1>
      <a:dk2>
        <a:srgbClr val="262626"/>
      </a:dk2>
      <a:lt2>
        <a:srgbClr val="D8D8D8"/>
      </a:lt2>
      <a:accent1>
        <a:srgbClr val="C239CE"/>
      </a:accent1>
      <a:accent2>
        <a:srgbClr val="F29704"/>
      </a:accent2>
      <a:accent3>
        <a:srgbClr val="F3297B"/>
      </a:accent3>
      <a:accent4>
        <a:srgbClr val="54AE0E"/>
      </a:accent4>
      <a:accent5>
        <a:srgbClr val="198B97"/>
      </a:accent5>
      <a:accent6>
        <a:srgbClr val="F0F44A"/>
      </a:accent6>
      <a:hlink>
        <a:srgbClr val="0000FF"/>
      </a:hlink>
      <a:folHlink>
        <a:srgbClr val="800080"/>
      </a:folHlink>
    </a:clrScheme>
    <a:fontScheme name="Aula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C6893043-F999-463D-A27B-500ED8A3E087}" vid="{36A92417-127F-48BB-82AB-4D2ADF5A771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422</Words>
  <Application>Microsoft Office PowerPoint</Application>
  <PresentationFormat>Näytössä katseltava diaesitys (4:3)</PresentationFormat>
  <Paragraphs>85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8" baseType="lpstr">
      <vt:lpstr>Arial</vt:lpstr>
      <vt:lpstr>Calibri</vt:lpstr>
      <vt:lpstr>Tahoma</vt:lpstr>
      <vt:lpstr>Trebuchet MS</vt:lpstr>
      <vt:lpstr>Wingdings</vt:lpstr>
      <vt:lpstr>Default Theme</vt:lpstr>
      <vt:lpstr>Kansalaisten näkemykset sote-uudistuksesta ja valinnanvapaudesta</vt:lpstr>
      <vt:lpstr>Tutkimusasetelma</vt:lpstr>
      <vt:lpstr>Sote-uudistuksen vaikutukset sote-palveluihin Kaikki vastaajat</vt:lpstr>
      <vt:lpstr>Suhtautuminen valinnanvapauteen Kaikki vastaajat</vt:lpstr>
      <vt:lpstr>Suhtautuminen valinnanvapausmalliin Vertailua aiempiin kyselyihin</vt:lpstr>
      <vt:lpstr>Valinnanvapauden käyttö perustason palveluissa Kaikki vastaajat</vt:lpstr>
      <vt:lpstr>Valinnanvapauden käyttö perustason palveluissa Lääkärikäyntien määrän mukaan</vt:lpstr>
      <vt:lpstr>Tuottajan valinta Kaikki vastaajat</vt:lpstr>
      <vt:lpstr>Erityistason palvelut, joiden kohdalla valinnanvapautta halutaan käyttää Kaikki vastaajat</vt:lpstr>
      <vt:lpstr>Tärkeimmät tekijät palveluntuottajassa Kaikki vastaajat</vt:lpstr>
      <vt:lpstr>Sote-palveluiden tuottajien maine</vt:lpstr>
      <vt:lpstr>Kiitos!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2017-03-27T15:13:21Z</dcterms:created>
  <dcterms:modified xsi:type="dcterms:W3CDTF">2017-03-28T06:08:37Z</dcterms:modified>
</cp:coreProperties>
</file>