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59" r:id="rId1"/>
    <p:sldMasterId id="2147483673" r:id="rId2"/>
    <p:sldMasterId id="2147483685" r:id="rId3"/>
    <p:sldMasterId id="2147483696" r:id="rId4"/>
    <p:sldMasterId id="2147483708" r:id="rId5"/>
    <p:sldMasterId id="2147483718" r:id="rId6"/>
    <p:sldMasterId id="2147483730" r:id="rId7"/>
    <p:sldMasterId id="2147483738" r:id="rId8"/>
  </p:sldMasterIdLst>
  <p:notesMasterIdLst>
    <p:notesMasterId r:id="rId92"/>
  </p:notesMasterIdLst>
  <p:sldIdLst>
    <p:sldId id="256" r:id="rId9"/>
    <p:sldId id="412" r:id="rId10"/>
    <p:sldId id="310" r:id="rId11"/>
    <p:sldId id="420" r:id="rId12"/>
    <p:sldId id="259" r:id="rId13"/>
    <p:sldId id="257" r:id="rId14"/>
    <p:sldId id="268" r:id="rId15"/>
    <p:sldId id="269" r:id="rId16"/>
    <p:sldId id="270" r:id="rId17"/>
    <p:sldId id="267" r:id="rId18"/>
    <p:sldId id="263" r:id="rId19"/>
    <p:sldId id="265" r:id="rId20"/>
    <p:sldId id="266" r:id="rId21"/>
    <p:sldId id="408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316" r:id="rId36"/>
    <p:sldId id="434" r:id="rId37"/>
    <p:sldId id="278" r:id="rId38"/>
    <p:sldId id="435" r:id="rId39"/>
    <p:sldId id="261" r:id="rId40"/>
    <p:sldId id="288" r:id="rId41"/>
    <p:sldId id="295" r:id="rId42"/>
    <p:sldId id="297" r:id="rId43"/>
    <p:sldId id="298" r:id="rId44"/>
    <p:sldId id="304" r:id="rId45"/>
    <p:sldId id="305" r:id="rId46"/>
    <p:sldId id="324" r:id="rId47"/>
    <p:sldId id="306" r:id="rId48"/>
    <p:sldId id="285" r:id="rId49"/>
    <p:sldId id="289" r:id="rId50"/>
    <p:sldId id="303" r:id="rId51"/>
    <p:sldId id="290" r:id="rId52"/>
    <p:sldId id="321" r:id="rId53"/>
    <p:sldId id="318" r:id="rId54"/>
    <p:sldId id="291" r:id="rId55"/>
    <p:sldId id="292" r:id="rId56"/>
    <p:sldId id="317" r:id="rId57"/>
    <p:sldId id="293" r:id="rId58"/>
    <p:sldId id="294" r:id="rId59"/>
    <p:sldId id="287" r:id="rId60"/>
    <p:sldId id="307" r:id="rId61"/>
    <p:sldId id="308" r:id="rId62"/>
    <p:sldId id="319" r:id="rId63"/>
    <p:sldId id="320" r:id="rId64"/>
    <p:sldId id="309" r:id="rId65"/>
    <p:sldId id="322" r:id="rId66"/>
    <p:sldId id="413" r:id="rId67"/>
    <p:sldId id="313" r:id="rId68"/>
    <p:sldId id="315" r:id="rId69"/>
    <p:sldId id="323" r:id="rId70"/>
    <p:sldId id="314" r:id="rId71"/>
    <p:sldId id="311" r:id="rId72"/>
    <p:sldId id="312" r:id="rId73"/>
    <p:sldId id="414" r:id="rId74"/>
    <p:sldId id="415" r:id="rId75"/>
    <p:sldId id="325" r:id="rId76"/>
    <p:sldId id="416" r:id="rId77"/>
    <p:sldId id="326" r:id="rId78"/>
    <p:sldId id="328" r:id="rId79"/>
    <p:sldId id="327" r:id="rId80"/>
    <p:sldId id="334" r:id="rId81"/>
    <p:sldId id="332" r:id="rId82"/>
    <p:sldId id="329" r:id="rId83"/>
    <p:sldId id="330" r:id="rId84"/>
    <p:sldId id="333" r:id="rId85"/>
    <p:sldId id="417" r:id="rId86"/>
    <p:sldId id="418" r:id="rId87"/>
    <p:sldId id="331" r:id="rId88"/>
    <p:sldId id="410" r:id="rId89"/>
    <p:sldId id="411" r:id="rId90"/>
    <p:sldId id="419" r:id="rId91"/>
  </p:sldIdLst>
  <p:sldSz cx="9144000" cy="5143500" type="screen16x9"/>
  <p:notesSz cx="6797675" cy="9926638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965"/>
    <a:srgbClr val="18AFB9"/>
    <a:srgbClr val="F7A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8" autoAdjust="0"/>
    <p:restoredTop sz="94650" autoAdjust="0"/>
  </p:normalViewPr>
  <p:slideViewPr>
    <p:cSldViewPr snapToGrid="0" snapToObjects="1">
      <p:cViewPr varScale="1">
        <p:scale>
          <a:sx n="144" d="100"/>
          <a:sy n="144" d="100"/>
        </p:scale>
        <p:origin x="120" y="6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5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theme" Target="theme/theme1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&#228;ytt&#228;j&#228;\Documents\Tmi2018\5-Hali2_2018\Hali2_ryhmavertailut_FINA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k&#228;ytt&#228;j&#228;\Documents\Tmi2018\5-Hali2_2018\Hali2_ryhmavertailut_FIN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k&#228;ytt&#228;j&#228;\Documents\Tmi2018\5-Hali2_2018\Hali2_ryhmavertailut_FINAL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a\AppData\Local\Microsoft\Windows\INetCache\Content.Outlook\QHZCUX3K\Kuvioita_15-4-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20336004254976"/>
          <c:y val="2.9984142535032409E-2"/>
          <c:w val="0.79650482290546787"/>
          <c:h val="0.85229780029808289"/>
        </c:manualLayout>
      </c:layout>
      <c:areaChart>
        <c:grouping val="standard"/>
        <c:varyColors val="0"/>
        <c:ser>
          <c:idx val="1"/>
          <c:order val="2"/>
          <c:tx>
            <c:strRef>
              <c:f>'Sosiaali- ja terveystoiminta'!$A$251:$B$251</c:f>
              <c:strCache>
                <c:ptCount val="2"/>
                <c:pt idx="0">
                  <c:v>Ulkoistus</c:v>
                </c:pt>
                <c:pt idx="1">
                  <c:v>Upper bond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terveystoiminta'!$C$251:$P$251</c:f>
              <c:numCache>
                <c:formatCode>###0</c:formatCode>
                <c:ptCount val="14"/>
                <c:pt idx="0">
                  <c:v>1316.93336</c:v>
                </c:pt>
                <c:pt idx="1">
                  <c:v>1368.9621199999999</c:v>
                </c:pt>
                <c:pt idx="2">
                  <c:v>1446.9528399999999</c:v>
                </c:pt>
                <c:pt idx="3">
                  <c:v>1547.9885199999999</c:v>
                </c:pt>
                <c:pt idx="4">
                  <c:v>1664.7505600000002</c:v>
                </c:pt>
                <c:pt idx="5">
                  <c:v>1759.50008</c:v>
                </c:pt>
                <c:pt idx="6">
                  <c:v>1929.5734</c:v>
                </c:pt>
                <c:pt idx="7">
                  <c:v>1927.3651600000001</c:v>
                </c:pt>
                <c:pt idx="8">
                  <c:v>1950.7532368716884</c:v>
                </c:pt>
                <c:pt idx="9">
                  <c:v>1844.8328404060956</c:v>
                </c:pt>
                <c:pt idx="10">
                  <c:v>2060.6404870643369</c:v>
                </c:pt>
                <c:pt idx="11">
                  <c:v>1953.5115411446286</c:v>
                </c:pt>
                <c:pt idx="12">
                  <c:v>2309.5724399999999</c:v>
                </c:pt>
                <c:pt idx="13">
                  <c:v>2424.9990313311432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920-4D7B-903C-DB0D79C3CC70}"/>
            </c:ext>
          </c:extLst>
        </c:ser>
        <c:ser>
          <c:idx val="3"/>
          <c:order val="3"/>
          <c:tx>
            <c:strRef>
              <c:f>'Sosiaali- ja terveystoiminta'!$A$252:$B$252</c:f>
              <c:strCache>
                <c:ptCount val="2"/>
                <c:pt idx="0">
                  <c:v>Ulkoistus</c:v>
                </c:pt>
                <c:pt idx="1">
                  <c:v>Lower bond</c:v>
                </c:pt>
              </c:strCache>
            </c:strRef>
          </c:tx>
          <c:spPr>
            <a:solidFill>
              <a:schemeClr val="bg1"/>
            </a:solidFill>
            <a:ln>
              <a:noFill/>
              <a:prstDash val="dash"/>
            </a:ln>
            <a:effectLst/>
          </c:spPr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terveystoiminta'!$C$252:$P$252</c:f>
              <c:numCache>
                <c:formatCode>###0</c:formatCode>
                <c:ptCount val="14"/>
                <c:pt idx="0">
                  <c:v>1142.62664</c:v>
                </c:pt>
                <c:pt idx="1">
                  <c:v>1206.09788</c:v>
                </c:pt>
                <c:pt idx="2">
                  <c:v>1291.60716</c:v>
                </c:pt>
                <c:pt idx="3">
                  <c:v>1339.69148</c:v>
                </c:pt>
                <c:pt idx="4">
                  <c:v>1424.50944</c:v>
                </c:pt>
                <c:pt idx="5">
                  <c:v>1513.91992</c:v>
                </c:pt>
                <c:pt idx="6">
                  <c:v>1685.8866</c:v>
                </c:pt>
                <c:pt idx="7">
                  <c:v>1711.09484</c:v>
                </c:pt>
                <c:pt idx="8">
                  <c:v>1709.3578742394225</c:v>
                </c:pt>
                <c:pt idx="9">
                  <c:v>1576.5449373716822</c:v>
                </c:pt>
                <c:pt idx="10">
                  <c:v>1545.5023700785207</c:v>
                </c:pt>
                <c:pt idx="11">
                  <c:v>1550.9884588553709</c:v>
                </c:pt>
                <c:pt idx="12">
                  <c:v>1735.72756</c:v>
                </c:pt>
                <c:pt idx="13">
                  <c:v>1661.7009686688566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920-4D7B-903C-DB0D79C3C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7056560"/>
        <c:axId val="-147054928"/>
      </c:areaChart>
      <c:barChart>
        <c:barDir val="col"/>
        <c:grouping val="clustered"/>
        <c:varyColors val="0"/>
        <c:ser>
          <c:idx val="0"/>
          <c:order val="1"/>
          <c:tx>
            <c:strRef>
              <c:f>'Sosiaali- ja terveystoiminta'!$A$247:$B$247</c:f>
              <c:strCache>
                <c:ptCount val="2"/>
                <c:pt idx="0">
                  <c:v>Ulkoistuskunta</c:v>
                </c:pt>
                <c:pt idx="1">
                  <c:v>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terveystoiminta'!$C$247:$P$247</c:f>
              <c:numCache>
                <c:formatCode>###0</c:formatCode>
                <c:ptCount val="14"/>
                <c:pt idx="0">
                  <c:v>15</c:v>
                </c:pt>
                <c:pt idx="1">
                  <c:v>17</c:v>
                </c:pt>
                <c:pt idx="2">
                  <c:v>17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14</c:v>
                </c:pt>
                <c:pt idx="11">
                  <c:v>10</c:v>
                </c:pt>
                <c:pt idx="12">
                  <c:v>4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20-4D7B-903C-DB0D79C3CC70}"/>
            </c:ext>
          </c:extLst>
        </c:ser>
        <c:ser>
          <c:idx val="5"/>
          <c:order val="5"/>
          <c:tx>
            <c:strRef>
              <c:f>'Sosiaali- ja terveystoiminta'!$A$254:$B$254</c:f>
              <c:strCache>
                <c:ptCount val="2"/>
                <c:pt idx="0">
                  <c:v>Kaltaistettu verrokki</c:v>
                </c:pt>
                <c:pt idx="1">
                  <c:v>N</c:v>
                </c:pt>
              </c:strCache>
            </c:strRef>
          </c:tx>
          <c:spPr>
            <a:solidFill>
              <a:srgbClr val="F0884E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-1.0768353331893562E-16"/>
                  <c:y val="6.717622564902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20-4D7B-903C-DB0D79C3C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terveystoiminta'!$C$254:$P$254</c:f>
              <c:numCache>
                <c:formatCode>###0</c:formatCode>
                <c:ptCount val="14"/>
                <c:pt idx="0">
                  <c:v>50</c:v>
                </c:pt>
                <c:pt idx="1">
                  <c:v>59</c:v>
                </c:pt>
                <c:pt idx="2">
                  <c:v>59</c:v>
                </c:pt>
                <c:pt idx="3">
                  <c:v>61</c:v>
                </c:pt>
                <c:pt idx="4">
                  <c:v>60</c:v>
                </c:pt>
                <c:pt idx="5">
                  <c:v>61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58</c:v>
                </c:pt>
                <c:pt idx="10">
                  <c:v>46</c:v>
                </c:pt>
                <c:pt idx="11">
                  <c:v>30</c:v>
                </c:pt>
                <c:pt idx="12">
                  <c:v>11</c:v>
                </c:pt>
                <c:pt idx="1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920-4D7B-903C-DB0D79C3C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7046224"/>
        <c:axId val="-147054384"/>
      </c:barChart>
      <c:lineChart>
        <c:grouping val="standard"/>
        <c:varyColors val="0"/>
        <c:ser>
          <c:idx val="2"/>
          <c:order val="0"/>
          <c:tx>
            <c:strRef>
              <c:f>'Sosiaali- ja terveystoiminta'!$A$246:$B$246</c:f>
              <c:strCache>
                <c:ptCount val="2"/>
                <c:pt idx="0">
                  <c:v>Ulkoistuskunta</c:v>
                </c:pt>
                <c:pt idx="1">
                  <c:v>Mean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terveystoiminta'!$C$246:$P$246</c:f>
              <c:numCache>
                <c:formatCode>###0.00</c:formatCode>
                <c:ptCount val="14"/>
                <c:pt idx="0">
                  <c:v>1229.78</c:v>
                </c:pt>
                <c:pt idx="1">
                  <c:v>1287.53</c:v>
                </c:pt>
                <c:pt idx="2">
                  <c:v>1369.28</c:v>
                </c:pt>
                <c:pt idx="3">
                  <c:v>1443.84</c:v>
                </c:pt>
                <c:pt idx="4">
                  <c:v>1544.63</c:v>
                </c:pt>
                <c:pt idx="5">
                  <c:v>1636.71</c:v>
                </c:pt>
                <c:pt idx="6">
                  <c:v>1807.73</c:v>
                </c:pt>
                <c:pt idx="7">
                  <c:v>1819.23</c:v>
                </c:pt>
                <c:pt idx="8">
                  <c:v>1830.0555555555554</c:v>
                </c:pt>
                <c:pt idx="9">
                  <c:v>1710.6888888888889</c:v>
                </c:pt>
                <c:pt idx="10">
                  <c:v>1803.0714285714287</c:v>
                </c:pt>
                <c:pt idx="11">
                  <c:v>1752.2499999999998</c:v>
                </c:pt>
                <c:pt idx="12">
                  <c:v>2022.65</c:v>
                </c:pt>
                <c:pt idx="13">
                  <c:v>2043.35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20-4D7B-903C-DB0D79C3CC70}"/>
            </c:ext>
          </c:extLst>
        </c:ser>
        <c:ser>
          <c:idx val="4"/>
          <c:order val="4"/>
          <c:tx>
            <c:strRef>
              <c:f>'Sosiaali- ja terveystoiminta'!$A$253:$B$253</c:f>
              <c:strCache>
                <c:ptCount val="2"/>
                <c:pt idx="0">
                  <c:v>Kaltaistettu verrokki</c:v>
                </c:pt>
                <c:pt idx="1">
                  <c:v>Mean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terveystoiminta'!$C$253:$P$253</c:f>
              <c:numCache>
                <c:formatCode>###0.00</c:formatCode>
                <c:ptCount val="14"/>
                <c:pt idx="0">
                  <c:v>1218.3900000000001</c:v>
                </c:pt>
                <c:pt idx="1">
                  <c:v>1294.69</c:v>
                </c:pt>
                <c:pt idx="2">
                  <c:v>1378.61</c:v>
                </c:pt>
                <c:pt idx="3">
                  <c:v>1454.62</c:v>
                </c:pt>
                <c:pt idx="4">
                  <c:v>1583.28</c:v>
                </c:pt>
                <c:pt idx="5">
                  <c:v>1683.41</c:v>
                </c:pt>
                <c:pt idx="6">
                  <c:v>1752.47</c:v>
                </c:pt>
                <c:pt idx="7">
                  <c:v>1770.87</c:v>
                </c:pt>
                <c:pt idx="8">
                  <c:v>1745.7245901639349</c:v>
                </c:pt>
                <c:pt idx="9">
                  <c:v>1709.9275862068957</c:v>
                </c:pt>
                <c:pt idx="10">
                  <c:v>1742.4282608695648</c:v>
                </c:pt>
                <c:pt idx="11">
                  <c:v>1653.356666666667</c:v>
                </c:pt>
                <c:pt idx="12">
                  <c:v>1765.4363636363637</c:v>
                </c:pt>
                <c:pt idx="13">
                  <c:v>1755.1272727272728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920-4D7B-903C-DB0D79C3CC70}"/>
            </c:ext>
          </c:extLst>
        </c:ser>
        <c:ser>
          <c:idx val="6"/>
          <c:order val="6"/>
          <c:tx>
            <c:strRef>
              <c:f>'Sosiaali- ja terveystoiminta'!$A$258:$B$258</c:f>
              <c:strCache>
                <c:ptCount val="2"/>
                <c:pt idx="0">
                  <c:v>Kaltaistus</c:v>
                </c:pt>
                <c:pt idx="1">
                  <c:v>Upper bond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terveystoiminta'!$C$258:$P$258</c:f>
              <c:numCache>
                <c:formatCode>###0</c:formatCode>
                <c:ptCount val="14"/>
                <c:pt idx="0">
                  <c:v>1273.2680400000002</c:v>
                </c:pt>
                <c:pt idx="1">
                  <c:v>1351.20856</c:v>
                </c:pt>
                <c:pt idx="2">
                  <c:v>1438.4566399999999</c:v>
                </c:pt>
                <c:pt idx="3">
                  <c:v>1518.18868</c:v>
                </c:pt>
                <c:pt idx="4">
                  <c:v>1658.16572</c:v>
                </c:pt>
                <c:pt idx="5">
                  <c:v>1756.0868</c:v>
                </c:pt>
                <c:pt idx="6">
                  <c:v>1831.90292</c:v>
                </c:pt>
                <c:pt idx="7">
                  <c:v>1852.5177199999998</c:v>
                </c:pt>
                <c:pt idx="8">
                  <c:v>1832.0547041364316</c:v>
                </c:pt>
                <c:pt idx="9">
                  <c:v>1801.8954837272177</c:v>
                </c:pt>
                <c:pt idx="10">
                  <c:v>1839.0019976023575</c:v>
                </c:pt>
                <c:pt idx="11">
                  <c:v>1777.6109539442386</c:v>
                </c:pt>
                <c:pt idx="12">
                  <c:v>1982.3225993381541</c:v>
                </c:pt>
                <c:pt idx="13">
                  <c:v>1986.7845731517014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920-4D7B-903C-DB0D79C3CC70}"/>
            </c:ext>
          </c:extLst>
        </c:ser>
        <c:ser>
          <c:idx val="7"/>
          <c:order val="7"/>
          <c:tx>
            <c:strRef>
              <c:f>'Sosiaali- ja terveystoiminta'!$A$259:$B$259</c:f>
              <c:strCache>
                <c:ptCount val="2"/>
                <c:pt idx="0">
                  <c:v>Kaltaistus</c:v>
                </c:pt>
                <c:pt idx="1">
                  <c:v>Lower bond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'Sosiaali- ja terveystoiminta'!$C$245:$P$245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'Sosiaali- ja terveystoiminta'!$C$259:$P$259</c:f>
              <c:numCache>
                <c:formatCode>###0</c:formatCode>
                <c:ptCount val="14"/>
                <c:pt idx="0">
                  <c:v>1163.51196</c:v>
                </c:pt>
                <c:pt idx="1">
                  <c:v>1238.1714400000001</c:v>
                </c:pt>
                <c:pt idx="2">
                  <c:v>1318.7633599999999</c:v>
                </c:pt>
                <c:pt idx="3">
                  <c:v>1391.0513199999998</c:v>
                </c:pt>
                <c:pt idx="4">
                  <c:v>1508.39428</c:v>
                </c:pt>
                <c:pt idx="5">
                  <c:v>1610.7332000000001</c:v>
                </c:pt>
                <c:pt idx="6">
                  <c:v>1673.0370800000001</c:v>
                </c:pt>
                <c:pt idx="7">
                  <c:v>1689.22228</c:v>
                </c:pt>
                <c:pt idx="8">
                  <c:v>1659.3944761914381</c:v>
                </c:pt>
                <c:pt idx="9">
                  <c:v>1617.9596886865738</c:v>
                </c:pt>
                <c:pt idx="10">
                  <c:v>1645.8545241367722</c:v>
                </c:pt>
                <c:pt idx="11">
                  <c:v>1529.1023793890954</c:v>
                </c:pt>
                <c:pt idx="12">
                  <c:v>1548.5501279345733</c:v>
                </c:pt>
                <c:pt idx="13">
                  <c:v>1523.4699723028443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0920-4D7B-903C-DB0D79C3C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7056560"/>
        <c:axId val="-147054928"/>
      </c:lineChart>
      <c:catAx>
        <c:axId val="-147056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Vuosi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54928"/>
        <c:crosses val="autoZero"/>
        <c:auto val="1"/>
        <c:lblAlgn val="ctr"/>
        <c:lblOffset val="100"/>
        <c:noMultiLvlLbl val="0"/>
      </c:catAx>
      <c:valAx>
        <c:axId val="-147054928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Euroa /</a:t>
                </a:r>
                <a:r>
                  <a:rPr lang="fi-FI" baseline="0"/>
                  <a:t> asukas</a:t>
                </a:r>
                <a:endParaRPr lang="fi-FI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56560"/>
        <c:crosses val="autoZero"/>
        <c:crossBetween val="between"/>
      </c:valAx>
      <c:valAx>
        <c:axId val="-1470543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Kuntien lukumäärä</a:t>
                </a:r>
              </a:p>
            </c:rich>
          </c:tx>
          <c:layout>
            <c:manualLayout>
              <c:xMode val="edge"/>
              <c:yMode val="edge"/>
              <c:x val="0.96248366013071884"/>
              <c:y val="0.406190116646378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46224"/>
        <c:crosses val="max"/>
        <c:crossBetween val="between"/>
      </c:valAx>
      <c:catAx>
        <c:axId val="-147046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47054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48897256460933786"/>
          <c:y val="0.53741863931739697"/>
          <c:w val="0.21004091185532858"/>
          <c:h val="0.13276092623871269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i-FI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5931606026912"/>
          <c:y val="2.9296087603776628E-2"/>
          <c:w val="0.81996066193002359"/>
          <c:h val="0.85679938820497825"/>
        </c:manualLayout>
      </c:layout>
      <c:areaChart>
        <c:grouping val="standard"/>
        <c:varyColors val="0"/>
        <c:ser>
          <c:idx val="3"/>
          <c:order val="2"/>
          <c:tx>
            <c:strRef>
              <c:f>'Perusterveydenhuolto PTH'!$A$152:$B$152</c:f>
              <c:strCache>
                <c:ptCount val="2"/>
                <c:pt idx="0">
                  <c:v>Ulkoistus</c:v>
                </c:pt>
                <c:pt idx="1">
                  <c:v>Upper bond</c:v>
                </c:pt>
              </c:strCache>
            </c:strRef>
          </c:tx>
          <c:spPr>
            <a:solidFill>
              <a:srgbClr val="5B9BD5">
                <a:lumMod val="40000"/>
                <a:lumOff val="60000"/>
              </a:srgbClr>
            </a:solidFill>
            <a:ln>
              <a:noFill/>
            </a:ln>
            <a:effectLst/>
          </c:spPr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PTH'!$C$152:$P$152</c:f>
              <c:numCache>
                <c:formatCode>###0</c:formatCode>
                <c:ptCount val="14"/>
                <c:pt idx="0">
                  <c:v>805.78827415118576</c:v>
                </c:pt>
                <c:pt idx="1">
                  <c:v>809.88529281579076</c:v>
                </c:pt>
                <c:pt idx="2">
                  <c:v>861.69609080018085</c:v>
                </c:pt>
                <c:pt idx="3">
                  <c:v>882.41493240633315</c:v>
                </c:pt>
                <c:pt idx="4">
                  <c:v>898.19675303207634</c:v>
                </c:pt>
                <c:pt idx="5">
                  <c:v>962.98165763288341</c:v>
                </c:pt>
                <c:pt idx="6">
                  <c:v>1041.1806942058333</c:v>
                </c:pt>
                <c:pt idx="7">
                  <c:v>1006.3350912333209</c:v>
                </c:pt>
                <c:pt idx="8">
                  <c:v>1048.6905199999999</c:v>
                </c:pt>
                <c:pt idx="9">
                  <c:v>970.36663999999996</c:v>
                </c:pt>
                <c:pt idx="10">
                  <c:v>1108.6033600000001</c:v>
                </c:pt>
                <c:pt idx="11">
                  <c:v>1111.28684</c:v>
                </c:pt>
                <c:pt idx="12">
                  <c:v>1239.4337599999999</c:v>
                </c:pt>
                <c:pt idx="13">
                  <c:v>1292.3322000000001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AD-48C6-A731-C8D53ACCCDBA}"/>
            </c:ext>
          </c:extLst>
        </c:ser>
        <c:ser>
          <c:idx val="2"/>
          <c:order val="3"/>
          <c:tx>
            <c:strRef>
              <c:f>'Perusterveydenhuolto PTH'!$A$153:$B$153</c:f>
              <c:strCache>
                <c:ptCount val="2"/>
                <c:pt idx="0">
                  <c:v>Ulkoistus</c:v>
                </c:pt>
                <c:pt idx="1">
                  <c:v>Lower bond</c:v>
                </c:pt>
              </c:strCache>
            </c:strRef>
          </c:tx>
          <c:spPr>
            <a:solidFill>
              <a:sysClr val="window" lastClr="FFFFFF"/>
            </a:solidFill>
            <a:ln>
              <a:noFill/>
            </a:ln>
            <a:effectLst/>
          </c:spPr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PTH'!$C$153:$P$153</c:f>
              <c:numCache>
                <c:formatCode>###0</c:formatCode>
                <c:ptCount val="14"/>
                <c:pt idx="0">
                  <c:v>644.61172584881433</c:v>
                </c:pt>
                <c:pt idx="1">
                  <c:v>657.05588365479753</c:v>
                </c:pt>
                <c:pt idx="2">
                  <c:v>703.48037978805451</c:v>
                </c:pt>
                <c:pt idx="3">
                  <c:v>727.58506759366685</c:v>
                </c:pt>
                <c:pt idx="4">
                  <c:v>741.91435807903451</c:v>
                </c:pt>
                <c:pt idx="5">
                  <c:v>799.01834236711682</c:v>
                </c:pt>
                <c:pt idx="6">
                  <c:v>851.37486134972244</c:v>
                </c:pt>
                <c:pt idx="7">
                  <c:v>847.99824210001259</c:v>
                </c:pt>
                <c:pt idx="8">
                  <c:v>875.86947999999995</c:v>
                </c:pt>
                <c:pt idx="9">
                  <c:v>792.85336000000007</c:v>
                </c:pt>
                <c:pt idx="10">
                  <c:v>782.39664000000005</c:v>
                </c:pt>
                <c:pt idx="11">
                  <c:v>800.51315999999997</c:v>
                </c:pt>
                <c:pt idx="12">
                  <c:v>776.06623999999999</c:v>
                </c:pt>
                <c:pt idx="13">
                  <c:v>747.66779999999994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CBE-4A84-AB8B-6FFD09FD4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7055472"/>
        <c:axId val="-147047856"/>
      </c:areaChart>
      <c:barChart>
        <c:barDir val="col"/>
        <c:grouping val="clustered"/>
        <c:varyColors val="0"/>
        <c:ser>
          <c:idx val="1"/>
          <c:order val="1"/>
          <c:tx>
            <c:strRef>
              <c:f>'Perusterveydenhuolto PTH'!$A$148:$B$148</c:f>
              <c:strCache>
                <c:ptCount val="2"/>
                <c:pt idx="0">
                  <c:v>Ulkoistuskunta</c:v>
                </c:pt>
                <c:pt idx="1">
                  <c:v>N</c:v>
                </c:pt>
              </c:strCache>
            </c:strRef>
          </c:tx>
          <c:spPr>
            <a:solidFill>
              <a:srgbClr val="5B9BD5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PTH'!$C$148:$P$148</c:f>
              <c:numCache>
                <c:formatCode>###0</c:formatCode>
                <c:ptCount val="14"/>
                <c:pt idx="0">
                  <c:v>15</c:v>
                </c:pt>
                <c:pt idx="1">
                  <c:v>17</c:v>
                </c:pt>
                <c:pt idx="2">
                  <c:v>17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14</c:v>
                </c:pt>
                <c:pt idx="11">
                  <c:v>10</c:v>
                </c:pt>
                <c:pt idx="12">
                  <c:v>4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AD-48C6-A731-C8D53ACCCDBA}"/>
            </c:ext>
          </c:extLst>
        </c:ser>
        <c:ser>
          <c:idx val="5"/>
          <c:order val="5"/>
          <c:tx>
            <c:strRef>
              <c:f>'Perusterveydenhuolto PTH'!$A$155:$B$155</c:f>
              <c:strCache>
                <c:ptCount val="2"/>
                <c:pt idx="0">
                  <c:v>Kaltaistettu verrokki</c:v>
                </c:pt>
                <c:pt idx="1">
                  <c:v>N</c:v>
                </c:pt>
              </c:strCache>
            </c:strRef>
          </c:tx>
          <c:spPr>
            <a:solidFill>
              <a:srgbClr val="F0884E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PTH'!$C$155:$P$155</c:f>
              <c:numCache>
                <c:formatCode>###0</c:formatCode>
                <c:ptCount val="14"/>
                <c:pt idx="0">
                  <c:v>49</c:v>
                </c:pt>
                <c:pt idx="1">
                  <c:v>58</c:v>
                </c:pt>
                <c:pt idx="2">
                  <c:v>58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  <c:pt idx="6">
                  <c:v>60</c:v>
                </c:pt>
                <c:pt idx="7">
                  <c:v>60</c:v>
                </c:pt>
                <c:pt idx="8">
                  <c:v>60</c:v>
                </c:pt>
                <c:pt idx="9">
                  <c:v>57</c:v>
                </c:pt>
                <c:pt idx="10">
                  <c:v>46</c:v>
                </c:pt>
                <c:pt idx="11">
                  <c:v>30</c:v>
                </c:pt>
                <c:pt idx="12">
                  <c:v>11</c:v>
                </c:pt>
                <c:pt idx="1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CBE-4A84-AB8B-6FFD09FD4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7056016"/>
        <c:axId val="-147047312"/>
        <c:extLst/>
      </c:barChart>
      <c:lineChart>
        <c:grouping val="standard"/>
        <c:varyColors val="0"/>
        <c:ser>
          <c:idx val="0"/>
          <c:order val="0"/>
          <c:tx>
            <c:strRef>
              <c:f>'Perusterveydenhuolto PTH'!$A$147:$B$147</c:f>
              <c:strCache>
                <c:ptCount val="2"/>
                <c:pt idx="0">
                  <c:v>Ulkoistuskunta</c:v>
                </c:pt>
                <c:pt idx="1">
                  <c:v>Mean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PTH'!$C$147:$P$147</c:f>
              <c:numCache>
                <c:formatCode>###0.00</c:formatCode>
                <c:ptCount val="14"/>
                <c:pt idx="0">
                  <c:v>725.2</c:v>
                </c:pt>
                <c:pt idx="1">
                  <c:v>733.47058823529414</c:v>
                </c:pt>
                <c:pt idx="2">
                  <c:v>782.58823529411768</c:v>
                </c:pt>
                <c:pt idx="3">
                  <c:v>805</c:v>
                </c:pt>
                <c:pt idx="4">
                  <c:v>820.05555555555543</c:v>
                </c:pt>
                <c:pt idx="5">
                  <c:v>881.00000000000011</c:v>
                </c:pt>
                <c:pt idx="6">
                  <c:v>946.27777777777783</c:v>
                </c:pt>
                <c:pt idx="7">
                  <c:v>927.16666666666674</c:v>
                </c:pt>
                <c:pt idx="8">
                  <c:v>962.28</c:v>
                </c:pt>
                <c:pt idx="9">
                  <c:v>881.61</c:v>
                </c:pt>
                <c:pt idx="10">
                  <c:v>945.5</c:v>
                </c:pt>
                <c:pt idx="11">
                  <c:v>955.9</c:v>
                </c:pt>
                <c:pt idx="12">
                  <c:v>1007.75</c:v>
                </c:pt>
                <c:pt idx="13">
                  <c:v>1020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AD-48C6-A731-C8D53ACCCDBA}"/>
            </c:ext>
          </c:extLst>
        </c:ser>
        <c:ser>
          <c:idx val="4"/>
          <c:order val="4"/>
          <c:tx>
            <c:strRef>
              <c:f>'Perusterveydenhuolto PTH'!$A$154:$B$154</c:f>
              <c:strCache>
                <c:ptCount val="2"/>
                <c:pt idx="0">
                  <c:v>Kaltaistettu verrokki</c:v>
                </c:pt>
                <c:pt idx="1">
                  <c:v>Mean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PTH'!$C$154:$P$154</c:f>
              <c:numCache>
                <c:formatCode>###0.00</c:formatCode>
                <c:ptCount val="14"/>
                <c:pt idx="0">
                  <c:v>706.36734693877554</c:v>
                </c:pt>
                <c:pt idx="1">
                  <c:v>723.22413793103419</c:v>
                </c:pt>
                <c:pt idx="2">
                  <c:v>775.32758620689651</c:v>
                </c:pt>
                <c:pt idx="3">
                  <c:v>809.76666666666688</c:v>
                </c:pt>
                <c:pt idx="4">
                  <c:v>831.3</c:v>
                </c:pt>
                <c:pt idx="5">
                  <c:v>883.00000000000023</c:v>
                </c:pt>
                <c:pt idx="6">
                  <c:v>901.25000000000011</c:v>
                </c:pt>
                <c:pt idx="7">
                  <c:v>888.93333333333374</c:v>
                </c:pt>
                <c:pt idx="8">
                  <c:v>876.45</c:v>
                </c:pt>
                <c:pt idx="9">
                  <c:v>863.88</c:v>
                </c:pt>
                <c:pt idx="10">
                  <c:v>837.52</c:v>
                </c:pt>
                <c:pt idx="11">
                  <c:v>880.07</c:v>
                </c:pt>
                <c:pt idx="12">
                  <c:v>930.90909090909088</c:v>
                </c:pt>
                <c:pt idx="13">
                  <c:v>999.55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CBE-4A84-AB8B-6FFD09FD4C20}"/>
            </c:ext>
          </c:extLst>
        </c:ser>
        <c:ser>
          <c:idx val="6"/>
          <c:order val="6"/>
          <c:tx>
            <c:strRef>
              <c:f>'Perusterveydenhuolto PTH'!$A$159:$B$159</c:f>
              <c:strCache>
                <c:ptCount val="2"/>
                <c:pt idx="0">
                  <c:v>Verrokki</c:v>
                </c:pt>
                <c:pt idx="1">
                  <c:v>Upper bond</c:v>
                </c:pt>
              </c:strCache>
            </c:strRef>
          </c:tx>
          <c:spPr>
            <a:ln w="28575" cap="rnd">
              <a:solidFill>
                <a:srgbClr val="ED7D31">
                  <a:lumMod val="75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PTH'!$C$159:$P$159</c:f>
              <c:numCache>
                <c:formatCode>###0</c:formatCode>
                <c:ptCount val="14"/>
                <c:pt idx="0">
                  <c:v>751.77703606639091</c:v>
                </c:pt>
                <c:pt idx="1">
                  <c:v>765.89197515588057</c:v>
                </c:pt>
                <c:pt idx="2">
                  <c:v>823.83345577317732</c:v>
                </c:pt>
                <c:pt idx="3">
                  <c:v>864.27928889954364</c:v>
                </c:pt>
                <c:pt idx="4">
                  <c:v>883.36585081473402</c:v>
                </c:pt>
                <c:pt idx="5">
                  <c:v>941.01444371099387</c:v>
                </c:pt>
                <c:pt idx="6">
                  <c:v>965.28203861645</c:v>
                </c:pt>
                <c:pt idx="7">
                  <c:v>945.52002448281428</c:v>
                </c:pt>
                <c:pt idx="8">
                  <c:v>929.52092000000005</c:v>
                </c:pt>
                <c:pt idx="9">
                  <c:v>919.68708000000004</c:v>
                </c:pt>
                <c:pt idx="10">
                  <c:v>893.95231999999999</c:v>
                </c:pt>
                <c:pt idx="11">
                  <c:v>950.51632000000006</c:v>
                </c:pt>
                <c:pt idx="12">
                  <c:v>1068.2020841873561</c:v>
                </c:pt>
                <c:pt idx="13">
                  <c:v>1141.4010799999999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CBE-4A84-AB8B-6FFD09FD4C20}"/>
            </c:ext>
          </c:extLst>
        </c:ser>
        <c:ser>
          <c:idx val="7"/>
          <c:order val="7"/>
          <c:tx>
            <c:strRef>
              <c:f>'Perusterveydenhuolto PTH'!$A$160:$B$160</c:f>
              <c:strCache>
                <c:ptCount val="2"/>
                <c:pt idx="0">
                  <c:v>Verrokki</c:v>
                </c:pt>
                <c:pt idx="1">
                  <c:v>Lower bond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'Perusterveydenhuolto PTH'!$C$146:$P$146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</c:strRef>
          </c:cat>
          <c:val>
            <c:numRef>
              <c:f>'Perusterveydenhuolto PTH'!$C$160:$P$160</c:f>
              <c:numCache>
                <c:formatCode>###0</c:formatCode>
                <c:ptCount val="14"/>
                <c:pt idx="0">
                  <c:v>660.95765781116017</c:v>
                </c:pt>
                <c:pt idx="1">
                  <c:v>680.55630070618781</c:v>
                </c:pt>
                <c:pt idx="2">
                  <c:v>726.8217166406157</c:v>
                </c:pt>
                <c:pt idx="3">
                  <c:v>755.25404443379011</c:v>
                </c:pt>
                <c:pt idx="4">
                  <c:v>779.23414918526589</c:v>
                </c:pt>
                <c:pt idx="5">
                  <c:v>824.98555628900658</c:v>
                </c:pt>
                <c:pt idx="6">
                  <c:v>837.21796138355023</c:v>
                </c:pt>
                <c:pt idx="7">
                  <c:v>832.34664218385319</c:v>
                </c:pt>
                <c:pt idx="8">
                  <c:v>823.37908000000004</c:v>
                </c:pt>
                <c:pt idx="9">
                  <c:v>808.07291999999995</c:v>
                </c:pt>
                <c:pt idx="10">
                  <c:v>781.08767999999998</c:v>
                </c:pt>
                <c:pt idx="11">
                  <c:v>809.62368000000004</c:v>
                </c:pt>
                <c:pt idx="12">
                  <c:v>793.61609763082561</c:v>
                </c:pt>
                <c:pt idx="13">
                  <c:v>857.69891999999993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ACBE-4A84-AB8B-6FFD09FD4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7055472"/>
        <c:axId val="-147047856"/>
      </c:lineChart>
      <c:catAx>
        <c:axId val="-147055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Vuosi (ulkoistusvuosi t=0)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47856"/>
        <c:crosses val="autoZero"/>
        <c:auto val="1"/>
        <c:lblAlgn val="ctr"/>
        <c:lblOffset val="100"/>
        <c:noMultiLvlLbl val="0"/>
      </c:catAx>
      <c:valAx>
        <c:axId val="-14704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Euroa / asukas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55472"/>
        <c:crosses val="autoZero"/>
        <c:crossBetween val="between"/>
      </c:valAx>
      <c:valAx>
        <c:axId val="-147047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Kuntien lulkumäärä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56016"/>
        <c:crosses val="max"/>
        <c:crossBetween val="between"/>
      </c:valAx>
      <c:catAx>
        <c:axId val="-147056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470473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42902429116306107"/>
          <c:y val="0.44021822336133154"/>
          <c:w val="0.22867147763807252"/>
          <c:h val="0.17233779889297443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fi-FI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5931606026912"/>
          <c:y val="2.9296087603776628E-2"/>
          <c:w val="0.81996066193002359"/>
          <c:h val="0.8520454743676078"/>
        </c:manualLayout>
      </c:layout>
      <c:areaChart>
        <c:grouping val="standard"/>
        <c:varyColors val="0"/>
        <c:ser>
          <c:idx val="2"/>
          <c:order val="2"/>
          <c:tx>
            <c:strRef>
              <c:f>'Erikoissairaanhoito ESH'!$A$134:$B$134</c:f>
              <c:strCache>
                <c:ptCount val="2"/>
                <c:pt idx="0">
                  <c:v>Ulkoistus</c:v>
                </c:pt>
                <c:pt idx="1">
                  <c:v>Upper bond</c:v>
                </c:pt>
              </c:strCache>
            </c:strRef>
          </c:tx>
          <c:spPr>
            <a:solidFill>
              <a:srgbClr val="5B9BD5">
                <a:lumMod val="40000"/>
                <a:lumOff val="60000"/>
              </a:srgbClr>
            </a:solidFill>
            <a:ln w="57150">
              <a:noFill/>
            </a:ln>
            <a:effectLst/>
          </c:spPr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ESH'!$C$134:$Q$134</c:f>
              <c:numCache>
                <c:formatCode>###0</c:formatCode>
                <c:ptCount val="14"/>
                <c:pt idx="0">
                  <c:v>1002.8650195834175</c:v>
                </c:pt>
                <c:pt idx="1">
                  <c:v>1042.847595477961</c:v>
                </c:pt>
                <c:pt idx="2">
                  <c:v>1118.7018456187509</c:v>
                </c:pt>
                <c:pt idx="3">
                  <c:v>1117.8659985632087</c:v>
                </c:pt>
                <c:pt idx="4">
                  <c:v>1207.1357299397152</c:v>
                </c:pt>
                <c:pt idx="5">
                  <c:v>1286.4263320239745</c:v>
                </c:pt>
                <c:pt idx="6">
                  <c:v>1336.0234832766507</c:v>
                </c:pt>
                <c:pt idx="7">
                  <c:v>1410.7630689776479</c:v>
                </c:pt>
                <c:pt idx="8">
                  <c:v>1488.5417600000001</c:v>
                </c:pt>
                <c:pt idx="9">
                  <c:v>1456.13788</c:v>
                </c:pt>
                <c:pt idx="10">
                  <c:v>1449.39464</c:v>
                </c:pt>
                <c:pt idx="11">
                  <c:v>1382.6679999999999</c:v>
                </c:pt>
                <c:pt idx="12">
                  <c:v>1606.6505176445082</c:v>
                </c:pt>
                <c:pt idx="13">
                  <c:v>1727.5248000000001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4726-4B9B-B787-E2D559943F80}"/>
            </c:ext>
          </c:extLst>
        </c:ser>
        <c:ser>
          <c:idx val="3"/>
          <c:order val="3"/>
          <c:tx>
            <c:strRef>
              <c:f>'Erikoissairaanhoito ESH'!$A$135:$B$135</c:f>
              <c:strCache>
                <c:ptCount val="2"/>
                <c:pt idx="0">
                  <c:v>Ulkoistus</c:v>
                </c:pt>
                <c:pt idx="1">
                  <c:v>Lower bond</c:v>
                </c:pt>
              </c:strCache>
            </c:strRef>
          </c:tx>
          <c:spPr>
            <a:solidFill>
              <a:sysClr val="window" lastClr="FFFFFF"/>
            </a:solidFill>
            <a:ln>
              <a:noFill/>
            </a:ln>
            <a:effectLst/>
          </c:spPr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ESH'!$C$135:$Q$135</c:f>
              <c:numCache>
                <c:formatCode>###0</c:formatCode>
                <c:ptCount val="14"/>
                <c:pt idx="0">
                  <c:v>891.80164708324924</c:v>
                </c:pt>
                <c:pt idx="1">
                  <c:v>908.44652216909788</c:v>
                </c:pt>
                <c:pt idx="2">
                  <c:v>972.35697791066127</c:v>
                </c:pt>
                <c:pt idx="3">
                  <c:v>989.57844588123567</c:v>
                </c:pt>
                <c:pt idx="4">
                  <c:v>1038.4198256158409</c:v>
                </c:pt>
                <c:pt idx="5">
                  <c:v>1106.240334642692</c:v>
                </c:pt>
                <c:pt idx="6">
                  <c:v>1008.4209611677936</c:v>
                </c:pt>
                <c:pt idx="7">
                  <c:v>1203.2369310223521</c:v>
                </c:pt>
                <c:pt idx="8">
                  <c:v>1266.0582399999998</c:v>
                </c:pt>
                <c:pt idx="9">
                  <c:v>1306.38212</c:v>
                </c:pt>
                <c:pt idx="10">
                  <c:v>1295.2053599999999</c:v>
                </c:pt>
                <c:pt idx="11">
                  <c:v>1208.0319999999999</c:v>
                </c:pt>
                <c:pt idx="12">
                  <c:v>1347.8494823554918</c:v>
                </c:pt>
                <c:pt idx="13">
                  <c:v>1294.8352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4726-4B9B-B787-E2D559943F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47408"/>
        <c:axId val="-88548496"/>
      </c:areaChart>
      <c:barChart>
        <c:barDir val="col"/>
        <c:grouping val="clustered"/>
        <c:varyColors val="0"/>
        <c:ser>
          <c:idx val="1"/>
          <c:order val="1"/>
          <c:tx>
            <c:strRef>
              <c:f>'Erikoissairaanhoito ESH'!$A$130:$B$130</c:f>
              <c:strCache>
                <c:ptCount val="2"/>
                <c:pt idx="0">
                  <c:v>Ulkoistuskunta</c:v>
                </c:pt>
                <c:pt idx="1">
                  <c:v>N</c:v>
                </c:pt>
              </c:strCache>
            </c:strRef>
          </c:tx>
          <c:spPr>
            <a:solidFill>
              <a:srgbClr val="5B9BD5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ESH'!$C$130:$Q$130</c:f>
              <c:numCache>
                <c:formatCode>###0</c:formatCode>
                <c:ptCount val="14"/>
                <c:pt idx="0">
                  <c:v>15</c:v>
                </c:pt>
                <c:pt idx="1">
                  <c:v>17</c:v>
                </c:pt>
                <c:pt idx="2">
                  <c:v>17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13</c:v>
                </c:pt>
                <c:pt idx="11">
                  <c:v>10</c:v>
                </c:pt>
                <c:pt idx="12">
                  <c:v>4</c:v>
                </c:pt>
                <c:pt idx="13">
                  <c:v>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726-4B9B-B787-E2D559943F80}"/>
            </c:ext>
          </c:extLst>
        </c:ser>
        <c:ser>
          <c:idx val="5"/>
          <c:order val="5"/>
          <c:tx>
            <c:strRef>
              <c:f>'Erikoissairaanhoito ESH'!$A$137:$B$137</c:f>
              <c:strCache>
                <c:ptCount val="2"/>
                <c:pt idx="0">
                  <c:v>Kaltaistettu verrokki</c:v>
                </c:pt>
                <c:pt idx="1">
                  <c:v>N</c:v>
                </c:pt>
              </c:strCache>
            </c:strRef>
          </c:tx>
          <c:spPr>
            <a:solidFill>
              <a:srgbClr val="F0884E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-1.0425255423934012E-16"/>
                  <c:y val="4.90841603708501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726-4B9B-B787-E2D559943F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ESH'!$C$137:$Q$137</c:f>
              <c:numCache>
                <c:formatCode>###0</c:formatCode>
                <c:ptCount val="14"/>
                <c:pt idx="0">
                  <c:v>50</c:v>
                </c:pt>
                <c:pt idx="1">
                  <c:v>59</c:v>
                </c:pt>
                <c:pt idx="2">
                  <c:v>59</c:v>
                </c:pt>
                <c:pt idx="3">
                  <c:v>61</c:v>
                </c:pt>
                <c:pt idx="4">
                  <c:v>61</c:v>
                </c:pt>
                <c:pt idx="5">
                  <c:v>61</c:v>
                </c:pt>
                <c:pt idx="6">
                  <c:v>61</c:v>
                </c:pt>
                <c:pt idx="7">
                  <c:v>61</c:v>
                </c:pt>
                <c:pt idx="8">
                  <c:v>58</c:v>
                </c:pt>
                <c:pt idx="9">
                  <c:v>58</c:v>
                </c:pt>
                <c:pt idx="10">
                  <c:v>46</c:v>
                </c:pt>
                <c:pt idx="11">
                  <c:v>30</c:v>
                </c:pt>
                <c:pt idx="12">
                  <c:v>11</c:v>
                </c:pt>
                <c:pt idx="13">
                  <c:v>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4726-4B9B-B787-E2D559943F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8550672"/>
        <c:axId val="-88547952"/>
      </c:barChart>
      <c:lineChart>
        <c:grouping val="standard"/>
        <c:varyColors val="0"/>
        <c:ser>
          <c:idx val="0"/>
          <c:order val="0"/>
          <c:tx>
            <c:strRef>
              <c:f>'Erikoissairaanhoito ESH'!$A$129:$B$129</c:f>
              <c:strCache>
                <c:ptCount val="2"/>
                <c:pt idx="0">
                  <c:v>Ulkoistuskunta</c:v>
                </c:pt>
                <c:pt idx="1">
                  <c:v>Mean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ESH'!$C$129:$Q$129</c:f>
              <c:numCache>
                <c:formatCode>###0.00</c:formatCode>
                <c:ptCount val="14"/>
                <c:pt idx="0">
                  <c:v>947.33333333333337</c:v>
                </c:pt>
                <c:pt idx="1">
                  <c:v>975.64705882352939</c:v>
                </c:pt>
                <c:pt idx="2">
                  <c:v>1045.5294117647061</c:v>
                </c:pt>
                <c:pt idx="3">
                  <c:v>1053.7222222222222</c:v>
                </c:pt>
                <c:pt idx="4">
                  <c:v>1122.7777777777781</c:v>
                </c:pt>
                <c:pt idx="5">
                  <c:v>1196.3333333333333</c:v>
                </c:pt>
                <c:pt idx="6">
                  <c:v>1172.2222222222222</c:v>
                </c:pt>
                <c:pt idx="7">
                  <c:v>1307</c:v>
                </c:pt>
                <c:pt idx="8">
                  <c:v>1377.3</c:v>
                </c:pt>
                <c:pt idx="9">
                  <c:v>1381.26</c:v>
                </c:pt>
                <c:pt idx="10">
                  <c:v>1372.3</c:v>
                </c:pt>
                <c:pt idx="11">
                  <c:v>1295.3499999999999</c:v>
                </c:pt>
                <c:pt idx="12">
                  <c:v>1477.25</c:v>
                </c:pt>
                <c:pt idx="13">
                  <c:v>1511.18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4726-4B9B-B787-E2D559943F80}"/>
            </c:ext>
          </c:extLst>
        </c:ser>
        <c:ser>
          <c:idx val="4"/>
          <c:order val="4"/>
          <c:tx>
            <c:strRef>
              <c:f>'Erikoissairaanhoito ESH'!$A$136:$B$136</c:f>
              <c:strCache>
                <c:ptCount val="2"/>
                <c:pt idx="0">
                  <c:v>Kaltaistettu verrokki</c:v>
                </c:pt>
                <c:pt idx="1">
                  <c:v>Mean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ESH'!$C$136:$Q$136</c:f>
              <c:numCache>
                <c:formatCode>###0.00</c:formatCode>
                <c:ptCount val="14"/>
                <c:pt idx="0">
                  <c:v>889.96</c:v>
                </c:pt>
                <c:pt idx="1">
                  <c:v>938.1525423728815</c:v>
                </c:pt>
                <c:pt idx="2">
                  <c:v>995.47457627118627</c:v>
                </c:pt>
                <c:pt idx="3">
                  <c:v>1049.3934426229512</c:v>
                </c:pt>
                <c:pt idx="4">
                  <c:v>1101.3770491803282</c:v>
                </c:pt>
                <c:pt idx="5">
                  <c:v>1164.8688524590161</c:v>
                </c:pt>
                <c:pt idx="6">
                  <c:v>1215.0655737704915</c:v>
                </c:pt>
                <c:pt idx="7">
                  <c:v>1285.2295081967206</c:v>
                </c:pt>
                <c:pt idx="8">
                  <c:v>1329.8965517241379</c:v>
                </c:pt>
                <c:pt idx="9">
                  <c:v>1345.33</c:v>
                </c:pt>
                <c:pt idx="10">
                  <c:v>1365.26</c:v>
                </c:pt>
                <c:pt idx="11">
                  <c:v>1377.76</c:v>
                </c:pt>
                <c:pt idx="12">
                  <c:v>1496.8181818181818</c:v>
                </c:pt>
                <c:pt idx="13">
                  <c:v>1455.4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4726-4B9B-B787-E2D559943F80}"/>
            </c:ext>
          </c:extLst>
        </c:ser>
        <c:ser>
          <c:idx val="6"/>
          <c:order val="6"/>
          <c:tx>
            <c:strRef>
              <c:f>'Erikoissairaanhoito ESH'!$A$141:$B$141</c:f>
              <c:strCache>
                <c:ptCount val="2"/>
                <c:pt idx="0">
                  <c:v>Verrokki</c:v>
                </c:pt>
                <c:pt idx="1">
                  <c:v>Upper bond</c:v>
                </c:pt>
              </c:strCache>
            </c:strRef>
          </c:tx>
          <c:spPr>
            <a:ln w="28575" cap="rnd">
              <a:solidFill>
                <a:srgbClr val="ED7D31">
                  <a:lumMod val="75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ESH'!$C$141:$Q$141</c:f>
              <c:numCache>
                <c:formatCode>###0</c:formatCode>
                <c:ptCount val="14"/>
                <c:pt idx="0">
                  <c:v>922.08072132689426</c:v>
                </c:pt>
                <c:pt idx="1">
                  <c:v>971.57446704230631</c:v>
                </c:pt>
                <c:pt idx="2">
                  <c:v>1023.9019859267426</c:v>
                </c:pt>
                <c:pt idx="3">
                  <c:v>1082.200348148607</c:v>
                </c:pt>
                <c:pt idx="4">
                  <c:v>1129.7588969712594</c:v>
                </c:pt>
                <c:pt idx="5">
                  <c:v>1202.097110771934</c:v>
                </c:pt>
                <c:pt idx="6">
                  <c:v>1254.7764467539175</c:v>
                </c:pt>
                <c:pt idx="7">
                  <c:v>1321.6820989525745</c:v>
                </c:pt>
                <c:pt idx="8">
                  <c:v>1369.4806432675189</c:v>
                </c:pt>
                <c:pt idx="9">
                  <c:v>1379.9553599999999</c:v>
                </c:pt>
                <c:pt idx="10">
                  <c:v>1403.1683599999999</c:v>
                </c:pt>
                <c:pt idx="11">
                  <c:v>1430.8230799999999</c:v>
                </c:pt>
                <c:pt idx="12">
                  <c:v>1574.2283818181818</c:v>
                </c:pt>
                <c:pt idx="13">
                  <c:v>1561.6026000000002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4726-4B9B-B787-E2D559943F80}"/>
            </c:ext>
          </c:extLst>
        </c:ser>
        <c:ser>
          <c:idx val="7"/>
          <c:order val="7"/>
          <c:tx>
            <c:strRef>
              <c:f>'Erikoissairaanhoito ESH'!$A$142:$B$142</c:f>
              <c:strCache>
                <c:ptCount val="2"/>
                <c:pt idx="0">
                  <c:v>Verrokki</c:v>
                </c:pt>
                <c:pt idx="1">
                  <c:v>Lower bond</c:v>
                </c:pt>
              </c:strCache>
            </c:strRef>
          </c:tx>
          <c:spPr>
            <a:ln w="28575" cap="rnd">
              <a:solidFill>
                <a:srgbClr val="ED7D31">
                  <a:lumMod val="75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'Erikoissairaanhoito ESH'!$C$128:$Q$128</c:f>
              <c:strCache>
                <c:ptCount val="14"/>
                <c:pt idx="0">
                  <c:v>t-9</c:v>
                </c:pt>
                <c:pt idx="1">
                  <c:v>t-8</c:v>
                </c:pt>
                <c:pt idx="2">
                  <c:v>t-7</c:v>
                </c:pt>
                <c:pt idx="3">
                  <c:v>t-6</c:v>
                </c:pt>
                <c:pt idx="4">
                  <c:v>t-5</c:v>
                </c:pt>
                <c:pt idx="5">
                  <c:v>t-4</c:v>
                </c:pt>
                <c:pt idx="6">
                  <c:v>t-3</c:v>
                </c:pt>
                <c:pt idx="7">
                  <c:v>t-2</c:v>
                </c:pt>
                <c:pt idx="8">
                  <c:v>t-1</c:v>
                </c:pt>
                <c:pt idx="9">
                  <c:v>t=0</c:v>
                </c:pt>
                <c:pt idx="10">
                  <c:v>t+1</c:v>
                </c:pt>
                <c:pt idx="11">
                  <c:v>t+2</c:v>
                </c:pt>
                <c:pt idx="12">
                  <c:v>t+3</c:v>
                </c:pt>
                <c:pt idx="13">
                  <c:v>t+4</c:v>
                </c:pt>
              </c:strCache>
              <c:extLst/>
            </c:strRef>
          </c:cat>
          <c:val>
            <c:numRef>
              <c:f>'Erikoissairaanhoito ESH'!$C$142:$Q$142</c:f>
              <c:numCache>
                <c:formatCode>###0</c:formatCode>
                <c:ptCount val="14"/>
                <c:pt idx="0">
                  <c:v>857.83927867310581</c:v>
                </c:pt>
                <c:pt idx="1">
                  <c:v>904.73061770345669</c:v>
                </c:pt>
                <c:pt idx="2">
                  <c:v>967.04716661562998</c:v>
                </c:pt>
                <c:pt idx="3">
                  <c:v>1016.5865370972953</c:v>
                </c:pt>
                <c:pt idx="4">
                  <c:v>1072.9952013893969</c:v>
                </c:pt>
                <c:pt idx="5">
                  <c:v>1127.6405941460982</c:v>
                </c:pt>
                <c:pt idx="6">
                  <c:v>1175.3547007870654</c:v>
                </c:pt>
                <c:pt idx="7">
                  <c:v>1248.7769174408668</c:v>
                </c:pt>
                <c:pt idx="8">
                  <c:v>1290.3124601807569</c:v>
                </c:pt>
                <c:pt idx="9">
                  <c:v>1310.7046399999999</c:v>
                </c:pt>
                <c:pt idx="10">
                  <c:v>1327.3516400000001</c:v>
                </c:pt>
                <c:pt idx="11">
                  <c:v>1324.6969200000001</c:v>
                </c:pt>
                <c:pt idx="12">
                  <c:v>1419.4079818181817</c:v>
                </c:pt>
                <c:pt idx="13">
                  <c:v>1349.1974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4726-4B9B-B787-E2D559943F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8547408"/>
        <c:axId val="-88548496"/>
      </c:lineChart>
      <c:catAx>
        <c:axId val="-88547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Vuosi (ulkoistusvuosi t=0)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88548496"/>
        <c:crosses val="autoZero"/>
        <c:auto val="1"/>
        <c:lblAlgn val="ctr"/>
        <c:lblOffset val="100"/>
        <c:noMultiLvlLbl val="0"/>
      </c:catAx>
      <c:valAx>
        <c:axId val="-8854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Euroa / asukas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88547408"/>
        <c:crosses val="autoZero"/>
        <c:crossBetween val="between"/>
      </c:valAx>
      <c:valAx>
        <c:axId val="-885479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Kuntien lulkumäärä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88550672"/>
        <c:crosses val="max"/>
        <c:crossBetween val="between"/>
      </c:valAx>
      <c:catAx>
        <c:axId val="-8855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885479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43328921765016881"/>
          <c:y val="0.42595648184922008"/>
          <c:w val="0.24399801149201791"/>
          <c:h val="0.18422258348640064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fi-FI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87706563775935E-2"/>
          <c:y val="9.5419149954322005E-2"/>
          <c:w val="0.87578957778220401"/>
          <c:h val="0.69805493973447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'[Kuvioita_15-4-2018.xlsx]Sheet1'!$A$3:$B$3</c:f>
              <c:strCache>
                <c:ptCount val="2"/>
                <c:pt idx="0">
                  <c:v>Muu kunta (N=161)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'[Kuvioita_15-4-2018.xlsx]Sheet1'!$C$2:$F$2</c:f>
              <c:strCache>
                <c:ptCount val="4"/>
                <c:pt idx="0">
                  <c:v>Yli 65-v.</c:v>
                </c:pt>
                <c:pt idx="1">
                  <c:v>Yli 75-v.</c:v>
                </c:pt>
                <c:pt idx="2">
                  <c:v>Työttömiä</c:v>
                </c:pt>
                <c:pt idx="3">
                  <c:v>Työkyvyttömiä</c:v>
                </c:pt>
              </c:strCache>
            </c:strRef>
          </c:cat>
          <c:val>
            <c:numRef>
              <c:f>'[Kuvioita_15-4-2018.xlsx]Sheet1'!$C$3:$F$3</c:f>
              <c:numCache>
                <c:formatCode>###0.0</c:formatCode>
                <c:ptCount val="4"/>
                <c:pt idx="0">
                  <c:v>21.688819875776385</c:v>
                </c:pt>
                <c:pt idx="1">
                  <c:v>10.7</c:v>
                </c:pt>
                <c:pt idx="2">
                  <c:v>9.5701863354037329</c:v>
                </c:pt>
                <c:pt idx="3">
                  <c:v>9.8093167701863297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E4-41A0-B667-D1129FD5D270}"/>
            </c:ext>
          </c:extLst>
        </c:ser>
        <c:ser>
          <c:idx val="1"/>
          <c:order val="1"/>
          <c:tx>
            <c:strRef>
              <c:f>'[Kuvioita_15-4-2018.xlsx]Sheet1'!$A$6:$B$6</c:f>
              <c:strCache>
                <c:ptCount val="2"/>
                <c:pt idx="0">
                  <c:v>Ulkoistuskunta (N=14)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'[Kuvioita_15-4-2018.xlsx]Sheet1'!$C$2:$F$2</c:f>
              <c:strCache>
                <c:ptCount val="4"/>
                <c:pt idx="0">
                  <c:v>Yli 65-v.</c:v>
                </c:pt>
                <c:pt idx="1">
                  <c:v>Yli 75-v.</c:v>
                </c:pt>
                <c:pt idx="2">
                  <c:v>Työttömiä</c:v>
                </c:pt>
                <c:pt idx="3">
                  <c:v>Työkyvyttömiä</c:v>
                </c:pt>
              </c:strCache>
            </c:strRef>
          </c:cat>
          <c:val>
            <c:numRef>
              <c:f>'[Kuvioita_15-4-2018.xlsx]Sheet1'!$C$6:$F$6</c:f>
              <c:numCache>
                <c:formatCode>###0.0</c:formatCode>
                <c:ptCount val="4"/>
                <c:pt idx="0">
                  <c:v>24.078571428571429</c:v>
                </c:pt>
                <c:pt idx="1">
                  <c:v>11.85</c:v>
                </c:pt>
                <c:pt idx="2">
                  <c:v>12.157142857142858</c:v>
                </c:pt>
                <c:pt idx="3">
                  <c:v>11.785714285714285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E4-41A0-B667-D1129FD5D270}"/>
            </c:ext>
          </c:extLst>
        </c:ser>
        <c:ser>
          <c:idx val="2"/>
          <c:order val="2"/>
          <c:tx>
            <c:strRef>
              <c:f>'[Kuvioita_15-4-2018.xlsx]Sheet1'!$A$9:$B$9</c:f>
              <c:strCache>
                <c:ptCount val="2"/>
                <c:pt idx="0">
                  <c:v>Verrokkikunta (N=58)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'[Kuvioita_15-4-2018.xlsx]Sheet1'!$C$2:$F$2</c:f>
              <c:strCache>
                <c:ptCount val="4"/>
                <c:pt idx="0">
                  <c:v>Yli 65-v.</c:v>
                </c:pt>
                <c:pt idx="1">
                  <c:v>Yli 75-v.</c:v>
                </c:pt>
                <c:pt idx="2">
                  <c:v>Työttömiä</c:v>
                </c:pt>
                <c:pt idx="3">
                  <c:v>Työkyvyttömiä</c:v>
                </c:pt>
              </c:strCache>
            </c:strRef>
          </c:cat>
          <c:val>
            <c:numRef>
              <c:f>'[Kuvioita_15-4-2018.xlsx]Sheet1'!$C$9:$F$9</c:f>
              <c:numCache>
                <c:formatCode>###0.0</c:formatCode>
                <c:ptCount val="4"/>
                <c:pt idx="0">
                  <c:v>23.174137931034483</c:v>
                </c:pt>
                <c:pt idx="1">
                  <c:v>11.448275862068968</c:v>
                </c:pt>
                <c:pt idx="2">
                  <c:v>11.467241379310344</c:v>
                </c:pt>
                <c:pt idx="3">
                  <c:v>11.594827586206897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E4-41A0-B667-D1129FD5D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7057648"/>
        <c:axId val="-147046768"/>
      </c:barChart>
      <c:catAx>
        <c:axId val="-147057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Taustamuuttuja</a:t>
                </a:r>
              </a:p>
            </c:rich>
          </c:tx>
          <c:layout>
            <c:manualLayout>
              <c:xMode val="edge"/>
              <c:yMode val="edge"/>
              <c:x val="0.36263256240146258"/>
              <c:y val="0.911204419889502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46768"/>
        <c:crosses val="autoZero"/>
        <c:auto val="1"/>
        <c:lblAlgn val="ctr"/>
        <c:lblOffset val="100"/>
        <c:noMultiLvlLbl val="0"/>
      </c:catAx>
      <c:valAx>
        <c:axId val="-14704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% kunnan väestöstä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4705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027495894563984"/>
          <c:y val="3.4244487911917407E-3"/>
          <c:w val="0.30972504105436016"/>
          <c:h val="0.354865986579263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Sote-kustannusten kehitysarvio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'Kustannusten kehitys'!$A$36</c:f>
              <c:strCache>
                <c:ptCount val="1"/>
                <c:pt idx="0">
                  <c:v>Kaupungin oma toiminta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'Kustannusten kehitys'!$B$34:$L$35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Enn 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'Kustannusten kehitys'!$B$36:$L$36</c:f>
              <c:numCache>
                <c:formatCode>#,##0</c:formatCode>
                <c:ptCount val="11"/>
                <c:pt idx="0">
                  <c:v>17992609</c:v>
                </c:pt>
                <c:pt idx="1">
                  <c:v>18796075</c:v>
                </c:pt>
                <c:pt idx="2">
                  <c:v>20658672</c:v>
                </c:pt>
                <c:pt idx="3">
                  <c:v>22646854</c:v>
                </c:pt>
                <c:pt idx="4">
                  <c:v>23603000</c:v>
                </c:pt>
                <c:pt idx="5">
                  <c:v>24783150</c:v>
                </c:pt>
                <c:pt idx="6">
                  <c:v>26765802</c:v>
                </c:pt>
                <c:pt idx="7">
                  <c:v>28907066.16</c:v>
                </c:pt>
                <c:pt idx="8">
                  <c:v>31219631.452799998</c:v>
                </c:pt>
                <c:pt idx="9">
                  <c:v>33717201.969023995</c:v>
                </c:pt>
                <c:pt idx="10">
                  <c:v>36414578.126545914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F4-4146-B1A5-988DB0B822C1}"/>
            </c:ext>
          </c:extLst>
        </c:ser>
        <c:ser>
          <c:idx val="5"/>
          <c:order val="1"/>
          <c:tx>
            <c:strRef>
              <c:f>'Kustannusten kehitys'!$A$41</c:f>
              <c:strCache>
                <c:ptCount val="1"/>
                <c:pt idx="0">
                  <c:v>Yksityinen palveluntuottaja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'Kustannusten kehitys'!$B$34:$L$35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Enn 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'Kustannusten kehitys'!$B$41:$L$41</c:f>
              <c:numCache>
                <c:formatCode>General</c:formatCode>
                <c:ptCount val="11"/>
                <c:pt idx="5" formatCode="#,##0">
                  <c:v>23543992.5</c:v>
                </c:pt>
                <c:pt idx="6" formatCode="#,##0">
                  <c:v>24250312.274999999</c:v>
                </c:pt>
                <c:pt idx="7" formatCode="#,##0">
                  <c:v>24977821.64325</c:v>
                </c:pt>
                <c:pt idx="8" formatCode="#,##0">
                  <c:v>25727156.292547498</c:v>
                </c:pt>
                <c:pt idx="9" formatCode="#,##0">
                  <c:v>26498970.981323924</c:v>
                </c:pt>
                <c:pt idx="10" formatCode="#,##0">
                  <c:v>27293940.110763643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F4-4146-B1A5-988DB0B82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896832"/>
        <c:axId val="23898368"/>
      </c:lineChart>
      <c:catAx>
        <c:axId val="23896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898368"/>
        <c:crosses val="autoZero"/>
        <c:auto val="1"/>
        <c:lblAlgn val="ctr"/>
        <c:lblOffset val="100"/>
        <c:noMultiLvlLbl val="0"/>
      </c:catAx>
      <c:valAx>
        <c:axId val="23898368"/>
        <c:scaling>
          <c:orientation val="minMax"/>
          <c:min val="150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38968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2F6C8-0738-9D4E-94AA-D95DF1325CA9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1FB6F-2845-8441-A352-D9047C2B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1FB6F-2845-8441-A352-D9047C2B63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83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1FB6F-2845-8441-A352-D9047C2B63F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1FB6F-2845-8441-A352-D9047C2B6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0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1FB6F-2845-8441-A352-D9047C2B63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EE02D5-2D3D-48B9-B8F2-348FBFD29F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08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i-FI" altLang="fi-FI" dirty="0"/>
              <a:t>Pyhtää on Suomenlahden rannalla sijaitseva noin 5500 asukkaan vireä ja kasvava kunta; naapurikunnat ovat Loviisa, Kouvola ja Kotka. Olemme Suomen itäisin kaksikielinen kunta. (HUOM: kartassa näkyvässä muurissa on aukko, emme ole sulkeutuneita vaan teemme paljon yhteistyötä muiden kuntien ja yhteisöjen kanssa)</a:t>
            </a:r>
          </a:p>
        </p:txBody>
      </p:sp>
      <p:sp>
        <p:nvSpPr>
          <p:cNvPr id="18436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22DF4-5555-4FE7-8F63-1801DF581D1B}" type="slidenum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26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E54A-668B-4372-AE1B-2D82931A9B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1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E54A-668B-4372-AE1B-2D82931A9B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95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1FB6F-2845-8441-A352-D9047C2B63F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1FB6F-2845-8441-A352-D9047C2B63F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5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_slide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-4894"/>
            <a:ext cx="3361266" cy="3630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618067"/>
            <a:ext cx="4053417" cy="19043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2701528"/>
            <a:ext cx="4053417" cy="124182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365999" y="4089400"/>
            <a:ext cx="1769533" cy="104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34" y="4043085"/>
            <a:ext cx="1953683" cy="6622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_slide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-4894"/>
            <a:ext cx="3361266" cy="3630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718663"/>
            <a:ext cx="4053417" cy="19043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365999" y="4089400"/>
            <a:ext cx="1769533" cy="104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0" y="3198707"/>
            <a:ext cx="1953683" cy="66226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28650" y="3917777"/>
            <a:ext cx="2869514" cy="75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20"/>
              </a:lnSpc>
            </a:pPr>
            <a:r>
              <a: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Hyvinvointialan </a:t>
            </a:r>
            <a:r>
              <a:rPr lang="en-US" sz="135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liitto</a:t>
            </a:r>
            <a:endParaRPr lang="en-US" sz="135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ts val="1720"/>
              </a:lnSpc>
            </a:pPr>
            <a:r>
              <a:rPr lang="en-US" sz="135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Eteläranta</a:t>
            </a:r>
            <a:r>
              <a: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10, 00130 Helsinki</a:t>
            </a:r>
          </a:p>
          <a:p>
            <a:pPr>
              <a:lnSpc>
                <a:spcPts val="1720"/>
              </a:lnSpc>
            </a:pPr>
            <a:r>
              <a: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Hyvinvointiala.fi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14801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421400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169715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466850"/>
            <a:ext cx="4038600" cy="32111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466850"/>
            <a:ext cx="4038600" cy="32111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3707495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3267006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188816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156699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45841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2827666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3624769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789385"/>
            <a:ext cx="2057400" cy="3888581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789385"/>
            <a:ext cx="6019800" cy="3888581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2736426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 - oranssi valkoinen V6">
    <p:bg>
      <p:bgPr>
        <a:solidFill>
          <a:srgbClr val="EB5A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 userDrawn="1"/>
        </p:nvSpPr>
        <p:spPr>
          <a:xfrm>
            <a:off x="0" y="3067396"/>
            <a:ext cx="9144000" cy="207610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44610" y="3194504"/>
            <a:ext cx="7772400" cy="704054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EB5A25"/>
                </a:solidFill>
              </a:defRPr>
            </a:lvl1pPr>
          </a:lstStyle>
          <a:p>
            <a:r>
              <a:rPr lang="fi-FI" dirty="0"/>
              <a:t>PÄÄOTSIKKO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44610" y="4003590"/>
            <a:ext cx="7772400" cy="587704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rgbClr val="EB5A2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Alaotsikko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8" y="815547"/>
            <a:ext cx="7735015" cy="123869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5" y="4666788"/>
            <a:ext cx="987216" cy="3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- koko oranssi">
    <p:bg>
      <p:bgPr>
        <a:solidFill>
          <a:srgbClr val="EB5A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44610" y="3194504"/>
            <a:ext cx="7772400" cy="704054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PÄÄOTSIKKO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44610" y="4003590"/>
            <a:ext cx="7772400" cy="587704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Alaotsikko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8" y="815547"/>
            <a:ext cx="7735015" cy="123869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" y="4634440"/>
            <a:ext cx="995422" cy="3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4543550"/>
            <a:ext cx="9144000" cy="128851"/>
          </a:xfrm>
          <a:prstGeom prst="rect">
            <a:avLst/>
          </a:prstGeom>
        </p:spPr>
      </p:pic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457200" y="1182535"/>
            <a:ext cx="8229600" cy="32635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Otsikko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50" b="1">
                <a:solidFill>
                  <a:srgbClr val="EB5A25"/>
                </a:solidFill>
              </a:defRPr>
            </a:lvl1pPr>
          </a:lstStyle>
          <a:p>
            <a:r>
              <a:rPr lang="fi-FI" dirty="0"/>
              <a:t>OTSIKKO</a:t>
            </a:r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0" y="4690936"/>
            <a:ext cx="2292961" cy="36719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5" y="4673023"/>
            <a:ext cx="987216" cy="3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- ilman vii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457200" y="1182535"/>
            <a:ext cx="8229600" cy="32635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Otsikko 4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50" b="1">
                <a:solidFill>
                  <a:srgbClr val="EB5A25"/>
                </a:solidFill>
              </a:defRPr>
            </a:lvl1pPr>
          </a:lstStyle>
          <a:p>
            <a:r>
              <a:rPr lang="fi-FI" dirty="0"/>
              <a:t>OTSIKKO</a:t>
            </a:r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0" y="4690936"/>
            <a:ext cx="2292961" cy="36719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5" y="4673023"/>
            <a:ext cx="987216" cy="3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alareu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4543550"/>
            <a:ext cx="9144000" cy="12885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0" y="4690936"/>
            <a:ext cx="2292961" cy="36719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5" y="4673023"/>
            <a:ext cx="987216" cy="3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EB5A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1" y="1056502"/>
            <a:ext cx="8221765" cy="271848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" y="4634440"/>
            <a:ext cx="995422" cy="3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12974" y="273844"/>
            <a:ext cx="4602376" cy="911489"/>
          </a:xfrm>
        </p:spPr>
        <p:txBody>
          <a:bodyPr/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2974" y="1369219"/>
            <a:ext cx="4602376" cy="3067314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429000" cy="51435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8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rgbClr val="EB5A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1" y="210066"/>
            <a:ext cx="3262958" cy="522534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430426" y="3379327"/>
            <a:ext cx="7772400" cy="704054"/>
          </a:xfrm>
        </p:spPr>
        <p:txBody>
          <a:bodyPr>
            <a:normAutofit/>
          </a:bodyPr>
          <a:lstStyle>
            <a:lvl1pPr algn="l"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PÄÄOTSIKKO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0426" y="4096656"/>
            <a:ext cx="7772400" cy="587704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Alaotsikko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26" y="4729170"/>
            <a:ext cx="995422" cy="3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austakuva ja otsikko"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 userDrawn="1"/>
        </p:nvSpPr>
        <p:spPr>
          <a:xfrm>
            <a:off x="0" y="3454462"/>
            <a:ext cx="9144000" cy="16890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30426" y="3676882"/>
            <a:ext cx="7772400" cy="704054"/>
          </a:xfrm>
        </p:spPr>
        <p:txBody>
          <a:bodyPr>
            <a:normAutofit/>
          </a:bodyPr>
          <a:lstStyle>
            <a:lvl1pPr algn="l">
              <a:defRPr sz="4050" b="1">
                <a:solidFill>
                  <a:srgbClr val="526577"/>
                </a:solidFill>
              </a:defRPr>
            </a:lvl1pPr>
          </a:lstStyle>
          <a:p>
            <a:r>
              <a:rPr lang="fi-FI" dirty="0"/>
              <a:t>PÄÄOTSIKKO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0426" y="4395915"/>
            <a:ext cx="7772400" cy="587704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26577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Alaotsikko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12" y="4689766"/>
            <a:ext cx="987216" cy="3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gradFill flip="none" rotWithShape="1">
            <a:gsLst>
              <a:gs pos="0">
                <a:srgbClr val="506575">
                  <a:shade val="30000"/>
                  <a:satMod val="115000"/>
                </a:srgbClr>
              </a:gs>
              <a:gs pos="50000">
                <a:srgbClr val="506575">
                  <a:shade val="67500"/>
                  <a:satMod val="115000"/>
                </a:srgbClr>
              </a:gs>
              <a:gs pos="100000">
                <a:srgbClr val="506575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259632" y="4767263"/>
            <a:ext cx="133116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DECCA0-EF74-4E9B-A504-EB2FD82B3A2D}" type="datetimeFigureOut">
              <a:rPr lang="fi-FI" smtClean="0"/>
              <a:pPr/>
              <a:t>27.11.2018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7596337" y="4848277"/>
            <a:ext cx="102143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b="1" dirty="0" err="1">
                <a:solidFill>
                  <a:schemeClr val="bg1"/>
                </a:solidFill>
              </a:rPr>
              <a:t>www.pyhtaa.fi</a:t>
            </a:r>
            <a:endParaRPr lang="fi-FI" sz="1050" b="1" dirty="0">
              <a:solidFill>
                <a:schemeClr val="bg1"/>
              </a:solidFill>
            </a:endParaRPr>
          </a:p>
        </p:txBody>
      </p:sp>
      <p:pic>
        <p:nvPicPr>
          <p:cNvPr id="9" name="Kuva 8" descr="raw-by-nature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815621"/>
            <a:ext cx="899592" cy="2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39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6D8015">
                  <a:shade val="30000"/>
                  <a:satMod val="115000"/>
                </a:srgbClr>
              </a:gs>
              <a:gs pos="50000">
                <a:srgbClr val="6D8015">
                  <a:shade val="67500"/>
                  <a:satMod val="115000"/>
                </a:srgbClr>
              </a:gs>
              <a:gs pos="100000">
                <a:srgbClr val="6D801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 sz="1013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259632" y="4767263"/>
            <a:ext cx="1331168" cy="273844"/>
          </a:xfrm>
        </p:spPr>
        <p:txBody>
          <a:bodyPr/>
          <a:lstStyle/>
          <a:p>
            <a:fld id="{0EDECCA0-EF74-4E9B-A504-EB2FD82B3A2D}" type="datetimeFigureOut">
              <a:rPr lang="fi-FI" smtClean="0"/>
              <a:pPr/>
              <a:t>27.11.2018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480"/>
            <a:ext cx="2592536" cy="51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orakulmio 7"/>
          <p:cNvSpPr/>
          <p:nvPr userDrawn="1"/>
        </p:nvSpPr>
        <p:spPr>
          <a:xfrm>
            <a:off x="7596337" y="4848277"/>
            <a:ext cx="102143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b="1" dirty="0" err="1">
                <a:solidFill>
                  <a:schemeClr val="bg1"/>
                </a:solidFill>
              </a:rPr>
              <a:t>www.pyhtaa.fi</a:t>
            </a:r>
            <a:endParaRPr lang="fi-FI" sz="1050" b="1" dirty="0">
              <a:solidFill>
                <a:schemeClr val="bg1"/>
              </a:solidFill>
            </a:endParaRPr>
          </a:p>
        </p:txBody>
      </p:sp>
      <p:pic>
        <p:nvPicPr>
          <p:cNvPr id="9" name="Kuva 8" descr="raw-by-nature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815621"/>
            <a:ext cx="899592" cy="2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212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341340"/>
            <a:ext cx="6270922" cy="1573670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2967210"/>
            <a:ext cx="5123755" cy="814678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4840039"/>
            <a:ext cx="1205958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4840039"/>
            <a:ext cx="5267533" cy="30346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39"/>
            <a:ext cx="1197219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4644" y="558352"/>
            <a:ext cx="8005588" cy="4012253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072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49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976020"/>
            <a:ext cx="7209728" cy="2139553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3162246"/>
            <a:ext cx="7209728" cy="857493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4840039"/>
            <a:ext cx="1216807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4840039"/>
            <a:ext cx="5267533" cy="30346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264239"/>
            <a:ext cx="2456260" cy="3306366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184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714500"/>
            <a:ext cx="3335840" cy="26860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714500"/>
            <a:ext cx="3335840" cy="26860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00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1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6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161682"/>
            <a:ext cx="2831242" cy="2274850"/>
          </a:xfrm>
        </p:spPr>
        <p:txBody>
          <a:bodyPr anchor="t"/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6270" y="2161681"/>
            <a:ext cx="4719080" cy="2274851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58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1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514351"/>
            <a:ext cx="3909060" cy="388143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2258"/>
            <a:ext cx="2891790" cy="225829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4840039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39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841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51434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1976"/>
            <a:ext cx="2891790" cy="2258574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4840039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39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919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721644"/>
            <a:ext cx="7200900" cy="2678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4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468117"/>
            <a:ext cx="1174325" cy="39324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468117"/>
            <a:ext cx="6134731" cy="39324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22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100849"/>
            <a:ext cx="2430000" cy="204265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00" y="1"/>
            <a:ext cx="2430000" cy="204265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effectLst>
                  <a:glow rad="762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effectLst>
                  <a:glow rad="76200">
                    <a:schemeClr val="bg1">
                      <a:alpha val="60000"/>
                    </a:schemeClr>
                  </a:glo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99506" y="4775534"/>
            <a:ext cx="744494" cy="273844"/>
          </a:xfrm>
        </p:spPr>
        <p:txBody>
          <a:bodyPr/>
          <a:lstStyle/>
          <a:p>
            <a:fld id="{19E30338-9A7E-47F7-8F73-73C7C0D47B23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028950" y="4775534"/>
            <a:ext cx="3086100" cy="273844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8755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075" cy="4386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7952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499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28650" cy="52844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8441"/>
            <a:ext cx="628650" cy="528440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56881"/>
            <a:ext cx="628650" cy="52844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585321"/>
            <a:ext cx="628650" cy="52844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096098"/>
            <a:ext cx="628650" cy="52844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624539"/>
            <a:ext cx="628650" cy="52844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52979"/>
            <a:ext cx="628650" cy="5284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81419"/>
            <a:ext cx="628650" cy="52844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09859"/>
            <a:ext cx="628650" cy="5284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2510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1075" cy="4386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329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bg>
      <p:bgPr>
        <a:blipFill dpi="0" rotWithShape="1">
          <a:blip r:embed="rId2">
            <a:lum/>
          </a:blip>
          <a:srcRect/>
          <a:stretch>
            <a:fillRect t="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39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_title_slide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861313"/>
            <a:ext cx="3797085" cy="2388924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41" y="4563570"/>
            <a:ext cx="1234294" cy="4184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12891"/>
            <a:ext cx="628650" cy="52844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541331"/>
            <a:ext cx="628650" cy="5284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1069771"/>
            <a:ext cx="628650" cy="52844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1598212"/>
            <a:ext cx="628650" cy="52844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2108989"/>
            <a:ext cx="628650" cy="52844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2637429"/>
            <a:ext cx="628650" cy="52844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3165869"/>
            <a:ext cx="628650" cy="528440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3694309"/>
            <a:ext cx="628650" cy="52844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4222750"/>
            <a:ext cx="628650" cy="5284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8856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1"/>
            <a:ext cx="628650" cy="52844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528441"/>
            <a:ext cx="628650" cy="52844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1056881"/>
            <a:ext cx="628650" cy="52844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1585321"/>
            <a:ext cx="628650" cy="5284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2096098"/>
            <a:ext cx="628650" cy="52844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2624539"/>
            <a:ext cx="628650" cy="52844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3152979"/>
            <a:ext cx="628650" cy="52844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3681419"/>
            <a:ext cx="628650" cy="52844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0" y="4209859"/>
            <a:ext cx="628650" cy="5284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907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205" y="4438630"/>
            <a:ext cx="971075" cy="4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6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807451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205" y="4438630"/>
            <a:ext cx="971075" cy="4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4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ainen kolmio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Otsikko 8"/>
          <p:cNvSpPr>
            <a:spLocks noGrp="1"/>
          </p:cNvSpPr>
          <p:nvPr>
            <p:ph type="ctrTitle"/>
          </p:nvPr>
        </p:nvSpPr>
        <p:spPr>
          <a:xfrm>
            <a:off x="685800" y="1314452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17" name="Alaotsikko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fi-FI"/>
              <a:t>Muokkaa alaotsikon perustyyliä napsautt.</a:t>
            </a:r>
            <a:endParaRPr kumimoji="0" lang="en-US"/>
          </a:p>
        </p:txBody>
      </p:sp>
      <p:grpSp>
        <p:nvGrpSpPr>
          <p:cNvPr id="2" name="Ryhmä 1"/>
          <p:cNvGrpSpPr/>
          <p:nvPr/>
        </p:nvGrpSpPr>
        <p:grpSpPr>
          <a:xfrm>
            <a:off x="-3764" y="3714750"/>
            <a:ext cx="9147765" cy="1434066"/>
            <a:chOff x="-3765" y="4832896"/>
            <a:chExt cx="9147765" cy="2032192"/>
          </a:xfrm>
        </p:grpSpPr>
        <p:sp>
          <p:nvSpPr>
            <p:cNvPr id="7" name="Puolivapaa piirt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8" name="Puolivapaa piirt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1" name="Puolivapaa piirt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350"/>
            </a:p>
          </p:txBody>
        </p:sp>
        <p:cxnSp>
          <p:nvCxnSpPr>
            <p:cNvPr id="12" name="Suora yhdysviiv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äivämäärän paikkamerkki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19" name="Alatunnisteen paikkamerk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27" name="Dian numeron paikkamerkki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4074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5247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Lovettu nuolenkärki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  <p:sp>
        <p:nvSpPr>
          <p:cNvPr id="8" name="Lovettu nuolenkärki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3534347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8066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083222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2259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3235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101181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101181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7460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11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fi-FI"/>
              <a:t>Lisää kuva napsauttamalla kuvaketta</a:t>
            </a:r>
            <a:endParaRPr kumimoji="0" lang="en-US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380073" y="4805959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8" name="Puolivapaa piirto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9" name="Puolivapaa piirto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0" name="Suorakulmainen kolmio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 eaLnBrk="1" latinLnBrk="0" hangingPunct="1"/>
            <a:endParaRPr kumimoji="0" lang="en-US" sz="1350"/>
          </a:p>
        </p:txBody>
      </p:sp>
      <p:cxnSp>
        <p:nvCxnSpPr>
          <p:cNvPr id="11" name="Suora yhdysviiva 10"/>
          <p:cNvCxnSpPr/>
          <p:nvPr/>
        </p:nvCxnSpPr>
        <p:spPr>
          <a:xfrm>
            <a:off x="-9237" y="4340805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ovettu nuolenkärki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  <p:sp>
        <p:nvSpPr>
          <p:cNvPr id="13" name="Lovettu nuolenkärki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736873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11099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9004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844013" y="205981"/>
            <a:ext cx="1777470" cy="4194571"/>
          </a:xfrm>
        </p:spPr>
        <p:txBody>
          <a:bodyPr vert="eaVert"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6541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41623" y="296090"/>
            <a:ext cx="8464681" cy="4528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5" y="388293"/>
            <a:ext cx="1353106" cy="5705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09611" y="2205486"/>
            <a:ext cx="7707440" cy="709666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18278" y="4224528"/>
            <a:ext cx="769010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37779" y="4337213"/>
            <a:ext cx="2451100" cy="374650"/>
          </a:xfrm>
        </p:spPr>
        <p:txBody>
          <a:bodyPr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047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41623" y="296090"/>
            <a:ext cx="8464681" cy="4528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8279" y="1345680"/>
            <a:ext cx="7707440" cy="70966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18278" y="4224528"/>
            <a:ext cx="769010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idx="1" hasCustomPrompt="1"/>
          </p:nvPr>
        </p:nvSpPr>
        <p:spPr>
          <a:xfrm>
            <a:off x="718278" y="2295362"/>
            <a:ext cx="7690104" cy="161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37779" y="4337213"/>
            <a:ext cx="2451100" cy="374650"/>
          </a:xfrm>
        </p:spPr>
        <p:txBody>
          <a:bodyPr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5" y="388293"/>
            <a:ext cx="1353106" cy="5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33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600">
                <a:latin typeface="Georgia" charset="0"/>
                <a:ea typeface="Georgia" charset="0"/>
                <a:cs typeface="Georgia" charset="0"/>
              </a:defRPr>
            </a:lvl1pPr>
            <a:lvl2pPr>
              <a:defRPr sz="1200">
                <a:latin typeface="Georgia" charset="0"/>
                <a:ea typeface="Georgia" charset="0"/>
                <a:cs typeface="Georgia" charset="0"/>
              </a:defRPr>
            </a:lvl2pPr>
            <a:lvl3pPr>
              <a:defRPr sz="1100">
                <a:latin typeface="Georgia" charset="0"/>
                <a:ea typeface="Georgia" charset="0"/>
                <a:cs typeface="Georgia" charset="0"/>
              </a:defRPr>
            </a:lvl3pPr>
            <a:lvl4pPr>
              <a:defRPr sz="1050">
                <a:latin typeface="Georgia" charset="0"/>
                <a:ea typeface="Georgia" charset="0"/>
                <a:cs typeface="Georgia" charset="0"/>
              </a:defRPr>
            </a:lvl4pPr>
            <a:lvl5pPr>
              <a:defRPr sz="105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8345" y="4420332"/>
            <a:ext cx="1238158" cy="273844"/>
          </a:xfrm>
        </p:spPr>
        <p:txBody>
          <a:bodyPr/>
          <a:lstStyle/>
          <a:p>
            <a:fld id="{AB3F14FD-01A9-644F-977D-C402962FA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2166332" y="1560354"/>
            <a:ext cx="6265787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000" b="1" dirty="0">
                <a:solidFill>
                  <a:srgbClr val="6D20B2"/>
                </a:solidFill>
                <a:ea typeface="Arial" charset="0"/>
                <a:cs typeface="Arial" charset="0"/>
              </a:rPr>
              <a:t>MUUTTAJATUTKIMUS 2017</a:t>
            </a:r>
          </a:p>
        </p:txBody>
      </p:sp>
    </p:spTree>
    <p:extLst>
      <p:ext uri="{BB962C8B-B14F-4D97-AF65-F5344CB8AC3E}">
        <p14:creationId xmlns:p14="http://schemas.microsoft.com/office/powerpoint/2010/main" val="3232882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654" y="558350"/>
            <a:ext cx="6435696" cy="33478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F14FD-01A9-644F-977D-C402962FA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79654" y="1338740"/>
            <a:ext cx="6435697" cy="31199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eorgia" charset="0"/>
                <a:ea typeface="Georgia" charset="0"/>
                <a:cs typeface="Georgia" charset="0"/>
              </a:defRPr>
            </a:lvl1pPr>
            <a:lvl2pPr>
              <a:defRPr sz="1200">
                <a:latin typeface="Georgia" charset="0"/>
                <a:ea typeface="Georgia" charset="0"/>
                <a:cs typeface="Georgia" charset="0"/>
              </a:defRPr>
            </a:lvl2pPr>
            <a:lvl3pPr>
              <a:defRPr sz="1100">
                <a:latin typeface="Georgia" charset="0"/>
                <a:ea typeface="Georgia" charset="0"/>
                <a:cs typeface="Georgia" charset="0"/>
              </a:defRPr>
            </a:lvl3pPr>
            <a:lvl4pPr>
              <a:defRPr sz="1050">
                <a:latin typeface="Georgia" charset="0"/>
                <a:ea typeface="Georgia" charset="0"/>
                <a:cs typeface="Georgia" charset="0"/>
              </a:defRPr>
            </a:lvl4pPr>
            <a:lvl5pPr>
              <a:defRPr sz="105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2155700" y="1115937"/>
            <a:ext cx="6265787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b="1" dirty="0">
                <a:solidFill>
                  <a:srgbClr val="6D20B2"/>
                </a:solidFill>
                <a:latin typeface="Arial" charset="0"/>
                <a:ea typeface="Arial" charset="0"/>
                <a:cs typeface="Arial" charset="0"/>
              </a:rPr>
              <a:t>MUUTTAJATUTKIMUS 2017</a:t>
            </a:r>
          </a:p>
        </p:txBody>
      </p:sp>
    </p:spTree>
    <p:extLst>
      <p:ext uri="{BB962C8B-B14F-4D97-AF65-F5344CB8AC3E}">
        <p14:creationId xmlns:p14="http://schemas.microsoft.com/office/powerpoint/2010/main" val="109803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8345" y="4420332"/>
            <a:ext cx="1244009" cy="273844"/>
          </a:xfrm>
        </p:spPr>
        <p:txBody>
          <a:bodyPr/>
          <a:lstStyle/>
          <a:p>
            <a:fld id="{AB3F14FD-01A9-644F-977D-C402962FA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9654" y="558351"/>
            <a:ext cx="6497904" cy="709666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79654" y="1836894"/>
            <a:ext cx="3087769" cy="268194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eorgia" charset="0"/>
                <a:ea typeface="Georgia" charset="0"/>
                <a:cs typeface="Georgia" charset="0"/>
              </a:defRPr>
            </a:lvl1pPr>
            <a:lvl2pPr>
              <a:defRPr sz="1200">
                <a:latin typeface="Georgia" charset="0"/>
                <a:ea typeface="Georgia" charset="0"/>
                <a:cs typeface="Georgia" charset="0"/>
              </a:defRPr>
            </a:lvl2pPr>
            <a:lvl3pPr>
              <a:defRPr sz="1100">
                <a:latin typeface="Georgia" charset="0"/>
                <a:ea typeface="Georgia" charset="0"/>
                <a:cs typeface="Georgia" charset="0"/>
              </a:defRPr>
            </a:lvl3pPr>
            <a:lvl4pPr>
              <a:defRPr sz="1050">
                <a:latin typeface="Georgia" charset="0"/>
                <a:ea typeface="Georgia" charset="0"/>
                <a:cs typeface="Georgia" charset="0"/>
              </a:defRPr>
            </a:lvl4pPr>
            <a:lvl5pPr>
              <a:defRPr sz="105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89790" y="1836894"/>
            <a:ext cx="3087769" cy="268194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eorgia" charset="0"/>
                <a:ea typeface="Georgia" charset="0"/>
                <a:cs typeface="Georgia" charset="0"/>
              </a:defRPr>
            </a:lvl1pPr>
            <a:lvl2pPr>
              <a:defRPr sz="1200">
                <a:latin typeface="Georgia" charset="0"/>
                <a:ea typeface="Georgia" charset="0"/>
                <a:cs typeface="Georgia" charset="0"/>
              </a:defRPr>
            </a:lvl2pPr>
            <a:lvl3pPr>
              <a:defRPr sz="1100">
                <a:latin typeface="Georgia" charset="0"/>
                <a:ea typeface="Georgia" charset="0"/>
                <a:cs typeface="Georgia" charset="0"/>
              </a:defRPr>
            </a:lvl3pPr>
            <a:lvl4pPr>
              <a:defRPr sz="1050">
                <a:latin typeface="Georgia" charset="0"/>
                <a:ea typeface="Georgia" charset="0"/>
                <a:cs typeface="Georgia" charset="0"/>
              </a:defRPr>
            </a:lvl4pPr>
            <a:lvl5pPr>
              <a:defRPr sz="105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166332" y="1560354"/>
            <a:ext cx="6265787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z="1000" b="1" dirty="0">
                <a:solidFill>
                  <a:srgbClr val="6D20B2"/>
                </a:solidFill>
                <a:latin typeface="Arial" charset="0"/>
                <a:ea typeface="Arial" charset="0"/>
                <a:cs typeface="Arial" charset="0"/>
              </a:rPr>
              <a:t>MUUTTAJATUTKIMUS 2017</a:t>
            </a:r>
          </a:p>
        </p:txBody>
      </p:sp>
    </p:spTree>
    <p:extLst>
      <p:ext uri="{BB962C8B-B14F-4D97-AF65-F5344CB8AC3E}">
        <p14:creationId xmlns:p14="http://schemas.microsoft.com/office/powerpoint/2010/main" val="106394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790" y="558351"/>
            <a:ext cx="3025561" cy="709666"/>
          </a:xfrm>
        </p:spPr>
        <p:txBody>
          <a:bodyPr anchor="t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F14FD-01A9-644F-977D-C402962FA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5489790" y="1836894"/>
            <a:ext cx="3087769" cy="2681944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tabLst/>
              <a:defRPr sz="1400">
                <a:latin typeface="Georgia" charset="0"/>
                <a:ea typeface="Georgia" charset="0"/>
                <a:cs typeface="Georgia" charset="0"/>
              </a:defRPr>
            </a:lvl1pPr>
            <a:lvl2pPr>
              <a:defRPr sz="1100">
                <a:latin typeface="Georgia" charset="0"/>
                <a:ea typeface="Georgia" charset="0"/>
                <a:cs typeface="Georgia" charset="0"/>
              </a:defRPr>
            </a:lvl2pPr>
            <a:lvl3pPr>
              <a:defRPr sz="1050">
                <a:latin typeface="Georgia" charset="0"/>
                <a:ea typeface="Georgia" charset="0"/>
                <a:cs typeface="Georgia" charset="0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560044" y="1560354"/>
            <a:ext cx="2872076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358813" y="558349"/>
            <a:ext cx="0" cy="396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000" b="1" dirty="0">
                <a:solidFill>
                  <a:srgbClr val="6D20B2"/>
                </a:solidFill>
                <a:ea typeface="Arial" charset="0"/>
                <a:cs typeface="Arial" charset="0"/>
              </a:rPr>
              <a:t>MUUTTAJATUTKIMUS 2017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073350" y="558350"/>
            <a:ext cx="3125713" cy="3960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449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F14FD-01A9-644F-977D-C402962FA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7370432" y="1207872"/>
            <a:ext cx="1144918" cy="3310966"/>
          </a:xfrm>
        </p:spPr>
        <p:txBody>
          <a:bodyPr>
            <a:normAutofit/>
          </a:bodyPr>
          <a:lstStyle>
            <a:lvl1pPr marL="136522" indent="-131760">
              <a:buFont typeface="Arial" charset="0"/>
              <a:buChar char="•"/>
              <a:tabLst/>
              <a:defRPr sz="1100">
                <a:latin typeface="Georgia" charset="0"/>
                <a:ea typeface="Georgia" charset="0"/>
                <a:cs typeface="Georgia" charset="0"/>
              </a:defRPr>
            </a:lvl1pPr>
            <a:lvl2pPr marL="136522" indent="-131760">
              <a:tabLst/>
              <a:defRPr sz="1000">
                <a:latin typeface="Georgia" charset="0"/>
                <a:ea typeface="Georgia" charset="0"/>
                <a:cs typeface="Georgia" charset="0"/>
              </a:defRPr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z="1000" b="1" dirty="0">
                <a:solidFill>
                  <a:srgbClr val="6D20B2"/>
                </a:solidFill>
                <a:latin typeface="Arial" charset="0"/>
                <a:ea typeface="Arial" charset="0"/>
                <a:cs typeface="Arial" charset="0"/>
              </a:rPr>
              <a:t>MUUTTAJATUTKIMUS 2017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370432" y="558350"/>
            <a:ext cx="1144918" cy="334785"/>
          </a:xfrm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6911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179" cy="537015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714000" y="1"/>
            <a:ext cx="2430000" cy="2042651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100849"/>
            <a:ext cx="2430000" cy="204265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effectLst>
                  <a:glow rad="762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effectLst>
                  <a:glow rad="76200">
                    <a:schemeClr val="bg1">
                      <a:alpha val="60000"/>
                    </a:schemeClr>
                  </a:glo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256506" y="4775534"/>
            <a:ext cx="744494" cy="273844"/>
          </a:xfrm>
        </p:spPr>
        <p:txBody>
          <a:bodyPr/>
          <a:lstStyle/>
          <a:p>
            <a:fld id="{19E30338-9A7E-47F7-8F73-73C7C0D47B23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028950" y="4775534"/>
            <a:ext cx="3086100" cy="273844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062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179" cy="53701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89" y="4632722"/>
            <a:ext cx="1130711" cy="51077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2981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179" cy="537015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405201"/>
            <a:ext cx="628650" cy="52844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933641"/>
            <a:ext cx="628650" cy="528440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1462081"/>
            <a:ext cx="628650" cy="52844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1990522"/>
            <a:ext cx="628650" cy="52844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2501298"/>
            <a:ext cx="628650" cy="52844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3029739"/>
            <a:ext cx="628650" cy="52844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3558179"/>
            <a:ext cx="628650" cy="5284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4086619"/>
            <a:ext cx="628650" cy="52844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350" y="4615060"/>
            <a:ext cx="628650" cy="5284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67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179" cy="5370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89" y="4632722"/>
            <a:ext cx="1130711" cy="5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7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bg>
      <p:bgPr>
        <a:blipFill dpi="0" rotWithShape="1">
          <a:blip r:embed="rId2">
            <a:alphaModFix amt="31000"/>
            <a:lum/>
          </a:blip>
          <a:srcRect/>
          <a:stretch>
            <a:fillRect l="8000"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4869657"/>
            <a:ext cx="336550" cy="273844"/>
          </a:xfrm>
          <a:noFill/>
        </p:spPr>
        <p:txBody>
          <a:bodyPr lIns="118800"/>
          <a:lstStyle/>
          <a:p>
            <a:fld id="{863C6102-7363-4C4C-91D9-7396C613F8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892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405202"/>
            <a:ext cx="628650" cy="52844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933642"/>
            <a:ext cx="628650" cy="5284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1462082"/>
            <a:ext cx="628650" cy="52844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1990522"/>
            <a:ext cx="628650" cy="52844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2501299"/>
            <a:ext cx="628650" cy="52844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3029740"/>
            <a:ext cx="628650" cy="52844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3558180"/>
            <a:ext cx="628650" cy="528440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4086620"/>
            <a:ext cx="628650" cy="52844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6541" y="4615060"/>
            <a:ext cx="628650" cy="528440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179" cy="5370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53943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405202"/>
            <a:ext cx="628650" cy="52844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933642"/>
            <a:ext cx="628650" cy="52844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1462082"/>
            <a:ext cx="628650" cy="52844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1990522"/>
            <a:ext cx="628650" cy="5284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2501299"/>
            <a:ext cx="628650" cy="52844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3029740"/>
            <a:ext cx="628650" cy="52844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3558180"/>
            <a:ext cx="628650" cy="52844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4086620"/>
            <a:ext cx="628650" cy="52844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510588" y="4615060"/>
            <a:ext cx="628650" cy="528440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179" cy="5370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4869657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73477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0403" y="146582"/>
            <a:ext cx="830179" cy="5370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28650" y="4751190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73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0404" y="146583"/>
            <a:ext cx="830179" cy="537015"/>
          </a:xfrm>
          <a:prstGeom prst="rect">
            <a:avLst/>
          </a:prstGeom>
        </p:spPr>
      </p:pic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28650" y="4751190"/>
            <a:ext cx="336550" cy="273844"/>
          </a:xfrm>
        </p:spPr>
        <p:txBody>
          <a:bodyPr lIns="118800"/>
          <a:lstStyle/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2487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Online-näköistiedoston paikkamerkki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CF2B6-2259-4A77-AA69-260B26C46691}" type="datetime1">
              <a:rPr lang="fi-FI" altLang="fi-FI"/>
              <a:pPr>
                <a:defRPr/>
              </a:pPr>
              <a:t>28.11.2018</a:t>
            </a:fld>
            <a:endParaRPr lang="fi-FI" alt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5EC40-3364-4715-AC78-B0565C9DE6D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1485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5.6.2017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21.emf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20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11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67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67" y="46327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5.6.2017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46327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24.10.2018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68" y="4561105"/>
            <a:ext cx="1230384" cy="4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9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1" r:id="rId3"/>
    <p:sldLayoutId id="2147483672" r:id="rId4"/>
    <p:sldLayoutId id="2147483662" r:id="rId5"/>
    <p:sldLayoutId id="2147483663" r:id="rId6"/>
    <p:sldLayoutId id="2147483665" r:id="rId7"/>
    <p:sldLayoutId id="2147483669" r:id="rId8"/>
    <p:sldLayoutId id="2147483666" r:id="rId9"/>
    <p:sldLayoutId id="2147483667" r:id="rId10"/>
    <p:sldLayoutId id="2147483668" r:id="rId11"/>
    <p:sldLayoutId id="2147483670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18AFB9"/>
          </a:solidFill>
          <a:latin typeface="Calibri"/>
          <a:ea typeface="+mj-ea"/>
          <a:cs typeface="Calibri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7A31B"/>
        </a:buClr>
        <a:buFont typeface="Arial" panose="020B0604020202020204" pitchFamily="34" charset="0"/>
        <a:buChar char="•"/>
        <a:defRPr sz="1800" kern="1200">
          <a:solidFill>
            <a:srgbClr val="6C6965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7A31B"/>
        </a:buClr>
        <a:buFont typeface="Arial" panose="020B0604020202020204" pitchFamily="34" charset="0"/>
        <a:buChar char="•"/>
        <a:defRPr sz="1800" kern="1200">
          <a:solidFill>
            <a:srgbClr val="6C6965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7A31B"/>
        </a:buClr>
        <a:buFont typeface="Arial" panose="020B0604020202020204" pitchFamily="34" charset="0"/>
        <a:buChar char="•"/>
        <a:defRPr sz="1500" kern="1200">
          <a:solidFill>
            <a:srgbClr val="6C6965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7A31B"/>
        </a:buClr>
        <a:buFont typeface="Arial" panose="020B0604020202020204" pitchFamily="34" charset="0"/>
        <a:buChar char="•"/>
        <a:defRPr sz="1350" kern="1200">
          <a:solidFill>
            <a:srgbClr val="6C6965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7A31B"/>
        </a:buClr>
        <a:buFont typeface="Arial" panose="020B0604020202020204" pitchFamily="34" charset="0"/>
        <a:buChar char="•"/>
        <a:defRPr sz="1350" kern="1200">
          <a:solidFill>
            <a:srgbClr val="6C696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89385"/>
            <a:ext cx="8229600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66850"/>
            <a:ext cx="8229600" cy="321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96188" y="4786313"/>
            <a:ext cx="1054100" cy="2012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r>
              <a:rPr lang="fi-FI"/>
              <a:t>14.5.2009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4786313"/>
            <a:ext cx="2895600" cy="2012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r>
              <a:rPr lang="fi-FI"/>
              <a:t>Kunnanvaltuusto 9.6.2014 / Olli Riikonen</a:t>
            </a:r>
          </a:p>
        </p:txBody>
      </p:sp>
    </p:spTree>
    <p:extLst>
      <p:ext uri="{BB962C8B-B14F-4D97-AF65-F5344CB8AC3E}">
        <p14:creationId xmlns:p14="http://schemas.microsoft.com/office/powerpoint/2010/main" val="21785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>
          <a:solidFill>
            <a:srgbClr val="5C5C5C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5C5C5C"/>
        </a:buClr>
        <a:buSzPct val="110000"/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551F0-AE67-B44A-90D7-CEC084ECBE2B}" type="datetimeFigureOut">
              <a:rPr lang="fi-FI" smtClean="0"/>
              <a:t>27.11.2018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791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 err="1"/>
              <a:t>www.pyhtaa.fi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66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14500"/>
            <a:ext cx="72009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4840039"/>
            <a:ext cx="90342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860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2000">
              <a:schemeClr val="accent1">
                <a:alpha val="80000"/>
              </a:schemeClr>
            </a:gs>
            <a:gs pos="97000">
              <a:schemeClr val="accent3">
                <a:alpha val="90000"/>
              </a:schemeClr>
            </a:gs>
            <a:gs pos="100000">
              <a:schemeClr val="accent5">
                <a:alpha val="95000"/>
              </a:schemeClr>
            </a:gs>
            <a:gs pos="75000">
              <a:schemeClr val="bg1">
                <a:alpha val="1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0338-9A7E-47F7-8F73-73C7C0D47B23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910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uolivapaa piirto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2" name="Puolivapaa piirto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4" name="Suorakulmainen kolmio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 eaLnBrk="1" latinLnBrk="0" hangingPunct="1"/>
            <a:endParaRPr kumimoji="0" lang="en-US" sz="1350"/>
          </a:p>
        </p:txBody>
      </p:sp>
      <p:cxnSp>
        <p:nvCxnSpPr>
          <p:cNvPr id="15" name="Suora yhdysviiva 14"/>
          <p:cNvCxnSpPr/>
          <p:nvPr/>
        </p:nvCxnSpPr>
        <p:spPr>
          <a:xfrm>
            <a:off x="-9237" y="4340805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tsikon paikkamerkki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0" name="Tekstin paikkamerkki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i-FI"/>
              <a:t>Muokkaa tekstin perustyylejä napsauttamalla</a:t>
            </a:r>
          </a:p>
          <a:p>
            <a:pPr lvl="1" eaLnBrk="1" latinLnBrk="0" hangingPunct="1"/>
            <a:r>
              <a:rPr kumimoji="0" lang="fi-FI"/>
              <a:t>toinen taso</a:t>
            </a:r>
          </a:p>
          <a:p>
            <a:pPr lvl="2" eaLnBrk="1" latinLnBrk="0" hangingPunct="1"/>
            <a:r>
              <a:rPr kumimoji="0" lang="fi-FI"/>
              <a:t>kolmas taso</a:t>
            </a:r>
          </a:p>
          <a:p>
            <a:pPr lvl="3" eaLnBrk="1" latinLnBrk="0" hangingPunct="1"/>
            <a:r>
              <a:rPr kumimoji="0" lang="fi-FI"/>
              <a:t>neljäs taso</a:t>
            </a:r>
          </a:p>
          <a:p>
            <a:pPr lvl="4" eaLnBrk="1" latinLnBrk="0" hangingPunct="1"/>
            <a:r>
              <a:rPr kumimoji="0" lang="fi-FI"/>
              <a:t>viides taso</a:t>
            </a:r>
            <a:endParaRPr kumimoji="0" lang="en-US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fld id="{20257CCE-F5DD-4F1B-AC6A-0144BEDE1996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22" name="Alatunnisteen paikkamerkki 21"/>
          <p:cNvSpPr>
            <a:spLocks noGrp="1"/>
          </p:cNvSpPr>
          <p:nvPr>
            <p:ph type="ftr" sz="quarter" idx="3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4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 b="0">
                <a:solidFill>
                  <a:schemeClr val="tx1"/>
                </a:solidFill>
              </a:defRPr>
            </a:lvl1pPr>
            <a:extLst/>
          </a:lstStyle>
          <a:p>
            <a:fld id="{2B3268F7-6FBB-46B9-A3A8-2759AF4C32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490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192024" algn="l" rtl="0" eaLnBrk="1" latinLnBrk="0" hangingPunct="1"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44" indent="-171450" algn="l" rtl="0" eaLnBrk="1" latinLnBrk="0" hangingPunct="1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52" indent="-171450" algn="l" rtl="0" eaLnBrk="1" latinLnBrk="0" hangingPunct="1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1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1" y="245735"/>
            <a:ext cx="1360687" cy="57375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755972" y="296092"/>
            <a:ext cx="7048368" cy="4528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654" y="558351"/>
            <a:ext cx="6435696" cy="70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654" y="1836893"/>
            <a:ext cx="6435697" cy="2621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4252" y="4420332"/>
            <a:ext cx="12269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B3F14FD-01A9-644F-977D-C402962FAC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31583" y="4811282"/>
            <a:ext cx="121211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324252" y="4292921"/>
            <a:ext cx="122692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 rot="16200000">
            <a:off x="-484354" y="2308787"/>
            <a:ext cx="2801454" cy="599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b="1" dirty="0">
                <a:solidFill>
                  <a:srgbClr val="6D20B2"/>
                </a:solidFill>
                <a:latin typeface="Arial" charset="0"/>
                <a:ea typeface="Arial" charset="0"/>
                <a:cs typeface="Arial" charset="0"/>
              </a:rPr>
              <a:t>MUUTTAJATUTKIMUS 2017</a:t>
            </a:r>
          </a:p>
        </p:txBody>
      </p:sp>
    </p:spTree>
    <p:extLst>
      <p:ext uri="{BB962C8B-B14F-4D97-AF65-F5344CB8AC3E}">
        <p14:creationId xmlns:p14="http://schemas.microsoft.com/office/powerpoint/2010/main" val="322042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b="0" i="0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000">
              <a:schemeClr val="accent1">
                <a:alpha val="80000"/>
              </a:schemeClr>
            </a:gs>
            <a:gs pos="3000">
              <a:schemeClr val="accent3">
                <a:alpha val="90000"/>
              </a:schemeClr>
            </a:gs>
            <a:gs pos="0">
              <a:schemeClr val="accent5">
                <a:alpha val="95000"/>
              </a:schemeClr>
            </a:gs>
            <a:gs pos="25000">
              <a:schemeClr val="bg1">
                <a:alpha val="1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0338-9A7E-47F7-8F73-73C7C0D47B23}" type="datetimeFigureOut">
              <a:rPr lang="fi-FI" smtClean="0"/>
              <a:t>28.11.2018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E670-2A7D-45DC-A004-EAB95C80FA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110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fi/url?sa=i&amp;rct=j&amp;q=&amp;esrc=s&amp;source=images&amp;cd=&amp;cad=rja&amp;uact=8&amp;ved=2ahUKEwjBgqKcqKDaAhWBiSwKHVcZBcsQjRx6BAgAEAU&amp;url=https://www.tiede.fi/artikkeli/kysy/miksi_jotkin_siemenet_itavat_valossa_toiset_pimeassa&amp;psig=AOvVaw0GiRcn66dsT_41zmhWZlaG&amp;ust=1522920779475667" TargetMode="External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D762E247-4E55-4057-AAFF-8CB1D6F95835}"/>
              </a:ext>
            </a:extLst>
          </p:cNvPr>
          <p:cNvSpPr txBox="1"/>
          <p:nvPr/>
        </p:nvSpPr>
        <p:spPr>
          <a:xfrm>
            <a:off x="5261112" y="4563015"/>
            <a:ext cx="30678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#kokonaisulkoistukset #sote </a:t>
            </a:r>
          </a:p>
        </p:txBody>
      </p:sp>
    </p:spTree>
    <p:extLst>
      <p:ext uri="{BB962C8B-B14F-4D97-AF65-F5344CB8AC3E}">
        <p14:creationId xmlns:p14="http://schemas.microsoft.com/office/powerpoint/2010/main" val="207020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Korkea palvelutarve (2010 tiedot)</a:t>
            </a:r>
          </a:p>
        </p:txBody>
      </p:sp>
      <p:graphicFrame>
        <p:nvGraphicFramePr>
          <p:cNvPr id="6" name="Kaavio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28700" y="1714500"/>
          <a:ext cx="7571015" cy="3129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4069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Rääkkylä (u2011)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1180861"/>
            <a:ext cx="5851445" cy="3803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33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Kärsämäki (u2015)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1187355"/>
            <a:ext cx="5829300" cy="3932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31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opittiin?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i-FI" dirty="0"/>
              <a:t>7/18 ulkoistuskunnasta voi sanoa säästäneensä kustannuksissa suhteessa verrokkeihin. Tämä on eri asia kuin absoluuttinen budjetti.</a:t>
            </a:r>
          </a:p>
          <a:p>
            <a:r>
              <a:rPr lang="fi-FI" dirty="0"/>
              <a:t>Harvoin sekä PTH että ESH –puolella saatu yhtäaikaista säästöä.</a:t>
            </a:r>
          </a:p>
          <a:p>
            <a:r>
              <a:rPr lang="fi-FI" dirty="0"/>
              <a:t>Tavoitteena paljon muutakin kuin kustannussäästö</a:t>
            </a:r>
          </a:p>
          <a:p>
            <a:r>
              <a:rPr lang="fi-FI" dirty="0"/>
              <a:t>Palvelutarve erityisen korkea</a:t>
            </a:r>
          </a:p>
          <a:p>
            <a:r>
              <a:rPr lang="fi-FI" dirty="0"/>
              <a:t>Kustannuskehitys sen verran hyvää, että palvelujen laatua ja saatavuutta sietää tutkia tarkemmin – nyt aineisto ei veny siihen kovin hyvin.</a:t>
            </a:r>
          </a:p>
          <a:p>
            <a:r>
              <a:rPr lang="fi-FI" dirty="0"/>
              <a:t>Verrokkikunnat saaneet kustannuksia myös hallintaan, mutta miten?</a:t>
            </a:r>
          </a:p>
          <a:p>
            <a:r>
              <a:rPr lang="fi-FI" dirty="0"/>
              <a:t>Ulkoistuskuntien kustannuskehitys näyttää vakautuvan ajan myötä</a:t>
            </a:r>
          </a:p>
          <a:p>
            <a:r>
              <a:rPr lang="fi-FI" dirty="0"/>
              <a:t>Varovaisuutta tulkintoihin</a:t>
            </a:r>
          </a:p>
        </p:txBody>
      </p:sp>
    </p:spTree>
    <p:extLst>
      <p:ext uri="{BB962C8B-B14F-4D97-AF65-F5344CB8AC3E}">
        <p14:creationId xmlns:p14="http://schemas.microsoft.com/office/powerpoint/2010/main" val="4090224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08836" y="1616766"/>
            <a:ext cx="4063164" cy="1119808"/>
          </a:xfrm>
        </p:spPr>
        <p:txBody>
          <a:bodyPr>
            <a:normAutofit fontScale="90000"/>
          </a:bodyPr>
          <a:lstStyle/>
          <a:p>
            <a:r>
              <a:rPr lang="fi-FI" sz="2800" b="1" dirty="0"/>
              <a:t>Jari Heiniluoma</a:t>
            </a:r>
            <a:br>
              <a:rPr lang="fi-FI" sz="2800" b="1" dirty="0"/>
            </a:br>
            <a:r>
              <a:rPr lang="fi-FI" sz="2200" b="1" dirty="0"/>
              <a:t>kaupunginjohtaja, Parkano </a:t>
            </a:r>
            <a:br>
              <a:rPr lang="fi-FI" sz="2800" b="1" dirty="0"/>
            </a:br>
            <a:endParaRPr lang="fi-FI" sz="2800" b="1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0" y="4632325"/>
            <a:ext cx="3086100" cy="274638"/>
          </a:xfrm>
        </p:spPr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4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3316" y="419998"/>
            <a:ext cx="7959776" cy="994172"/>
          </a:xfrm>
        </p:spPr>
        <p:txBody>
          <a:bodyPr>
            <a:noAutofit/>
          </a:bodyPr>
          <a:lstStyle/>
          <a:p>
            <a:r>
              <a:rPr lang="fi-FI" sz="3000" dirty="0" err="1">
                <a:solidFill>
                  <a:srgbClr val="0070C0"/>
                </a:solidFill>
              </a:rPr>
              <a:t>Soten</a:t>
            </a:r>
            <a:r>
              <a:rPr lang="fi-FI" sz="3000" dirty="0">
                <a:solidFill>
                  <a:srgbClr val="0070C0"/>
                </a:solidFill>
              </a:rPr>
              <a:t> kokonaisulkoistukset, kommenttipuheenvuoro</a:t>
            </a:r>
            <a:br>
              <a:rPr lang="fi-FI" sz="3000" dirty="0">
                <a:solidFill>
                  <a:srgbClr val="0070C0"/>
                </a:solidFill>
              </a:rPr>
            </a:br>
            <a:r>
              <a:rPr lang="fi-FI" sz="3000" dirty="0">
                <a:solidFill>
                  <a:srgbClr val="0070C0"/>
                </a:solidFill>
              </a:rPr>
              <a:t>Parkanon kaupunginjohtaja Jari Heiniluoma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29146" y="1495269"/>
            <a:ext cx="6538324" cy="3362306"/>
          </a:xfrm>
        </p:spPr>
        <p:txBody>
          <a:bodyPr>
            <a:normAutofit/>
          </a:bodyPr>
          <a:lstStyle/>
          <a:p>
            <a:r>
              <a:rPr lang="fi-FI" dirty="0"/>
              <a:t>Maakuntauudistus ja elinvoimakunta</a:t>
            </a:r>
          </a:p>
          <a:p>
            <a:r>
              <a:rPr lang="fi-FI" dirty="0"/>
              <a:t>Elinkeinojen näkymät; tarvitaan työvoimaa</a:t>
            </a:r>
          </a:p>
          <a:p>
            <a:r>
              <a:rPr lang="fi-FI" dirty="0"/>
              <a:t>Palvelut lapsiperheille ja ikääntyville</a:t>
            </a:r>
          </a:p>
          <a:p>
            <a:r>
              <a:rPr lang="fi-FI" dirty="0" err="1"/>
              <a:t>Sote</a:t>
            </a:r>
            <a:r>
              <a:rPr lang="fi-FI" dirty="0"/>
              <a:t>-palvelujen tulevaisuus huoletti</a:t>
            </a:r>
          </a:p>
          <a:p>
            <a:r>
              <a:rPr lang="fi-FI" dirty="0"/>
              <a:t>Kaupungin strategia: turvataan elinvoima ja hyvinvointi ennakkoluulottomilla ratkaisuilla ja hakemalla kumppanuuksia.</a:t>
            </a:r>
          </a:p>
          <a:p>
            <a:r>
              <a:rPr lang="fi-FI" dirty="0"/>
              <a:t>Kilpailutus 2014 -&gt; Sopimus Pihlajalinnan kanssa;</a:t>
            </a:r>
          </a:p>
          <a:p>
            <a:pPr marL="0" indent="0">
              <a:buNone/>
            </a:pPr>
            <a:r>
              <a:rPr lang="fi-FI" dirty="0"/>
              <a:t>   Parkanossa tytäryhtiö Kolmostien Terveys Oy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1834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57200" y="1110997"/>
            <a:ext cx="8300804" cy="365709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485900" y="259899"/>
            <a:ext cx="6172200" cy="857250"/>
          </a:xfrm>
        </p:spPr>
        <p:txBody>
          <a:bodyPr>
            <a:normAutofit/>
          </a:bodyPr>
          <a:lstStyle/>
          <a:p>
            <a:r>
              <a:rPr lang="fi-FI" sz="2400" dirty="0" err="1">
                <a:solidFill>
                  <a:srgbClr val="0070C0"/>
                </a:solidFill>
              </a:rPr>
              <a:t>Sote</a:t>
            </a:r>
            <a:r>
              <a:rPr lang="fi-FI" sz="2400" dirty="0">
                <a:solidFill>
                  <a:srgbClr val="0070C0"/>
                </a:solidFill>
              </a:rPr>
              <a:t>-näkymät Pirkanmaalla ja Parkanon-Kihniön seudulla</a:t>
            </a:r>
          </a:p>
        </p:txBody>
      </p:sp>
      <p:pic>
        <p:nvPicPr>
          <p:cNvPr id="4" name="Sisällön paikkamerkk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t="8090" r="20654" b="6367"/>
          <a:stretch>
            <a:fillRect/>
          </a:stretch>
        </p:blipFill>
        <p:spPr bwMode="auto">
          <a:xfrm>
            <a:off x="1439652" y="1063228"/>
            <a:ext cx="3726414" cy="381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4842030" y="910094"/>
            <a:ext cx="2816070" cy="4129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fi-FI" sz="12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  <a:p>
            <a:pPr marL="214313" indent="-214313" defTabSz="342900" fontAlgn="base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Pirkanmaan </a:t>
            </a:r>
            <a:r>
              <a:rPr lang="fi-FI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Sote</a:t>
            </a: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-tuottaja-alueella  lähes 530.000 asukasta</a:t>
            </a:r>
          </a:p>
          <a:p>
            <a:pPr marL="214313" indent="-214313" defTabSz="342900" fontAlgn="base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Parkanossa n 6.800 as. </a:t>
            </a:r>
          </a:p>
          <a:p>
            <a:pPr marL="214313" indent="-214313" defTabSz="342900" fontAlgn="base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N. 90 km </a:t>
            </a:r>
            <a:r>
              <a:rPr lang="fi-FI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TAYS:iin</a:t>
            </a: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Tampereelle, </a:t>
            </a:r>
            <a:r>
              <a:rPr lang="fi-FI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Kuivasjärveltä</a:t>
            </a: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ja Kihniöstä 120 km</a:t>
            </a:r>
          </a:p>
          <a:p>
            <a:pPr marL="214313" indent="-214313" defTabSz="342900" fontAlgn="base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Kiireellinen vastaanotto 24/7</a:t>
            </a:r>
          </a:p>
          <a:p>
            <a:pPr marL="214313" indent="-214313" defTabSz="342900" fontAlgn="base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Aikaisemmin Sastamalan aluesairaala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Miten lähipalvelut turvataan maakunnan reuna-alueilla, jossa haasteet suuret?</a:t>
            </a:r>
          </a:p>
          <a:p>
            <a:pPr marL="557213" lvl="1" indent="-214313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ikääntyminen</a:t>
            </a:r>
          </a:p>
          <a:p>
            <a:pPr marL="557213" lvl="1" indent="-214313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sairastavuus</a:t>
            </a:r>
          </a:p>
          <a:p>
            <a:pPr marL="557213" lvl="1" indent="-214313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pitkät etäisyydet</a:t>
            </a:r>
          </a:p>
          <a:p>
            <a:pPr marL="557213" lvl="1" indent="-214313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Tarve työvoimalle ja lapsiperheille</a:t>
            </a:r>
            <a:endParaRPr lang="fi-FI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fi-FI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solidFill>
                  <a:srgbClr val="0070C0"/>
                </a:solidFill>
              </a:rPr>
              <a:t>Parkanon tavoitteet uutta mallia haettaessa </a:t>
            </a:r>
            <a:r>
              <a:rPr lang="fi-FI" dirty="0" err="1">
                <a:solidFill>
                  <a:srgbClr val="0070C0"/>
                </a:solidFill>
              </a:rPr>
              <a:t>sote</a:t>
            </a:r>
            <a:r>
              <a:rPr lang="fi-FI" dirty="0">
                <a:solidFill>
                  <a:srgbClr val="0070C0"/>
                </a:solidFill>
              </a:rPr>
              <a:t>-palveluihin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0652" y="1369218"/>
            <a:ext cx="7604698" cy="327398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Paras-lain yhteistoimintatavoitteiden täyttäminen</a:t>
            </a:r>
          </a:p>
          <a:p>
            <a:r>
              <a:rPr lang="fi-FI" dirty="0"/>
              <a:t>Syksy 2013, talousarvion valmistelussa</a:t>
            </a:r>
          </a:p>
          <a:p>
            <a:r>
              <a:rPr lang="fi-FI" dirty="0" err="1"/>
              <a:t>Sote</a:t>
            </a:r>
            <a:r>
              <a:rPr lang="fi-FI" dirty="0"/>
              <a:t> kustannusten hallitsemiseksi</a:t>
            </a:r>
          </a:p>
          <a:p>
            <a:r>
              <a:rPr lang="fi-FI" dirty="0"/>
              <a:t>Parkanolaisten hyvinvoinnin edistämiseksi</a:t>
            </a:r>
          </a:p>
          <a:p>
            <a:r>
              <a:rPr lang="fi-FI" dirty="0" err="1"/>
              <a:t>Sote</a:t>
            </a:r>
            <a:r>
              <a:rPr lang="fi-FI" dirty="0"/>
              <a:t>- palveluiden turvaamiseksi</a:t>
            </a:r>
          </a:p>
          <a:p>
            <a:r>
              <a:rPr lang="fi-FI" dirty="0"/>
              <a:t>Lähipalveluiden saatavuuden varmistamiseksi</a:t>
            </a:r>
          </a:p>
          <a:p>
            <a:r>
              <a:rPr lang="fi-FI" dirty="0"/>
              <a:t>Palveluiden laadun ja vaikuttavuuden kehittämiseksi</a:t>
            </a:r>
          </a:p>
          <a:p>
            <a:r>
              <a:rPr lang="fi-FI" dirty="0"/>
              <a:t>Tutustuttiin useisiin eri </a:t>
            </a:r>
            <a:r>
              <a:rPr lang="fi-FI" dirty="0" err="1"/>
              <a:t>sote</a:t>
            </a:r>
            <a:r>
              <a:rPr lang="fi-FI" dirty="0"/>
              <a:t>-palvelumalleihin</a:t>
            </a:r>
          </a:p>
          <a:p>
            <a:r>
              <a:rPr lang="fi-FI" dirty="0"/>
              <a:t>Nykyisestä </a:t>
            </a:r>
            <a:r>
              <a:rPr lang="fi-FI" dirty="0" err="1"/>
              <a:t>sote</a:t>
            </a:r>
            <a:r>
              <a:rPr lang="fi-FI" dirty="0"/>
              <a:t>-/maakuntalakiesityksestä ei silloin ollut tietoa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5904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Toiminnan tekijöiden merkitys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3F14FD-01A9-644F-977D-C402962FAC32}" type="slidenum">
              <a:rPr lang="fi-FI">
                <a:solidFill>
                  <a:srgbClr val="6305AA"/>
                </a:solidFill>
              </a:rPr>
              <a:pPr>
                <a:defRPr/>
              </a:pPr>
              <a:t>18</a:t>
            </a:fld>
            <a:endParaRPr lang="fi-FI" dirty="0">
              <a:solidFill>
                <a:srgbClr val="6305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z="1000" b="1" dirty="0">
                <a:solidFill>
                  <a:srgbClr val="6D20B2"/>
                </a:solidFill>
                <a:latin typeface="Arial" charset="0"/>
                <a:ea typeface="Arial" charset="0"/>
                <a:cs typeface="Arial" charset="0"/>
              </a:rPr>
              <a:t>MUUTTAJATUTKIMUS 2017</a:t>
            </a:r>
          </a:p>
        </p:txBody>
      </p:sp>
      <p:sp>
        <p:nvSpPr>
          <p:cNvPr id="8" name="Suorakulmio 7"/>
          <p:cNvSpPr/>
          <p:nvPr/>
        </p:nvSpPr>
        <p:spPr>
          <a:xfrm>
            <a:off x="2170708" y="4594153"/>
            <a:ext cx="63446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700" i="1" dirty="0">
                <a:solidFill>
                  <a:srgbClr val="FFFFFF"/>
                </a:solidFill>
                <a:latin typeface="Arial"/>
                <a:ea typeface="Tahoma" pitchFamily="34" charset="0"/>
                <a:cs typeface="Tahoma" pitchFamily="34" charset="0"/>
              </a:rPr>
              <a:t>Asteikko: 1 = ei merkitystä … 5 = erittäin tärkeä</a:t>
            </a:r>
            <a:endParaRPr lang="en-US" sz="700" i="1" dirty="0">
              <a:solidFill>
                <a:srgbClr val="FFFFFF"/>
              </a:solidFill>
              <a:latin typeface="Arial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862" y="1388847"/>
            <a:ext cx="7117739" cy="285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1504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Toiminnan tekijöiden onnistuminen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3F14FD-01A9-644F-977D-C402962FAC32}" type="slidenum">
              <a:rPr lang="fi-FI">
                <a:solidFill>
                  <a:srgbClr val="6305AA"/>
                </a:solidFill>
              </a:rPr>
              <a:pPr>
                <a:defRPr/>
              </a:pPr>
              <a:t>19</a:t>
            </a:fld>
            <a:endParaRPr lang="fi-FI" dirty="0">
              <a:solidFill>
                <a:srgbClr val="6305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z="1000" b="1" dirty="0">
                <a:solidFill>
                  <a:srgbClr val="6D20B2"/>
                </a:solidFill>
                <a:latin typeface="Arial" charset="0"/>
                <a:ea typeface="Arial" charset="0"/>
                <a:cs typeface="Arial" charset="0"/>
              </a:rPr>
              <a:t>MUUTTAJATUTKIMUS 2017</a:t>
            </a:r>
          </a:p>
        </p:txBody>
      </p:sp>
      <p:sp>
        <p:nvSpPr>
          <p:cNvPr id="8" name="Suorakulmio 7"/>
          <p:cNvSpPr/>
          <p:nvPr/>
        </p:nvSpPr>
        <p:spPr>
          <a:xfrm>
            <a:off x="2170708" y="4594153"/>
            <a:ext cx="63446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700" i="1" dirty="0">
                <a:solidFill>
                  <a:srgbClr val="FFFFFF"/>
                </a:solidFill>
                <a:latin typeface="Arial"/>
                <a:ea typeface="Tahoma" pitchFamily="34" charset="0"/>
                <a:cs typeface="Tahoma" pitchFamily="34" charset="0"/>
              </a:rPr>
              <a:t>Asteikko: 1 = onnistunut erittäin huonosti … 5 = onnistunut erittäin hyvin</a:t>
            </a:r>
            <a:endParaRPr lang="en-US" sz="700" i="1" dirty="0">
              <a:solidFill>
                <a:srgbClr val="FFFFFF"/>
              </a:solidFill>
              <a:latin typeface="Arial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5369" y="1391382"/>
            <a:ext cx="7145756" cy="26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156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397565" y="1477274"/>
            <a:ext cx="4116173" cy="947530"/>
          </a:xfrm>
        </p:spPr>
        <p:txBody>
          <a:bodyPr>
            <a:normAutofit fontScale="90000"/>
          </a:bodyPr>
          <a:lstStyle/>
          <a:p>
            <a:r>
              <a:rPr lang="fi-FI" sz="2800" b="1" dirty="0"/>
              <a:t>Ulla-Maija Rajakangas</a:t>
            </a:r>
            <a:br>
              <a:rPr lang="fi-FI" sz="2800" b="1" dirty="0"/>
            </a:br>
            <a:r>
              <a:rPr lang="fi-FI" sz="1800" b="1" dirty="0"/>
              <a:t>toimitusjohtaja, Hyvinvointiala HALI ry</a:t>
            </a:r>
            <a:br>
              <a:rPr lang="fi-FI" sz="1800" b="1" dirty="0"/>
            </a:br>
            <a:r>
              <a:rPr lang="fi-FI" sz="1800" b="1" dirty="0"/>
              <a:t>@</a:t>
            </a:r>
            <a:r>
              <a:rPr lang="fi-FI" sz="1800" b="1" dirty="0" err="1"/>
              <a:t>URajakangas</a:t>
            </a:r>
            <a:r>
              <a:rPr lang="fi-FI" sz="1800" b="1" dirty="0"/>
              <a:t> 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0" y="4632325"/>
            <a:ext cx="3086100" cy="274638"/>
          </a:xfrm>
        </p:spPr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7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Kaupungin strategian visio: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Parkano tunnetaan rohkeita avauksia tekevänä paikkakuntana, jossa tartutaan toimeen ja järjestetään asiat parhain päin. </a:t>
            </a:r>
          </a:p>
          <a:p>
            <a:r>
              <a:rPr lang="fi-FI" dirty="0"/>
              <a:t>Parkano on Tampereen ja Seinäjoen välisen Suomen elinvoimaisin keskus, joka houkuttaa asukkaita ja luo uusia työpaikkoja. </a:t>
            </a:r>
          </a:p>
          <a:p>
            <a:r>
              <a:rPr lang="fi-FI" dirty="0"/>
              <a:t>Parkano tarjoaa viihtyisän asuinympäristön sekä mahdollisuuden vaikuttaa ja osallistua aktiivisesti. </a:t>
            </a:r>
          </a:p>
          <a:p>
            <a:r>
              <a:rPr lang="fi-FI" dirty="0"/>
              <a:t>Laadukkaista palveluista huolehditaan luomalla uusia toimintamalleja ja uudenlaista kumppanuutta.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7125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Palvelut lapsiperheitä ja ikääntyviä varten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66850" y="1410782"/>
            <a:ext cx="6423314" cy="3263504"/>
          </a:xfrm>
        </p:spPr>
        <p:txBody>
          <a:bodyPr/>
          <a:lstStyle/>
          <a:p>
            <a:r>
              <a:rPr lang="fi-FI" dirty="0"/>
              <a:t>Koulukampus Kaarna 2019</a:t>
            </a:r>
          </a:p>
          <a:p>
            <a:r>
              <a:rPr lang="fi-FI" dirty="0"/>
              <a:t>Päiväkodit</a:t>
            </a:r>
          </a:p>
          <a:p>
            <a:r>
              <a:rPr lang="fi-FI" dirty="0" err="1"/>
              <a:t>Sote</a:t>
            </a:r>
            <a:r>
              <a:rPr lang="fi-FI" dirty="0"/>
              <a:t>-palvelut</a:t>
            </a:r>
          </a:p>
          <a:p>
            <a:r>
              <a:rPr lang="fi-FI" dirty="0"/>
              <a:t>Uusi kirjasto 2017 </a:t>
            </a:r>
          </a:p>
          <a:p>
            <a:r>
              <a:rPr lang="fi-FI" dirty="0"/>
              <a:t>Vilkkaat kaupalliset palvelut</a:t>
            </a:r>
          </a:p>
          <a:p>
            <a:r>
              <a:rPr lang="fi-FI" dirty="0"/>
              <a:t>Vapaa-ajan palvelut</a:t>
            </a:r>
          </a:p>
          <a:p>
            <a:r>
              <a:rPr lang="fi-FI" dirty="0"/>
              <a:t>Harrastustoiminta, lähiliikuntapaikat</a:t>
            </a:r>
          </a:p>
          <a:p>
            <a:r>
              <a:rPr lang="fi-FI" dirty="0"/>
              <a:t>Yhteydet – mm. valokuitu</a:t>
            </a:r>
          </a:p>
        </p:txBody>
      </p:sp>
    </p:spTree>
    <p:extLst>
      <p:ext uri="{BB962C8B-B14F-4D97-AF65-F5344CB8AC3E}">
        <p14:creationId xmlns:p14="http://schemas.microsoft.com/office/powerpoint/2010/main" val="1457963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40077" y="273845"/>
            <a:ext cx="7275273" cy="768948"/>
          </a:xfrm>
        </p:spPr>
        <p:txBody>
          <a:bodyPr/>
          <a:lstStyle/>
          <a:p>
            <a:r>
              <a:rPr lang="fi-FI" dirty="0" err="1">
                <a:solidFill>
                  <a:srgbClr val="0070C0"/>
                </a:solidFill>
              </a:rPr>
              <a:t>Modern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machinery</a:t>
            </a:r>
            <a:r>
              <a:rPr lang="fi-FI" dirty="0">
                <a:solidFill>
                  <a:srgbClr val="0070C0"/>
                </a:solidFill>
              </a:rPr>
              <a:t> and </a:t>
            </a:r>
            <a:r>
              <a:rPr lang="fi-FI" dirty="0" err="1">
                <a:solidFill>
                  <a:srgbClr val="0070C0"/>
                </a:solidFill>
              </a:rPr>
              <a:t>wood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industries</a:t>
            </a:r>
            <a:endParaRPr lang="fi-FI" dirty="0">
              <a:solidFill>
                <a:srgbClr val="0070C0"/>
              </a:solidFill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42" y="1570405"/>
            <a:ext cx="6315662" cy="2365900"/>
          </a:xfrm>
        </p:spPr>
      </p:pic>
      <p:pic>
        <p:nvPicPr>
          <p:cNvPr id="4" name="Picture 13" descr="robott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850" y="2747398"/>
            <a:ext cx="3747788" cy="2635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4877714" y="4193653"/>
            <a:ext cx="3165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Suomen Tekojää Ltd. </a:t>
            </a:r>
            <a:r>
              <a:rPr lang="fi-FI" sz="1800" dirty="0" err="1">
                <a:solidFill>
                  <a:srgbClr val="1F1F1E"/>
                </a:solidFill>
                <a:latin typeface="Tw Cen MT"/>
              </a:rPr>
              <a:t>Artificial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Ice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9" y="1240127"/>
            <a:ext cx="1741051" cy="130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877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25706" y="681540"/>
            <a:ext cx="5346594" cy="486054"/>
          </a:xfrm>
        </p:spPr>
        <p:txBody>
          <a:bodyPr>
            <a:normAutofit fontScale="90000"/>
          </a:bodyPr>
          <a:lstStyle/>
          <a:p>
            <a:r>
              <a:rPr lang="fi-FI" sz="2400" dirty="0">
                <a:solidFill>
                  <a:srgbClr val="002060"/>
                </a:solidFill>
              </a:rPr>
              <a:t> </a:t>
            </a:r>
            <a:r>
              <a:rPr lang="fi-FI" sz="2400" dirty="0" err="1">
                <a:solidFill>
                  <a:srgbClr val="002060"/>
                </a:solidFill>
              </a:rPr>
              <a:t>Biggest</a:t>
            </a:r>
            <a:r>
              <a:rPr lang="fi-FI" sz="2400" dirty="0">
                <a:solidFill>
                  <a:srgbClr val="002060"/>
                </a:solidFill>
              </a:rPr>
              <a:t> </a:t>
            </a:r>
            <a:r>
              <a:rPr lang="fi-FI" sz="2400" dirty="0" err="1">
                <a:solidFill>
                  <a:srgbClr val="002060"/>
                </a:solidFill>
              </a:rPr>
              <a:t>companies</a:t>
            </a:r>
            <a:r>
              <a:rPr lang="fi-FI" sz="2400" dirty="0">
                <a:solidFill>
                  <a:srgbClr val="002060"/>
                </a:solidFill>
              </a:rPr>
              <a:t>; </a:t>
            </a:r>
            <a:r>
              <a:rPr lang="fi-FI" sz="2400" dirty="0" err="1">
                <a:solidFill>
                  <a:srgbClr val="002060"/>
                </a:solidFill>
              </a:rPr>
              <a:t>about</a:t>
            </a:r>
            <a:r>
              <a:rPr lang="fi-FI" sz="2400" dirty="0">
                <a:solidFill>
                  <a:srgbClr val="002060"/>
                </a:solidFill>
              </a:rPr>
              <a:t> 700 </a:t>
            </a:r>
            <a:r>
              <a:rPr lang="fi-FI" sz="2400" dirty="0" err="1">
                <a:solidFill>
                  <a:srgbClr val="002060"/>
                </a:solidFill>
              </a:rPr>
              <a:t>enterprises</a:t>
            </a:r>
            <a:endParaRPr lang="fi-FI" sz="2400" dirty="0">
              <a:solidFill>
                <a:srgbClr val="002060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056807" y="1349115"/>
            <a:ext cx="3785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Parkanon kaupunki	        240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Pihlajalinna/Kolmostien </a:t>
            </a:r>
            <a:r>
              <a:rPr lang="fi-FI" sz="1800" dirty="0" err="1">
                <a:solidFill>
                  <a:srgbClr val="1F1F1E"/>
                </a:solidFill>
                <a:latin typeface="Tw Cen MT"/>
              </a:rPr>
              <a:t>terv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.  210</a:t>
            </a:r>
          </a:p>
          <a:p>
            <a:pPr defTabSz="685800">
              <a:defRPr/>
            </a:pPr>
            <a:r>
              <a:rPr lang="fi-FI" sz="1800" dirty="0" err="1">
                <a:solidFill>
                  <a:prstClr val="black"/>
                </a:solidFill>
                <a:latin typeface="Tw Cen MT"/>
              </a:rPr>
              <a:t>FennoSteel</a:t>
            </a:r>
            <a:r>
              <a:rPr lang="fi-FI" sz="1800" dirty="0">
                <a:solidFill>
                  <a:prstClr val="black"/>
                </a:solidFill>
                <a:latin typeface="Tw Cen MT"/>
              </a:rPr>
              <a:t> Oy                100</a:t>
            </a:r>
            <a:endParaRPr lang="fi-FI" sz="1800" dirty="0">
              <a:solidFill>
                <a:srgbClr val="1F1F1E"/>
              </a:solidFill>
              <a:latin typeface="Tw Cen MT"/>
            </a:endParaRP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Kopar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Oy	                 70</a:t>
            </a: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Supersteel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Oy                  75</a:t>
            </a: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Sähkösuomilammi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	      55</a:t>
            </a:r>
          </a:p>
          <a:p>
            <a:pPr defTabSz="685800">
              <a:defRPr/>
            </a:pPr>
            <a:r>
              <a:rPr lang="pt-BR" sz="1800" dirty="0">
                <a:solidFill>
                  <a:srgbClr val="1F1F1E"/>
                </a:solidFill>
                <a:latin typeface="Tw Cen MT"/>
              </a:rPr>
              <a:t>XO Metal, TM Rauta         50</a:t>
            </a:r>
            <a:endParaRPr lang="fi-FI" sz="1800" dirty="0">
              <a:solidFill>
                <a:srgbClr val="1F1F1E"/>
              </a:solidFill>
              <a:latin typeface="Tw Cen MT"/>
            </a:endParaRP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Aureskoski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	                 33</a:t>
            </a:r>
          </a:p>
          <a:p>
            <a:pPr defTabSz="685800">
              <a:defRPr/>
            </a:pPr>
            <a:r>
              <a:rPr lang="fi-FI" sz="1800" dirty="0">
                <a:solidFill>
                  <a:prstClr val="black"/>
                </a:solidFill>
                <a:latin typeface="Tw Cen MT"/>
              </a:rPr>
              <a:t>Parkanon Lista 	      27</a:t>
            </a:r>
          </a:p>
          <a:p>
            <a:pPr defTabSz="685800">
              <a:defRPr/>
            </a:pPr>
            <a:r>
              <a:rPr lang="fi-FI" sz="1800" dirty="0">
                <a:solidFill>
                  <a:prstClr val="black"/>
                </a:solidFill>
                <a:latin typeface="Tw Cen MT"/>
              </a:rPr>
              <a:t>Siparila (</a:t>
            </a:r>
            <a:r>
              <a:rPr lang="fi-FI" sz="1800" dirty="0" err="1">
                <a:solidFill>
                  <a:prstClr val="black"/>
                </a:solidFill>
                <a:latin typeface="Tw Cen MT"/>
              </a:rPr>
              <a:t>wood</a:t>
            </a:r>
            <a:r>
              <a:rPr lang="fi-FI" sz="1800" dirty="0">
                <a:solidFill>
                  <a:prstClr val="black"/>
                </a:solidFill>
                <a:latin typeface="Tw Cen MT"/>
              </a:rPr>
              <a:t>)                 30</a:t>
            </a: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Voma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/Luoman Puu	       20</a:t>
            </a:r>
          </a:p>
          <a:p>
            <a:pPr defTabSz="685800">
              <a:defRPr/>
            </a:pPr>
            <a:endParaRPr lang="fi-FI" sz="1800" dirty="0">
              <a:solidFill>
                <a:srgbClr val="1F1F1E"/>
              </a:solidFill>
              <a:latin typeface="Tw Cen MT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4763331" y="1479841"/>
            <a:ext cx="36236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LUKE (ex Metla)	        27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Suomen Tekojää Oy	        25</a:t>
            </a: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Kekkilä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		        25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Avec-</a:t>
            </a:r>
            <a:r>
              <a:rPr lang="fi-FI" sz="1800" dirty="0" err="1">
                <a:solidFill>
                  <a:srgbClr val="1F1F1E"/>
                </a:solidFill>
                <a:latin typeface="Tw Cen MT"/>
              </a:rPr>
              <a:t>Shoe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          	        18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Parkano Steel Oy                25</a:t>
            </a:r>
          </a:p>
          <a:p>
            <a:pPr defTabSz="685800">
              <a:defRPr/>
            </a:pPr>
            <a:r>
              <a:rPr lang="fi-FI" sz="1800" dirty="0" err="1">
                <a:solidFill>
                  <a:srgbClr val="1F1F1E"/>
                </a:solidFill>
                <a:latin typeface="Tw Cen MT"/>
              </a:rPr>
              <a:t>Laurinaho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(</a:t>
            </a:r>
            <a:r>
              <a:rPr lang="fi-FI" sz="1800" dirty="0" err="1">
                <a:solidFill>
                  <a:srgbClr val="1F1F1E"/>
                </a:solidFill>
                <a:latin typeface="Tw Cen MT"/>
              </a:rPr>
              <a:t>steel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&amp; engineering) 30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Parkanon Muovituote Oy     20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Lamminmäki </a:t>
            </a:r>
            <a:r>
              <a:rPr lang="fi-FI" sz="1800" dirty="0" err="1">
                <a:solidFill>
                  <a:srgbClr val="1F1F1E"/>
                </a:solidFill>
                <a:latin typeface="Tw Cen MT"/>
              </a:rPr>
              <a:t>bus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</a:t>
            </a:r>
            <a:r>
              <a:rPr lang="fi-FI" sz="1800" dirty="0" err="1">
                <a:solidFill>
                  <a:srgbClr val="1F1F1E"/>
                </a:solidFill>
                <a:latin typeface="Tw Cen MT"/>
              </a:rPr>
              <a:t>co.</a:t>
            </a:r>
            <a:r>
              <a:rPr lang="fi-FI" sz="1800" dirty="0">
                <a:solidFill>
                  <a:srgbClr val="1F1F1E"/>
                </a:solidFill>
                <a:latin typeface="Tw Cen MT"/>
              </a:rPr>
              <a:t>             35</a:t>
            </a:r>
          </a:p>
          <a:p>
            <a:pPr defTabSz="685800">
              <a:defRPr/>
            </a:pPr>
            <a:r>
              <a:rPr lang="fi-FI" sz="1800" dirty="0">
                <a:solidFill>
                  <a:srgbClr val="1F1F1E"/>
                </a:solidFill>
                <a:latin typeface="Tw Cen MT"/>
              </a:rPr>
              <a:t>VAPO + urakointi	         70 </a:t>
            </a:r>
          </a:p>
        </p:txBody>
      </p:sp>
    </p:spTree>
    <p:extLst>
      <p:ext uri="{BB962C8B-B14F-4D97-AF65-F5344CB8AC3E}">
        <p14:creationId xmlns:p14="http://schemas.microsoft.com/office/powerpoint/2010/main" val="46971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029096" y="915428"/>
            <a:ext cx="6031864" cy="4104456"/>
          </a:xfrm>
        </p:spPr>
        <p:txBody>
          <a:bodyPr>
            <a:noAutofit/>
          </a:bodyPr>
          <a:lstStyle/>
          <a:p>
            <a:pPr>
              <a:spcAft>
                <a:spcPts val="225"/>
              </a:spcAft>
            </a:pPr>
            <a:r>
              <a:rPr lang="fi-FI" sz="1800" dirty="0"/>
              <a:t>Työpaikkaomavaraisuus 103 %</a:t>
            </a:r>
          </a:p>
          <a:p>
            <a:pPr>
              <a:spcAft>
                <a:spcPts val="225"/>
              </a:spcAft>
            </a:pPr>
            <a:r>
              <a:rPr lang="fi-FI" sz="1800" dirty="0"/>
              <a:t>Lähiseutu tukeutuu Parkanon kaupallisiin ja julkisiin palveluihin.</a:t>
            </a:r>
          </a:p>
          <a:p>
            <a:pPr>
              <a:spcAft>
                <a:spcPts val="225"/>
              </a:spcAft>
            </a:pPr>
            <a:r>
              <a:rPr lang="fi-FI" sz="1800" dirty="0"/>
              <a:t>Hyvä liikenteellinen asema; VT3, VT23, päärata</a:t>
            </a:r>
          </a:p>
          <a:p>
            <a:r>
              <a:rPr lang="fi-FI" sz="1800" dirty="0"/>
              <a:t>Mistä osaava työvoima</a:t>
            </a:r>
          </a:p>
          <a:p>
            <a:pPr lvl="1"/>
            <a:r>
              <a:rPr lang="fi-FI" sz="1800" dirty="0"/>
              <a:t>Metalli- ja konealan teollisuus</a:t>
            </a:r>
          </a:p>
          <a:p>
            <a:pPr lvl="1"/>
            <a:r>
              <a:rPr lang="fi-FI" sz="1800" dirty="0"/>
              <a:t>Puutuoteala, metsän/biotalouden uusi tuotanto (</a:t>
            </a:r>
            <a:r>
              <a:rPr lang="fi-FI" sz="1800" dirty="0" err="1"/>
              <a:t>LuKe</a:t>
            </a:r>
            <a:r>
              <a:rPr lang="fi-FI" sz="1800" dirty="0"/>
              <a:t>, </a:t>
            </a:r>
            <a:r>
              <a:rPr lang="fi-FI" sz="1800" dirty="0" err="1"/>
              <a:t>Kekkilä</a:t>
            </a:r>
            <a:r>
              <a:rPr lang="fi-FI" sz="1800" dirty="0"/>
              <a:t>), Muoviala, logistiikka-ala</a:t>
            </a:r>
          </a:p>
          <a:p>
            <a:pPr>
              <a:spcAft>
                <a:spcPts val="225"/>
              </a:spcAft>
            </a:pPr>
            <a:r>
              <a:rPr lang="fi-FI" sz="1800" dirty="0"/>
              <a:t>Lapsiperheiden uskallettava perustaa koti Parkanoon</a:t>
            </a:r>
          </a:p>
          <a:p>
            <a:pPr>
              <a:spcAft>
                <a:spcPts val="225"/>
              </a:spcAft>
            </a:pPr>
            <a:r>
              <a:rPr lang="fi-FI" sz="1800" dirty="0"/>
              <a:t>Tarvitaan hyvät </a:t>
            </a:r>
            <a:r>
              <a:rPr lang="fi-FI" sz="1800" dirty="0" err="1"/>
              <a:t>sote</a:t>
            </a:r>
            <a:r>
              <a:rPr lang="fi-FI" sz="1800" dirty="0"/>
              <a:t>-palvelut ja koulutusta</a:t>
            </a:r>
          </a:p>
          <a:p>
            <a:pPr>
              <a:spcAft>
                <a:spcPts val="225"/>
              </a:spcAft>
            </a:pPr>
            <a:r>
              <a:rPr lang="fi-FI" sz="1800" dirty="0"/>
              <a:t>Haasteena lähipalvelut ikääntyville</a:t>
            </a:r>
          </a:p>
          <a:p>
            <a:pPr>
              <a:spcAft>
                <a:spcPts val="225"/>
              </a:spcAft>
            </a:pPr>
            <a:r>
              <a:rPr lang="fi-FI" sz="1800" dirty="0"/>
              <a:t>  Korkea sairastavuus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303127" y="223843"/>
            <a:ext cx="5894412" cy="691586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rgbClr val="0070C0"/>
                </a:solidFill>
              </a:rPr>
              <a:t>Parkanon seudun haasteet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6" y="0"/>
            <a:ext cx="1376291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77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 </a:t>
            </a:r>
            <a:r>
              <a:rPr lang="fi-FI" sz="2700" dirty="0"/>
              <a:t>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502" y="11578"/>
            <a:ext cx="1376772" cy="5892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485900" y="1110996"/>
            <a:ext cx="6164442" cy="3584048"/>
          </a:xfrm>
        </p:spPr>
        <p:txBody>
          <a:bodyPr>
            <a:normAutofit/>
          </a:bodyPr>
          <a:lstStyle/>
          <a:p>
            <a:endParaRPr lang="fi-FI" dirty="0"/>
          </a:p>
          <a:p>
            <a:endParaRPr lang="fi-FI" dirty="0"/>
          </a:p>
          <a:p>
            <a:pPr marL="82296" indent="0">
              <a:buNone/>
            </a:pPr>
            <a:endParaRPr lang="fi-F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97564"/>
            <a:ext cx="5337984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2417164" y="303499"/>
            <a:ext cx="55032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2100" dirty="0">
                <a:solidFill>
                  <a:srgbClr val="0070C0"/>
                </a:solidFill>
                <a:latin typeface="Lucida Sans Unicode"/>
              </a:rPr>
              <a:t>Ikääntyneiden määrä kasvoi nopeasti</a:t>
            </a:r>
          </a:p>
        </p:txBody>
      </p:sp>
    </p:spTree>
    <p:extLst>
      <p:ext uri="{BB962C8B-B14F-4D97-AF65-F5344CB8AC3E}">
        <p14:creationId xmlns:p14="http://schemas.microsoft.com/office/powerpoint/2010/main" val="354506045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   </a:t>
            </a:r>
            <a:r>
              <a:rPr lang="fi-FI" sz="2400" dirty="0" err="1">
                <a:solidFill>
                  <a:srgbClr val="0070C0"/>
                </a:solidFill>
              </a:rPr>
              <a:t>SOTE-kustannusten</a:t>
            </a:r>
            <a:r>
              <a:rPr lang="fi-FI" sz="2400" dirty="0">
                <a:solidFill>
                  <a:srgbClr val="0070C0"/>
                </a:solidFill>
              </a:rPr>
              <a:t> kehitysarvio</a:t>
            </a:r>
            <a:br>
              <a:rPr lang="fi-FI" sz="2400" dirty="0"/>
            </a:br>
            <a:r>
              <a:rPr lang="fi-FI" sz="1050" dirty="0"/>
              <a:t>(alkutilanteessa pieni leikkaus + alv-palautus, jatkossa +2 %/v (2018 v.- indeksikaava)</a:t>
            </a:r>
          </a:p>
        </p:txBody>
      </p:sp>
      <p:graphicFrame>
        <p:nvGraphicFramePr>
          <p:cNvPr id="4" name="Kuva 3"/>
          <p:cNvGraphicFramePr>
            <a:graphicFrameLocks noGrp="1"/>
          </p:cNvGraphicFramePr>
          <p:nvPr>
            <p:ph idx="1"/>
          </p:nvPr>
        </p:nvGraphicFramePr>
        <p:xfrm>
          <a:off x="1485900" y="1110853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331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7300" y="1"/>
            <a:ext cx="7886700" cy="994172"/>
          </a:xfrm>
        </p:spPr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Kihniön </a:t>
            </a:r>
            <a:r>
              <a:rPr lang="fi-FI" dirty="0" err="1">
                <a:solidFill>
                  <a:srgbClr val="0070C0"/>
                </a:solidFill>
              </a:rPr>
              <a:t>sote</a:t>
            </a:r>
            <a:r>
              <a:rPr lang="fi-FI" dirty="0">
                <a:solidFill>
                  <a:srgbClr val="0070C0"/>
                </a:solidFill>
              </a:rPr>
              <a:t>-menot sotkanetistä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534" y="775741"/>
            <a:ext cx="5710173" cy="428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92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700" dirty="0">
                <a:solidFill>
                  <a:srgbClr val="0070C0"/>
                </a:solidFill>
              </a:rPr>
              <a:t>Parkanon </a:t>
            </a:r>
            <a:r>
              <a:rPr lang="fi-FI" sz="2700" dirty="0" err="1">
                <a:solidFill>
                  <a:srgbClr val="0070C0"/>
                </a:solidFill>
              </a:rPr>
              <a:t>Sote-ulkoistamisen</a:t>
            </a:r>
            <a:r>
              <a:rPr lang="fi-FI" sz="2700" dirty="0">
                <a:solidFill>
                  <a:srgbClr val="0070C0"/>
                </a:solidFill>
              </a:rPr>
              <a:t> tavoitteet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44" y="735546"/>
            <a:ext cx="427143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839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3089" y="-85920"/>
            <a:ext cx="6791481" cy="951602"/>
          </a:xfrm>
        </p:spPr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Yhteistyön toteutuminen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4676" y="865682"/>
            <a:ext cx="8443210" cy="427781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Palvelut ovat toteutuneet sopimuksen mukaisesti</a:t>
            </a:r>
          </a:p>
          <a:p>
            <a:pPr lvl="1"/>
            <a:r>
              <a:rPr lang="fi-FI" dirty="0"/>
              <a:t>sama taso kuin aikaisemmin, osin parantuneet</a:t>
            </a:r>
          </a:p>
          <a:p>
            <a:r>
              <a:rPr lang="fi-FI" dirty="0"/>
              <a:t>Kustannusten ennustettavuus kaupungille on parantunut</a:t>
            </a:r>
          </a:p>
          <a:p>
            <a:pPr lvl="1"/>
            <a:r>
              <a:rPr lang="fi-FI" dirty="0"/>
              <a:t>Kaupungin talous on tasapainossa, velka &lt;3.000 e/as.</a:t>
            </a:r>
          </a:p>
          <a:p>
            <a:r>
              <a:rPr lang="fi-FI" dirty="0" err="1"/>
              <a:t>Sote</a:t>
            </a:r>
            <a:r>
              <a:rPr lang="fi-FI" dirty="0"/>
              <a:t>-ohjausryhmät ja </a:t>
            </a:r>
            <a:r>
              <a:rPr lang="fi-FI" dirty="0" err="1"/>
              <a:t>PeTu</a:t>
            </a:r>
            <a:r>
              <a:rPr lang="fi-FI" dirty="0"/>
              <a:t>-lautakunta</a:t>
            </a:r>
          </a:p>
          <a:p>
            <a:r>
              <a:rPr lang="fi-FI" dirty="0"/>
              <a:t>Asukkaat ovat tyytyväisiä palveluihin</a:t>
            </a:r>
          </a:p>
          <a:p>
            <a:r>
              <a:rPr lang="fi-FI" dirty="0"/>
              <a:t>Valitusten määrä sama kuin aikaisemmin (pieni)</a:t>
            </a:r>
          </a:p>
          <a:p>
            <a:r>
              <a:rPr lang="fi-FI" dirty="0"/>
              <a:t>Pihlajalinna on tuonut erityisosaamista ja palveluita</a:t>
            </a:r>
          </a:p>
          <a:p>
            <a:r>
              <a:rPr lang="fi-FI" dirty="0"/>
              <a:t>Gerontologia, suun terveys, neuvolapalvelut</a:t>
            </a:r>
          </a:p>
          <a:p>
            <a:r>
              <a:rPr lang="fi-FI" dirty="0"/>
              <a:t>Ennaltaehkäisevä mielenterveyspalvelu, päihdetyö</a:t>
            </a:r>
          </a:p>
          <a:p>
            <a:r>
              <a:rPr lang="fi-FI" dirty="0"/>
              <a:t>Lapsiperheiden palvelut, matalan kynnyksen palvelut</a:t>
            </a:r>
          </a:p>
          <a:p>
            <a:r>
              <a:rPr lang="fi-FI" dirty="0" err="1"/>
              <a:t>Keitysvammaisten</a:t>
            </a:r>
            <a:r>
              <a:rPr lang="fi-FI" dirty="0"/>
              <a:t> palvelut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886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655983" y="1258958"/>
            <a:ext cx="4096295" cy="1232452"/>
          </a:xfrm>
        </p:spPr>
        <p:txBody>
          <a:bodyPr>
            <a:normAutofit/>
          </a:bodyPr>
          <a:lstStyle/>
          <a:p>
            <a:r>
              <a:rPr lang="fi-FI" sz="2800" b="1" dirty="0"/>
              <a:t>Esa Jokinen </a:t>
            </a:r>
            <a:br>
              <a:rPr lang="fi-FI" sz="2800" b="1" dirty="0"/>
            </a:br>
            <a:r>
              <a:rPr lang="fi-FI" sz="1800" b="1" dirty="0"/>
              <a:t>tutkijatohtori, Tampereen yliopisto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0" y="4632325"/>
            <a:ext cx="3086100" cy="274638"/>
          </a:xfrm>
        </p:spPr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5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Haasteita, kehittämiskohteita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Kustannusten kehitys sopimuksen mukaan: 2016-2017 v. + 2 % /v., sitten väestö- ja kustannusindikaattoreihin perustuvan kaavan mukaan. Vv. 2018-2019 kustannuskehitys hyvin maltillinen.</a:t>
            </a:r>
          </a:p>
          <a:p>
            <a:r>
              <a:rPr lang="fi-FI" dirty="0"/>
              <a:t>Alkuvaiheessa tuli lisää kustannuksia viranomaisvaatimuksista</a:t>
            </a:r>
          </a:p>
          <a:p>
            <a:pPr lvl="1"/>
            <a:r>
              <a:rPr lang="fi-FI" dirty="0"/>
              <a:t>Kaupungille piti perustaa lukuisia uusia virkoja 2016</a:t>
            </a:r>
          </a:p>
          <a:p>
            <a:pPr lvl="1"/>
            <a:r>
              <a:rPr lang="fi-FI" dirty="0"/>
              <a:t>Kielletty asiakasmaksujen periminen eräissä kuvantamispalveluissa</a:t>
            </a:r>
          </a:p>
          <a:p>
            <a:pPr lvl="1"/>
            <a:r>
              <a:rPr lang="fi-FI" dirty="0"/>
              <a:t>Luova: säännösten sama tulkinta koko maahan</a:t>
            </a:r>
          </a:p>
          <a:p>
            <a:r>
              <a:rPr lang="fi-FI" dirty="0"/>
              <a:t>Kalliita sosiaalihuollon tapauksia, kalliita ESH-tapauksia</a:t>
            </a:r>
          </a:p>
          <a:p>
            <a:r>
              <a:rPr lang="fi-FI" dirty="0"/>
              <a:t>Kannustamisen sijasta hankaloitettu toiminnan kehittämistä</a:t>
            </a:r>
          </a:p>
          <a:p>
            <a:pPr lvl="1"/>
            <a:r>
              <a:rPr lang="fi-FI" dirty="0"/>
              <a:t>Estetty pääsemästä julkisiin kehittämishankkeisiin</a:t>
            </a:r>
          </a:p>
          <a:p>
            <a:r>
              <a:rPr lang="fi-FI" dirty="0"/>
              <a:t>Ikääntyneiden kotihoito – Kolmostien Terveys Oy:n kehittämishanke</a:t>
            </a:r>
          </a:p>
          <a:p>
            <a:r>
              <a:rPr lang="fi-FI" dirty="0"/>
              <a:t>Etälääkäritoiminnan kehittäminen</a:t>
            </a:r>
          </a:p>
        </p:txBody>
      </p:sp>
    </p:spTree>
    <p:extLst>
      <p:ext uri="{BB962C8B-B14F-4D97-AF65-F5344CB8AC3E}">
        <p14:creationId xmlns:p14="http://schemas.microsoft.com/office/powerpoint/2010/main" val="130834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0534" y="273844"/>
            <a:ext cx="7285220" cy="994172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rgbClr val="0070C0"/>
                </a:solidFill>
              </a:rPr>
              <a:t>Kannustavuus ja kehittäminen byrokratian ja leikkausten sijaan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Kannustetaan kustannustehokkuuteen ja laatuun</a:t>
            </a:r>
          </a:p>
          <a:p>
            <a:r>
              <a:rPr lang="fi-FI" dirty="0"/>
              <a:t>Reuna-alueiden ja maaseutukuntien isot haasteet sosiaalihuollossa ja perusterveydenhoidossa</a:t>
            </a:r>
          </a:p>
          <a:p>
            <a:r>
              <a:rPr lang="fi-FI" dirty="0"/>
              <a:t>Palveluiden karsiminen reuna-alueilla lisää kalliita hoitokustannuksia</a:t>
            </a:r>
          </a:p>
          <a:p>
            <a:r>
              <a:rPr lang="fi-FI" dirty="0"/>
              <a:t>Integraatio: huomio ennaltaehkäisyyn ja hoitoketjujen alkupäähän</a:t>
            </a:r>
          </a:p>
          <a:p>
            <a:r>
              <a:rPr lang="fi-FI" dirty="0"/>
              <a:t>Palvelumallit, henkilökunnan motivaatio ja luovuus lähipalveluissa</a:t>
            </a:r>
          </a:p>
          <a:p>
            <a:r>
              <a:rPr lang="fi-FI" dirty="0"/>
              <a:t>Miten vältetään jäykistävä byrokratia? Kehittäminen edellyttää eri toimintamallien kilpailua. Eri toimintamallien tuottavuutta seurattava ja arvioitava.</a:t>
            </a:r>
          </a:p>
          <a:p>
            <a:r>
              <a:rPr lang="fi-FI" dirty="0"/>
              <a:t>Maakunnan reuna-alueella kokonaisulkoistus on yksi tehokas tapa hoitaa haasteellisimmat alueet</a:t>
            </a:r>
          </a:p>
          <a:p>
            <a:r>
              <a:rPr lang="fi-FI" dirty="0"/>
              <a:t>Kuntien ja paikallisten </a:t>
            </a:r>
            <a:r>
              <a:rPr lang="fi-FI" dirty="0" err="1"/>
              <a:t>sote</a:t>
            </a:r>
            <a:r>
              <a:rPr lang="fi-FI" dirty="0"/>
              <a:t>-toimijoiden asiantuntemus ja luovuus käyttöön. Kannustetaan myös uuden kokeiluun.</a:t>
            </a:r>
          </a:p>
          <a:p>
            <a:r>
              <a:rPr lang="fi-FI" dirty="0"/>
              <a:t>Yhteistyö kunnan toimijoiden (mm. sivistys) ja poliisin ja Kelan kanssa.</a:t>
            </a:r>
          </a:p>
        </p:txBody>
      </p:sp>
    </p:spTree>
    <p:extLst>
      <p:ext uri="{BB962C8B-B14F-4D97-AF65-F5344CB8AC3E}">
        <p14:creationId xmlns:p14="http://schemas.microsoft.com/office/powerpoint/2010/main" val="2347099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5900" y="1923678"/>
            <a:ext cx="6172200" cy="540544"/>
          </a:xfrm>
        </p:spPr>
        <p:txBody>
          <a:bodyPr/>
          <a:lstStyle/>
          <a:p>
            <a:pPr algn="ctr"/>
            <a:r>
              <a:rPr lang="fi-FI" dirty="0"/>
              <a:t>Tohmajärven kunnan </a:t>
            </a:r>
            <a:br>
              <a:rPr lang="fi-FI" dirty="0"/>
            </a:br>
            <a:r>
              <a:rPr lang="fi-FI" dirty="0"/>
              <a:t>kokemukset </a:t>
            </a:r>
            <a:r>
              <a:rPr lang="fi-FI" dirty="0" err="1"/>
              <a:t>sote</a:t>
            </a:r>
            <a:r>
              <a:rPr lang="fi-FI" dirty="0"/>
              <a:t>-palveluiden kokonaisulkoistuksesta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4911" y="2787774"/>
            <a:ext cx="6172200" cy="648072"/>
          </a:xfrm>
        </p:spPr>
        <p:txBody>
          <a:bodyPr/>
          <a:lstStyle/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Hyvinvointiala HALI ry:n infotilaisuus 28.11.2018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sz="1350" dirty="0"/>
              <a:t>Kunnanjohtaja Olli Riikonen</a:t>
            </a:r>
          </a:p>
        </p:txBody>
      </p:sp>
    </p:spTree>
    <p:extLst>
      <p:ext uri="{BB962C8B-B14F-4D97-AF65-F5344CB8AC3E}">
        <p14:creationId xmlns:p14="http://schemas.microsoft.com/office/powerpoint/2010/main" val="3391035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627534"/>
            <a:ext cx="685799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42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Ulkoistuspäätöksen tausta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Huono kuntatalous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Tyytymättömyys </a:t>
            </a:r>
            <a:r>
              <a:rPr lang="fi-FI" dirty="0" err="1"/>
              <a:t>sote</a:t>
            </a:r>
            <a:r>
              <a:rPr lang="fi-FI" dirty="0"/>
              <a:t>-yhteistoiminta-alueen 2009-2012 (Kitee, Tohmajärvi, Rääkkylä, Kesälahti) toimintaan – sekä kustannuksiin että palveluiden toimivuuteen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965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Ulkoistuksen tavoitteita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5900" y="1599642"/>
            <a:ext cx="6172200" cy="3132348"/>
          </a:xfrm>
        </p:spPr>
        <p:txBody>
          <a:bodyPr/>
          <a:lstStyle/>
          <a:p>
            <a:r>
              <a:rPr lang="fi-FI" dirty="0"/>
              <a:t>Edullisemmat kustannukset ja talouden ennustettavuus</a:t>
            </a:r>
          </a:p>
          <a:p>
            <a:r>
              <a:rPr lang="fi-FI" dirty="0"/>
              <a:t>Lääkäri- ja hammaslääkäripalveluiden saatavuus</a:t>
            </a:r>
          </a:p>
          <a:p>
            <a:r>
              <a:rPr lang="fi-FI" dirty="0" err="1"/>
              <a:t>Sote</a:t>
            </a:r>
            <a:r>
              <a:rPr lang="fi-FI" dirty="0"/>
              <a:t>-palveluiden parempi johtaminen</a:t>
            </a:r>
          </a:p>
          <a:p>
            <a:r>
              <a:rPr lang="fi-FI" dirty="0"/>
              <a:t>Irtautuminen resurssiruikutuksesta (palvelutuotanto vs. päätöksenteko)</a:t>
            </a:r>
          </a:p>
        </p:txBody>
      </p:sp>
    </p:spTree>
    <p:extLst>
      <p:ext uri="{BB962C8B-B14F-4D97-AF65-F5344CB8AC3E}">
        <p14:creationId xmlns:p14="http://schemas.microsoft.com/office/powerpoint/2010/main" val="2130335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573528"/>
            <a:ext cx="6172200" cy="540544"/>
          </a:xfrm>
        </p:spPr>
        <p:txBody>
          <a:bodyPr/>
          <a:lstStyle/>
          <a:p>
            <a:pPr algn="ctr"/>
            <a:r>
              <a:rPr lang="fi-FI" dirty="0"/>
              <a:t>Kilpailutuksen toteutus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47664" y="1221600"/>
            <a:ext cx="6172200" cy="3618402"/>
          </a:xfrm>
        </p:spPr>
        <p:txBody>
          <a:bodyPr/>
          <a:lstStyle/>
          <a:p>
            <a:r>
              <a:rPr lang="fi-FI" sz="1500" dirty="0"/>
              <a:t>Kilpailullinen neuvottelumenettely 2012</a:t>
            </a:r>
          </a:p>
          <a:p>
            <a:r>
              <a:rPr lang="fi-FI" sz="1500" dirty="0"/>
              <a:t>Suomen ensimmäinen aito </a:t>
            </a:r>
            <a:r>
              <a:rPr lang="fi-FI" sz="1500" dirty="0" err="1"/>
              <a:t>sote</a:t>
            </a:r>
            <a:r>
              <a:rPr lang="fi-FI" sz="1500" dirty="0"/>
              <a:t>-palveluiden kokonaisulkoistus laillisen kilpailutusmenettelyn kautta</a:t>
            </a:r>
          </a:p>
          <a:p>
            <a:r>
              <a:rPr lang="fi-FI" sz="1500" dirty="0"/>
              <a:t>8 osallistujaa -&gt; 5 osallistujaa -&gt; 3 tarjousta</a:t>
            </a:r>
          </a:p>
          <a:p>
            <a:r>
              <a:rPr lang="fi-FI" sz="1500" dirty="0" err="1"/>
              <a:t>Attendo</a:t>
            </a:r>
            <a:r>
              <a:rPr lang="fi-FI" sz="1500" dirty="0"/>
              <a:t> voitti</a:t>
            </a:r>
          </a:p>
          <a:p>
            <a:r>
              <a:rPr lang="fi-FI" sz="1500" dirty="0"/>
              <a:t>Henkilöstö (&gt;100 hlö) liikkeenluovutuksella </a:t>
            </a:r>
            <a:r>
              <a:rPr lang="fi-FI" sz="1500" dirty="0" err="1"/>
              <a:t>yt</a:t>
            </a:r>
            <a:r>
              <a:rPr lang="fi-FI" sz="1500" dirty="0"/>
              <a:t>-alueen liikelaitokselta kunnalle ja edelleen </a:t>
            </a:r>
            <a:r>
              <a:rPr lang="fi-FI" sz="1500" dirty="0" err="1"/>
              <a:t>Attendolle</a:t>
            </a:r>
            <a:endParaRPr lang="fi-FI" sz="1500" dirty="0"/>
          </a:p>
          <a:p>
            <a:r>
              <a:rPr lang="fi-FI" sz="1500" dirty="0"/>
              <a:t>Tuotettava kiinteällä hinnalla kaikki lakisääteiset </a:t>
            </a:r>
            <a:r>
              <a:rPr lang="fi-FI" sz="1500" dirty="0" err="1"/>
              <a:t>sote</a:t>
            </a:r>
            <a:r>
              <a:rPr lang="fi-FI" sz="1500" dirty="0"/>
              <a:t>-palvelut sis. erikoissairaanhoidon, pl. viranomaistehtävät - kunta ostaa vain kokonaisuutta, ei erillisiä palveluita</a:t>
            </a:r>
          </a:p>
          <a:p>
            <a:r>
              <a:rPr lang="fi-FI" sz="1500" dirty="0"/>
              <a:t>Kertokaa hinta vuosille 2013 ja 2014, sen jälkeen 3 % nousu + mahdolliset lainsäädäntömuutoksista ja viranomaismääräyksistä johtuvat lisäkulut, joita ei tarjousta tehdessä ole voitu ottaa huomioon</a:t>
            </a:r>
          </a:p>
          <a:p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496452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3551" y="735546"/>
            <a:ext cx="6172200" cy="702078"/>
          </a:xfrm>
        </p:spPr>
        <p:txBody>
          <a:bodyPr/>
          <a:lstStyle/>
          <a:p>
            <a:pPr algn="ctr"/>
            <a:r>
              <a:rPr lang="fi-FI" dirty="0"/>
              <a:t>Tarjouspyynnön / sopimuksen pääpiirteet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62304" y="1599642"/>
            <a:ext cx="6172200" cy="3240360"/>
          </a:xfrm>
        </p:spPr>
        <p:txBody>
          <a:bodyPr/>
          <a:lstStyle/>
          <a:p>
            <a:r>
              <a:rPr lang="fi-FI" sz="1500" dirty="0"/>
              <a:t>Hammashoitoon lakia tiukemmat hoitoonpääsyajat</a:t>
            </a:r>
          </a:p>
          <a:p>
            <a:r>
              <a:rPr lang="fi-FI" sz="1500" dirty="0"/>
              <a:t>Vanhusten asumispalvelut tarjottava paikkakunnalla</a:t>
            </a:r>
          </a:p>
          <a:p>
            <a:r>
              <a:rPr lang="fi-FI" sz="1500" dirty="0"/>
              <a:t>Asiakasmaksut kunnalle</a:t>
            </a:r>
          </a:p>
          <a:p>
            <a:r>
              <a:rPr lang="fi-FI" sz="1500" dirty="0"/>
              <a:t>Hinta 95 %, laatu 5 %</a:t>
            </a:r>
          </a:p>
          <a:p>
            <a:r>
              <a:rPr lang="fi-FI" sz="1500" dirty="0"/>
              <a:t>Sopimuskausi 2013-2016 + optiovuodet 1-3</a:t>
            </a:r>
          </a:p>
          <a:p>
            <a:r>
              <a:rPr lang="fi-FI" sz="1500" dirty="0"/>
              <a:t>Kunta päätti v. 2015 liittymisestä </a:t>
            </a:r>
            <a:r>
              <a:rPr lang="fi-FI" sz="1500" dirty="0" err="1"/>
              <a:t>Siun</a:t>
            </a:r>
            <a:r>
              <a:rPr lang="fi-FI" sz="1500" dirty="0"/>
              <a:t> </a:t>
            </a:r>
            <a:r>
              <a:rPr lang="fi-FI" sz="1500" dirty="0" err="1"/>
              <a:t>soteen</a:t>
            </a:r>
            <a:r>
              <a:rPr lang="fi-FI" sz="1500" dirty="0"/>
              <a:t> ja optiosta vuosille 2017-18, jonka kustannusnousu sidottiin </a:t>
            </a:r>
            <a:r>
              <a:rPr lang="fi-FI" sz="1500" dirty="0" err="1"/>
              <a:t>Siun</a:t>
            </a:r>
            <a:r>
              <a:rPr lang="fi-FI" sz="1500" dirty="0"/>
              <a:t> </a:t>
            </a:r>
            <a:r>
              <a:rPr lang="fi-FI" sz="1500" dirty="0" err="1"/>
              <a:t>soten</a:t>
            </a:r>
            <a:r>
              <a:rPr lang="fi-FI" sz="1500" dirty="0"/>
              <a:t> kustannuksiin</a:t>
            </a:r>
          </a:p>
          <a:p>
            <a:r>
              <a:rPr lang="fi-FI" sz="1500" dirty="0" err="1"/>
              <a:t>Siun</a:t>
            </a:r>
            <a:r>
              <a:rPr lang="fi-FI" sz="1500" dirty="0"/>
              <a:t> </a:t>
            </a:r>
            <a:r>
              <a:rPr lang="fi-FI" sz="1500" dirty="0" err="1"/>
              <a:t>sote</a:t>
            </a:r>
            <a:r>
              <a:rPr lang="fi-FI" sz="1500" dirty="0"/>
              <a:t> päätti käyttää myös option vuodelle 2019</a:t>
            </a:r>
          </a:p>
          <a:p>
            <a:r>
              <a:rPr lang="fi-FI" sz="1500" dirty="0"/>
              <a:t>Hinnantarkistus 2017 +0,5 %, 2018 0,25 x </a:t>
            </a:r>
            <a:r>
              <a:rPr lang="fi-FI" sz="1500" dirty="0" err="1"/>
              <a:t>Siun</a:t>
            </a:r>
            <a:r>
              <a:rPr lang="fi-FI" sz="1500" dirty="0"/>
              <a:t> </a:t>
            </a:r>
            <a:r>
              <a:rPr lang="fi-FI" sz="1500" dirty="0" err="1"/>
              <a:t>soten</a:t>
            </a:r>
            <a:r>
              <a:rPr lang="fi-FI" sz="1500" dirty="0"/>
              <a:t> kustannusnousu, </a:t>
            </a:r>
            <a:r>
              <a:rPr lang="fi-FI" sz="1500" dirty="0" err="1"/>
              <a:t>max</a:t>
            </a:r>
            <a:r>
              <a:rPr lang="fi-FI" sz="1500" dirty="0"/>
              <a:t> 1 % ja vuonna 2019 vuoden 2018 kustannustaso</a:t>
            </a:r>
          </a:p>
          <a:p>
            <a:endParaRPr lang="fi-FI" sz="1500" dirty="0"/>
          </a:p>
          <a:p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1594493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5900" y="573528"/>
            <a:ext cx="6172200" cy="540544"/>
          </a:xfrm>
        </p:spPr>
        <p:txBody>
          <a:bodyPr/>
          <a:lstStyle/>
          <a:p>
            <a:pPr algn="ctr"/>
            <a:r>
              <a:rPr lang="fi-FI" dirty="0"/>
              <a:t>Mitä saatiin?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31640" y="1221600"/>
            <a:ext cx="6480720" cy="3672408"/>
          </a:xfrm>
        </p:spPr>
        <p:txBody>
          <a:bodyPr/>
          <a:lstStyle/>
          <a:p>
            <a:r>
              <a:rPr lang="fi-FI" sz="2100" dirty="0"/>
              <a:t>Alempi kustannustaso (18,6 – 17,2 M€ vuodesta 2012 vuoteen 2013) ja nopea kasvu 2013-2016</a:t>
            </a:r>
          </a:p>
          <a:p>
            <a:r>
              <a:rPr lang="fi-FI" sz="2100" dirty="0"/>
              <a:t>Kuntatalous pelastui ja kuntaitsenäisyys säästyi</a:t>
            </a:r>
          </a:p>
          <a:p>
            <a:r>
              <a:rPr lang="fi-FI" sz="2100" dirty="0"/>
              <a:t>Toimivat lääkäri- ja hammaslääkäripalvelut</a:t>
            </a:r>
          </a:p>
          <a:p>
            <a:r>
              <a:rPr lang="fi-FI" sz="2100" dirty="0"/>
              <a:t>Tyytyväisemmät kuntalaiset (valitus loppunut lähes täysin, pl. vanhuspalvelut) </a:t>
            </a:r>
          </a:p>
          <a:p>
            <a:r>
              <a:rPr lang="fi-FI" sz="2100" dirty="0"/>
              <a:t>Prosessin sivutuotteena näyttävä voitto valtioneuvostosta Korkeimmassa hallinto-oikeudessa (</a:t>
            </a:r>
            <a:r>
              <a:rPr lang="fi-FI" sz="2100" dirty="0" err="1"/>
              <a:t>VN:n</a:t>
            </a:r>
            <a:r>
              <a:rPr lang="fi-FI" sz="2100" dirty="0"/>
              <a:t> päätös kieltää yhteistyöalueesta irtautuminen oli laiton)</a:t>
            </a:r>
          </a:p>
          <a:p>
            <a:endParaRPr lang="fi-FI" sz="2100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4850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52" y="519522"/>
            <a:ext cx="6858000" cy="450154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212191" y="2517745"/>
            <a:ext cx="4698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Laskennallinen arvonlisäverohyvitys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sote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-ostopalveluista 5 % 2013-16 myös erikoissairaanhoidosta (kunta ostaa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Attendolta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, joka ostaa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PKSSK:lta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, 2017 alkaen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Siun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sote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 ostaa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Attendolta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, joka ostaa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esh:n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Siun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sotelta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 -&gt; alv-hyvitys menetettiin </a:t>
            </a:r>
            <a:r>
              <a:rPr lang="fi-FI" sz="1500" b="1" dirty="0" err="1">
                <a:solidFill>
                  <a:srgbClr val="000000"/>
                </a:solidFill>
                <a:latin typeface="Arial" charset="0"/>
              </a:rPr>
              <a:t>esh:n</a:t>
            </a:r>
            <a:r>
              <a:rPr lang="fi-FI" sz="1500" b="1" dirty="0">
                <a:solidFill>
                  <a:srgbClr val="000000"/>
                </a:solidFill>
                <a:latin typeface="Arial" charset="0"/>
              </a:rPr>
              <a:t> osalta) </a:t>
            </a:r>
          </a:p>
        </p:txBody>
      </p:sp>
    </p:spTree>
    <p:extLst>
      <p:ext uri="{BB962C8B-B14F-4D97-AF65-F5344CB8AC3E}">
        <p14:creationId xmlns:p14="http://schemas.microsoft.com/office/powerpoint/2010/main" val="393134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050" dirty="0" err="1"/>
              <a:t>Sote</a:t>
            </a:r>
            <a:r>
              <a:rPr lang="fi-FI" sz="4050" dirty="0"/>
              <a:t>-kokonaisulkoistukset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Esa Jokinen, Tampereen yliopisto</a:t>
            </a:r>
          </a:p>
          <a:p>
            <a:r>
              <a:rPr lang="fi-FI" dirty="0"/>
              <a:t>28.11.2018</a:t>
            </a:r>
          </a:p>
        </p:txBody>
      </p:sp>
    </p:spTree>
    <p:extLst>
      <p:ext uri="{BB962C8B-B14F-4D97-AF65-F5344CB8AC3E}">
        <p14:creationId xmlns:p14="http://schemas.microsoft.com/office/powerpoint/2010/main" val="1631629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5900" y="573528"/>
            <a:ext cx="6172200" cy="540544"/>
          </a:xfrm>
        </p:spPr>
        <p:txBody>
          <a:bodyPr/>
          <a:lstStyle/>
          <a:p>
            <a:pPr algn="ctr"/>
            <a:r>
              <a:rPr lang="fi-FI" dirty="0"/>
              <a:t>Vertailua numerofaktoilla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5900" y="1329612"/>
            <a:ext cx="6172200" cy="3564396"/>
          </a:xfrm>
        </p:spPr>
        <p:txBody>
          <a:bodyPr/>
          <a:lstStyle/>
          <a:p>
            <a:r>
              <a:rPr lang="fi-FI" sz="1500" dirty="0"/>
              <a:t>Vertailussa kuntakokoryhmä (2000-5000 asukkaan kunnat) ja Polvijärvi (saman kokoinen ja -tyyppinen kunta </a:t>
            </a:r>
            <a:r>
              <a:rPr lang="fi-FI" sz="1500" dirty="0" err="1"/>
              <a:t>Pohjois</a:t>
            </a:r>
            <a:r>
              <a:rPr lang="fi-FI" sz="1500" dirty="0"/>
              <a:t>-Karjalassa) sekä Manner-Suomi</a:t>
            </a:r>
          </a:p>
          <a:p>
            <a:r>
              <a:rPr lang="fi-FI" sz="1500" dirty="0"/>
              <a:t>Tilastoaineisto on Kuntaliiton aikasarja-aineisto kuntien taloudellisista tunnusluvuista ja kuntien palvelutuotannon kustannuksista vuosilta 2006-2017 (osin lisätty vuosi 2005), joiden pohjana Tilastokeskuksen tekemä kuntien tilinpäätöstietojen keruu</a:t>
            </a:r>
          </a:p>
          <a:p>
            <a:r>
              <a:rPr lang="fi-FI" sz="1500" dirty="0"/>
              <a:t>Kaikkien tunnuslukujen pohjana kustannukset euroa / asukas</a:t>
            </a:r>
          </a:p>
          <a:p>
            <a:r>
              <a:rPr lang="fi-FI" sz="1500" dirty="0"/>
              <a:t>Pieniä poikkeamia sisältyy: </a:t>
            </a:r>
            <a:r>
              <a:rPr lang="fi-FI" sz="1500" i="1" dirty="0"/>
              <a:t>Esim. Tohmajärven </a:t>
            </a:r>
            <a:r>
              <a:rPr lang="fi-FI" sz="1500" i="1" dirty="0" err="1"/>
              <a:t>sote</a:t>
            </a:r>
            <a:r>
              <a:rPr lang="fi-FI" sz="1500" i="1" dirty="0"/>
              <a:t>-kustannus 2012 on tässä vertailussa n. 105 €/as. lopullista toteumaa pienempi</a:t>
            </a:r>
            <a:r>
              <a:rPr lang="fi-FI" sz="1500" dirty="0"/>
              <a:t> koska yhteistoiminta-alueen loppulasku ei ehtinyt mukaan tilinpäätökseen ja siten tilastoihin. Ulkoistuksen tuottama välitön säästö 2012-13 ei siten näy täysimääräisesti.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0496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516"/>
            <a:ext cx="685800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465517"/>
            <a:ext cx="685800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45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517"/>
            <a:ext cx="6858000" cy="45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5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516"/>
            <a:ext cx="6858000" cy="4536504"/>
          </a:xfrm>
          <a:prstGeom prst="rect">
            <a:avLst/>
          </a:prstGeom>
        </p:spPr>
      </p:pic>
      <p:sp>
        <p:nvSpPr>
          <p:cNvPr id="6" name="Alanuoli 5"/>
          <p:cNvSpPr/>
          <p:nvPr/>
        </p:nvSpPr>
        <p:spPr>
          <a:xfrm rot="19623921">
            <a:off x="5295086" y="1320425"/>
            <a:ext cx="270030" cy="3557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4517994" y="1059582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0000"/>
                </a:solidFill>
                <a:latin typeface="Arial" charset="0"/>
              </a:rPr>
              <a:t>Ulkoistus 2013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3761910" y="2775227"/>
            <a:ext cx="1512168" cy="12546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FF0000"/>
                </a:solidFill>
                <a:latin typeface="Arial"/>
              </a:rPr>
              <a:t>Yhteistoiminta-alue 2009-2012 (Kesälahti, Kitee, Rääkkylä -1.5.2011, Tohmajärvi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1925706" y="2841780"/>
            <a:ext cx="15661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FF0000"/>
                </a:solidFill>
                <a:latin typeface="Arial" charset="0"/>
              </a:rPr>
              <a:t>Kuntaliitos 2005 (</a:t>
            </a:r>
            <a:r>
              <a:rPr lang="fi-FI" dirty="0" err="1">
                <a:solidFill>
                  <a:srgbClr val="FF0000"/>
                </a:solidFill>
                <a:latin typeface="Arial" charset="0"/>
              </a:rPr>
              <a:t>Tj</a:t>
            </a:r>
            <a:r>
              <a:rPr lang="fi-FI" dirty="0">
                <a:solidFill>
                  <a:srgbClr val="FF0000"/>
                </a:solidFill>
                <a:latin typeface="Arial" charset="0"/>
              </a:rPr>
              <a:t> + Värtsilä, oma </a:t>
            </a:r>
            <a:r>
              <a:rPr lang="fi-FI" dirty="0" err="1">
                <a:solidFill>
                  <a:srgbClr val="FF0000"/>
                </a:solidFill>
                <a:latin typeface="Arial" charset="0"/>
              </a:rPr>
              <a:t>sote</a:t>
            </a:r>
            <a:r>
              <a:rPr lang="fi-FI" dirty="0">
                <a:solidFill>
                  <a:srgbClr val="FF0000"/>
                </a:solidFill>
                <a:latin typeface="Arial" charset="0"/>
              </a:rPr>
              <a:t>-palvelutuotanto</a:t>
            </a:r>
          </a:p>
        </p:txBody>
      </p:sp>
    </p:spTree>
    <p:extLst>
      <p:ext uri="{BB962C8B-B14F-4D97-AF65-F5344CB8AC3E}">
        <p14:creationId xmlns:p14="http://schemas.microsoft.com/office/powerpoint/2010/main" val="2527536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65" y="519522"/>
            <a:ext cx="6858000" cy="45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5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3"/>
            <a:ext cx="6858000" cy="45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5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516"/>
            <a:ext cx="6875936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6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3528"/>
            <a:ext cx="6858000" cy="43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14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31" y="519523"/>
            <a:ext cx="6858000" cy="45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Kokonaistutkimus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150" y="1714500"/>
            <a:ext cx="3600450" cy="2686050"/>
          </a:xfrm>
        </p:spPr>
        <p:txBody>
          <a:bodyPr>
            <a:normAutofit/>
          </a:bodyPr>
          <a:lstStyle/>
          <a:p>
            <a:r>
              <a:rPr lang="fi-FI" sz="1800" dirty="0"/>
              <a:t>18 kuntaa + 61 verrokkikuntaa</a:t>
            </a:r>
          </a:p>
          <a:p>
            <a:r>
              <a:rPr lang="fi-FI" sz="1800" dirty="0"/>
              <a:t>Järjestäjätahojen kokemukset</a:t>
            </a:r>
          </a:p>
          <a:p>
            <a:r>
              <a:rPr lang="fi-FI" sz="1800" dirty="0"/>
              <a:t>Kustannukset ennen ja jälkeen ulkoistuksen 2011-2017</a:t>
            </a:r>
          </a:p>
          <a:p>
            <a:r>
              <a:rPr lang="fi-FI" sz="1800" dirty="0"/>
              <a:t>Vertailu verrokkikuntiin (2-5 kpl)</a:t>
            </a:r>
          </a:p>
          <a:p>
            <a:r>
              <a:rPr lang="fi-FI" sz="1800" dirty="0"/>
              <a:t>Hoidon saatavuus (odotusajat) 2015-2018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39" y="1071563"/>
            <a:ext cx="3602111" cy="3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73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2400" dirty="0"/>
              <a:t>Tohmajärvi vs. </a:t>
            </a:r>
            <a:r>
              <a:rPr lang="fi-FI" sz="2400" dirty="0" err="1"/>
              <a:t>Pohjois</a:t>
            </a:r>
            <a:r>
              <a:rPr lang="fi-FI" sz="2400" dirty="0"/>
              <a:t>-Karjalan kunnat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485900" y="1599642"/>
            <a:ext cx="6172200" cy="3211116"/>
          </a:xfrm>
        </p:spPr>
        <p:txBody>
          <a:bodyPr/>
          <a:lstStyle/>
          <a:p>
            <a:r>
              <a:rPr lang="fi-FI" dirty="0"/>
              <a:t>Seurantajakso ratkaisee johtopäätökset</a:t>
            </a:r>
          </a:p>
          <a:p>
            <a:r>
              <a:rPr lang="fi-FI" dirty="0" err="1"/>
              <a:t>Siun</a:t>
            </a:r>
            <a:r>
              <a:rPr lang="fi-FI" dirty="0"/>
              <a:t> </a:t>
            </a:r>
            <a:r>
              <a:rPr lang="fi-FI" dirty="0" err="1"/>
              <a:t>soten</a:t>
            </a:r>
            <a:r>
              <a:rPr lang="fi-FI" dirty="0"/>
              <a:t> aloitusvuosi 2017 luvuiltaan epäluotettava (kuntien lopulliset maksuosuudet vieläkin vahvistamatta)</a:t>
            </a:r>
          </a:p>
          <a:p>
            <a:r>
              <a:rPr lang="fi-FI" dirty="0" err="1"/>
              <a:t>Huom</a:t>
            </a:r>
            <a:r>
              <a:rPr lang="fi-FI" dirty="0"/>
              <a:t>! Tohmajärven vuoden 2012 </a:t>
            </a:r>
            <a:r>
              <a:rPr lang="fi-FI" dirty="0" err="1"/>
              <a:t>sote</a:t>
            </a:r>
            <a:r>
              <a:rPr lang="fi-FI" dirty="0"/>
              <a:t>-meno on kaikissa vertailuissa 105 €/as. liian pieni</a:t>
            </a:r>
          </a:p>
        </p:txBody>
      </p:sp>
    </p:spTree>
    <p:extLst>
      <p:ext uri="{BB962C8B-B14F-4D97-AF65-F5344CB8AC3E}">
        <p14:creationId xmlns:p14="http://schemas.microsoft.com/office/powerpoint/2010/main" val="1297306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58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516"/>
            <a:ext cx="6858000" cy="4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65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12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3"/>
            <a:ext cx="6858000" cy="45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857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52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89" y="519523"/>
            <a:ext cx="6858000" cy="45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2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3"/>
            <a:ext cx="6858000" cy="45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47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37" y="519523"/>
            <a:ext cx="6858000" cy="45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5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446560" cy="1114425"/>
          </a:xfrm>
        </p:spPr>
        <p:txBody>
          <a:bodyPr/>
          <a:lstStyle/>
          <a:p>
            <a:r>
              <a:rPr lang="fi-FI" dirty="0"/>
              <a:t>Koko </a:t>
            </a:r>
            <a:r>
              <a:rPr lang="fi-FI" dirty="0" err="1"/>
              <a:t>sosiaali</a:t>
            </a:r>
            <a:r>
              <a:rPr lang="fi-FI" dirty="0"/>
              <a:t>- ja terveystoiminta euroina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91466" y="1628775"/>
            <a:ext cx="1683794" cy="277177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Saavutettu 3 vuoden aikana verrokkien tasoa n. 141 €/as</a:t>
            </a:r>
          </a:p>
          <a:p>
            <a:r>
              <a:rPr lang="fi-FI"/>
              <a:t>Suunta!</a:t>
            </a:r>
            <a:endParaRPr lang="fi-FI" dirty="0"/>
          </a:p>
          <a:p>
            <a:r>
              <a:rPr lang="fi-FI" dirty="0" err="1"/>
              <a:t>Sos.palv</a:t>
            </a:r>
            <a:r>
              <a:rPr lang="fi-FI" dirty="0"/>
              <a:t>. +15 €</a:t>
            </a:r>
          </a:p>
          <a:p>
            <a:r>
              <a:rPr lang="fi-FI" dirty="0"/>
              <a:t>PTH -10 €</a:t>
            </a:r>
          </a:p>
          <a:p>
            <a:r>
              <a:rPr lang="fi-FI" dirty="0"/>
              <a:t>ESH -129 €</a:t>
            </a:r>
          </a:p>
          <a:p>
            <a:endParaRPr lang="fi-FI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03113"/>
            <a:ext cx="5762766" cy="4150625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4339989" y="1426619"/>
            <a:ext cx="1392071" cy="138183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7430" y="4876800"/>
            <a:ext cx="17404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i-FI" dirty="0">
                <a:solidFill>
                  <a:prstClr val="black"/>
                </a:solidFill>
                <a:latin typeface="Franklin Gothic Book" panose="020B0503020102020204"/>
              </a:rPr>
              <a:t>Luottamusväli 95%</a:t>
            </a:r>
          </a:p>
        </p:txBody>
      </p:sp>
    </p:spTree>
    <p:extLst>
      <p:ext uri="{BB962C8B-B14F-4D97-AF65-F5344CB8AC3E}">
        <p14:creationId xmlns:p14="http://schemas.microsoft.com/office/powerpoint/2010/main" val="42217997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37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516"/>
            <a:ext cx="6858000" cy="450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31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43" y="519522"/>
            <a:ext cx="6858000" cy="450604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439652" y="3165816"/>
            <a:ext cx="216024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000000"/>
                </a:solidFill>
                <a:latin typeface="Arial" charset="0"/>
              </a:rPr>
              <a:t>Tohmajärven kulujen muutos-% ulkoistuksen seurauksena, kun 2012 osalta lopullinen toteutunut menotaso.</a:t>
            </a:r>
          </a:p>
        </p:txBody>
      </p:sp>
    </p:spTree>
    <p:extLst>
      <p:ext uri="{BB962C8B-B14F-4D97-AF65-F5344CB8AC3E}">
        <p14:creationId xmlns:p14="http://schemas.microsoft.com/office/powerpoint/2010/main" val="1221800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1547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601670" y="1059583"/>
            <a:ext cx="42124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000000"/>
                </a:solidFill>
                <a:latin typeface="Arial" charset="0"/>
              </a:rPr>
              <a:t>Kun tarkastelujaksoksi otetaan ulkoistuskauden neljä ensimmäistä vuotta, jolloin noudatettiin kiinteää 3 % kustannusnousua, asukaskohtainen menokasvu on ollut </a:t>
            </a:r>
            <a:r>
              <a:rPr lang="fi-FI" dirty="0" err="1">
                <a:solidFill>
                  <a:srgbClr val="000000"/>
                </a:solidFill>
                <a:latin typeface="Arial" charset="0"/>
              </a:rPr>
              <a:t>Pohjois</a:t>
            </a:r>
            <a:r>
              <a:rPr lang="fi-FI" dirty="0">
                <a:solidFill>
                  <a:srgbClr val="000000"/>
                </a:solidFill>
                <a:latin typeface="Arial" charset="0"/>
              </a:rPr>
              <a:t>-Karjalan kuntien toiseksi kovin Valtimon jälkeen. Tohmajärvi hyötyi ulkoistuksesta nimenomaan kustannustason </a:t>
            </a:r>
          </a:p>
        </p:txBody>
      </p:sp>
    </p:spTree>
    <p:extLst>
      <p:ext uri="{BB962C8B-B14F-4D97-AF65-F5344CB8AC3E}">
        <p14:creationId xmlns:p14="http://schemas.microsoft.com/office/powerpoint/2010/main" val="34201762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9522"/>
            <a:ext cx="6858000" cy="4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18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02" y="519522"/>
            <a:ext cx="6858000" cy="4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0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26457" y="2617289"/>
            <a:ext cx="5975345" cy="704054"/>
          </a:xfrm>
        </p:spPr>
        <p:txBody>
          <a:bodyPr>
            <a:normAutofit fontScale="90000"/>
          </a:bodyPr>
          <a:lstStyle/>
          <a:p>
            <a:r>
              <a:rPr lang="fi-FI" dirty="0"/>
              <a:t>Kokemukset </a:t>
            </a:r>
            <a:r>
              <a:rPr lang="fi-FI" dirty="0" err="1"/>
              <a:t>sote</a:t>
            </a:r>
            <a:r>
              <a:rPr lang="fi-FI" dirty="0"/>
              <a:t>-palveluiden kokonaisulkoistuksesta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/>
              <a:t>Olli Nuuttila, kunnanjohtaja</a:t>
            </a:r>
          </a:p>
          <a:p>
            <a:r>
              <a:rPr lang="fi-FI" dirty="0"/>
              <a:t>28.11.2018</a:t>
            </a:r>
          </a:p>
        </p:txBody>
      </p:sp>
      <p:sp>
        <p:nvSpPr>
          <p:cNvPr id="4" name="Tekstiruutu 3"/>
          <p:cNvSpPr txBox="1"/>
          <p:nvPr/>
        </p:nvSpPr>
        <p:spPr>
          <a:xfrm rot="19618729">
            <a:off x="1052273" y="393937"/>
            <a:ext cx="1956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sz="2400" b="1" dirty="0" err="1">
                <a:solidFill>
                  <a:prstClr val="white"/>
                </a:solidFill>
                <a:latin typeface="Calibri" panose="020F0502020204030204"/>
              </a:rPr>
              <a:t>Startup</a:t>
            </a:r>
            <a:r>
              <a:rPr lang="fi-FI" sz="2400" b="1" dirty="0">
                <a:solidFill>
                  <a:prstClr val="white"/>
                </a:solidFill>
                <a:latin typeface="Calibri" panose="020F0502020204030204"/>
              </a:rPr>
              <a:t>-kunta</a:t>
            </a:r>
          </a:p>
        </p:txBody>
      </p:sp>
    </p:spTree>
    <p:extLst>
      <p:ext uri="{BB962C8B-B14F-4D97-AF65-F5344CB8AC3E}">
        <p14:creationId xmlns:p14="http://schemas.microsoft.com/office/powerpoint/2010/main" val="3326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Kuva 1" descr="Gallialaiskylä Pyhtää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74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kstiruutu 2"/>
          <p:cNvSpPr txBox="1">
            <a:spLocks noChangeArrowheads="1"/>
          </p:cNvSpPr>
          <p:nvPr/>
        </p:nvSpPr>
        <p:spPr bwMode="auto">
          <a:xfrm>
            <a:off x="2209800" y="228600"/>
            <a:ext cx="8675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342900" eaLnBrk="1" hangingPunct="1"/>
            <a:r>
              <a:rPr lang="fi-FI" altLang="fi-FI" sz="1350" b="1" i="1">
                <a:solidFill>
                  <a:srgbClr val="262626"/>
                </a:solidFill>
                <a:latin typeface="Times New Roman" charset="0"/>
                <a:cs typeface="Times New Roman" charset="0"/>
              </a:rPr>
              <a:t>PYHTÄÄ</a:t>
            </a:r>
          </a:p>
        </p:txBody>
      </p:sp>
      <p:sp>
        <p:nvSpPr>
          <p:cNvPr id="29700" name="Tekstiruutu 3"/>
          <p:cNvSpPr txBox="1">
            <a:spLocks noChangeArrowheads="1"/>
          </p:cNvSpPr>
          <p:nvPr/>
        </p:nvSpPr>
        <p:spPr bwMode="auto">
          <a:xfrm>
            <a:off x="1814513" y="1664494"/>
            <a:ext cx="76174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fi-FI" b="1" i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KOTKA</a:t>
            </a:r>
          </a:p>
        </p:txBody>
      </p:sp>
      <p:sp>
        <p:nvSpPr>
          <p:cNvPr id="29701" name="Tekstiruutu 4"/>
          <p:cNvSpPr txBox="1">
            <a:spLocks noChangeArrowheads="1"/>
          </p:cNvSpPr>
          <p:nvPr/>
        </p:nvSpPr>
        <p:spPr bwMode="auto">
          <a:xfrm>
            <a:off x="2900363" y="2312194"/>
            <a:ext cx="101181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fi-FI" b="1" i="1">
                <a:solidFill>
                  <a:srgbClr val="000000">
                    <a:lumMod val="85000"/>
                    <a:lumOff val="1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KOUVOLA</a:t>
            </a:r>
          </a:p>
        </p:txBody>
      </p:sp>
      <p:sp>
        <p:nvSpPr>
          <p:cNvPr id="29702" name="Tekstiruutu 5"/>
          <p:cNvSpPr txBox="1">
            <a:spLocks noChangeArrowheads="1"/>
          </p:cNvSpPr>
          <p:nvPr/>
        </p:nvSpPr>
        <p:spPr bwMode="auto">
          <a:xfrm>
            <a:off x="3407569" y="650081"/>
            <a:ext cx="8771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fi-FI" b="1" i="1">
                <a:solidFill>
                  <a:srgbClr val="000000">
                    <a:lumMod val="85000"/>
                    <a:lumOff val="1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LOVIISA</a:t>
            </a:r>
          </a:p>
        </p:txBody>
      </p:sp>
    </p:spTree>
    <p:extLst>
      <p:ext uri="{BB962C8B-B14F-4D97-AF65-F5344CB8AC3E}">
        <p14:creationId xmlns:p14="http://schemas.microsoft.com/office/powerpoint/2010/main" val="3533780048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1385646" y="519523"/>
            <a:ext cx="63727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i-FI" sz="4950" b="1" dirty="0">
                <a:solidFill>
                  <a:srgbClr val="FF0000"/>
                </a:solidFill>
                <a:latin typeface="Calibri" panose="020F0502020204030204"/>
              </a:rPr>
              <a:t>Asiakaslähtöisyys</a:t>
            </a:r>
          </a:p>
          <a:p>
            <a:pPr algn="ctr" defTabSz="342900"/>
            <a:endParaRPr lang="fi-FI" dirty="0">
              <a:solidFill>
                <a:srgbClr val="000000"/>
              </a:solidFill>
              <a:latin typeface="Calibri" panose="020F0502020204030204"/>
            </a:endParaRPr>
          </a:p>
          <a:p>
            <a:pPr algn="ctr" defTabSz="342900"/>
            <a:r>
              <a:rPr lang="fi-FI" sz="2700" b="1" dirty="0">
                <a:solidFill>
                  <a:srgbClr val="000000"/>
                </a:solidFill>
                <a:latin typeface="Calibri" panose="020F0502020204030204"/>
              </a:rPr>
              <a:t>Pyhtäällä ei </a:t>
            </a:r>
            <a:r>
              <a:rPr lang="fi-FI" sz="2700" b="1" dirty="0" err="1">
                <a:solidFill>
                  <a:srgbClr val="000000"/>
                </a:solidFill>
                <a:latin typeface="Calibri" panose="020F0502020204030204"/>
              </a:rPr>
              <a:t>diibadaabaa</a:t>
            </a:r>
            <a:r>
              <a:rPr lang="fi-FI" sz="27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br>
              <a:rPr lang="fi-FI" sz="2700" b="1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fi-FI" sz="2700" b="1" dirty="0">
                <a:solidFill>
                  <a:srgbClr val="000000"/>
                </a:solidFill>
                <a:latin typeface="Calibri" panose="020F0502020204030204"/>
              </a:rPr>
              <a:t>vaan oikeasti toiminnan perusta.</a:t>
            </a:r>
          </a:p>
          <a:p>
            <a:pPr algn="ctr" defTabSz="342900"/>
            <a:r>
              <a:rPr lang="fi-FI" sz="2700" dirty="0">
                <a:solidFill>
                  <a:srgbClr val="000000"/>
                </a:solidFill>
                <a:latin typeface="Calibri" panose="020F0502020204030204"/>
              </a:rPr>
              <a:t>Esimerkki:</a:t>
            </a:r>
          </a:p>
          <a:p>
            <a:pPr algn="ctr" defTabSz="342900"/>
            <a:r>
              <a:rPr lang="fi-FI" sz="2700" dirty="0">
                <a:solidFill>
                  <a:srgbClr val="000000"/>
                </a:solidFill>
                <a:latin typeface="Calibri" panose="020F0502020204030204"/>
              </a:rPr>
              <a:t>Jos kumppani pystyy tuottamaan palvelun laadukkaammin tai tehokkaammin , miksi asiakkaan (kuntalaisen) olisi maksettava enemmän kunnan omasta tuotannosta?</a:t>
            </a:r>
          </a:p>
        </p:txBody>
      </p:sp>
    </p:spTree>
    <p:extLst>
      <p:ext uri="{BB962C8B-B14F-4D97-AF65-F5344CB8AC3E}">
        <p14:creationId xmlns:p14="http://schemas.microsoft.com/office/powerpoint/2010/main" val="4204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385647" y="1536258"/>
            <a:ext cx="65027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342900" eaLnBrk="1" hangingPunct="1">
              <a:spcBef>
                <a:spcPct val="50000"/>
              </a:spcBef>
            </a:pPr>
            <a:r>
              <a:rPr lang="fi-FI" altLang="fi-FI" sz="3000" b="1" dirty="0">
                <a:solidFill>
                  <a:srgbClr val="000000"/>
                </a:solidFill>
                <a:latin typeface="Calibri" panose="020F0502020204030204"/>
              </a:rPr>
              <a:t>”Haetaan kumppaneita </a:t>
            </a:r>
            <a:r>
              <a:rPr lang="fi-FI" altLang="fi-FI" dirty="0">
                <a:solidFill>
                  <a:srgbClr val="000000"/>
                </a:solidFill>
                <a:latin typeface="Calibri" panose="020F0502020204030204"/>
              </a:rPr>
              <a:t>palvelutuotantoon silloin, kun se palvelujen turvaamisen, tehokkuuden ja laadun kannalta on perusteltua ja tuo etua.</a:t>
            </a:r>
            <a:r>
              <a:rPr lang="fi-FI" altLang="fi-FI" sz="3000" b="1" dirty="0">
                <a:solidFill>
                  <a:srgbClr val="000000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85646" y="-182556"/>
            <a:ext cx="6172200" cy="857250"/>
          </a:xfrm>
        </p:spPr>
        <p:txBody>
          <a:bodyPr>
            <a:normAutofit/>
          </a:bodyPr>
          <a:lstStyle/>
          <a:p>
            <a:r>
              <a:rPr lang="fi-FI" dirty="0"/>
              <a:t>Palvelustrategian linjaukset</a:t>
            </a:r>
          </a:p>
        </p:txBody>
      </p:sp>
    </p:spTree>
    <p:extLst>
      <p:ext uri="{BB962C8B-B14F-4D97-AF65-F5344CB8AC3E}">
        <p14:creationId xmlns:p14="http://schemas.microsoft.com/office/powerpoint/2010/main" val="20297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Sosiaalitoiminta euroina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8372" y="1628775"/>
            <a:ext cx="1856627" cy="2686050"/>
          </a:xfrm>
        </p:spPr>
        <p:txBody>
          <a:bodyPr/>
          <a:lstStyle/>
          <a:p>
            <a:r>
              <a:rPr lang="fi-FI" dirty="0"/>
              <a:t>+15 €/as</a:t>
            </a:r>
          </a:p>
          <a:p>
            <a:r>
              <a:rPr lang="fi-FI" dirty="0"/>
              <a:t>Huom. Kustannusten laskusuunta -&gt; t+2</a:t>
            </a:r>
          </a:p>
          <a:p>
            <a:r>
              <a:rPr lang="fi-FI" dirty="0"/>
              <a:t>Huom. verrokkien kehitys.</a:t>
            </a:r>
          </a:p>
          <a:p>
            <a:endParaRPr lang="fi-FI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800-000007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88359" y="937858"/>
          <a:ext cx="6220013" cy="43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4550229" y="2168563"/>
            <a:ext cx="1424039" cy="143460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9507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1143000" y="205979"/>
            <a:ext cx="6172200" cy="857250"/>
          </a:xfrm>
        </p:spPr>
        <p:txBody>
          <a:bodyPr/>
          <a:lstStyle/>
          <a:p>
            <a:r>
              <a:rPr lang="fi-FI" dirty="0"/>
              <a:t>Mikä on tulevaisuuden kunta?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221600"/>
            <a:ext cx="4050450" cy="3046276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9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7475"/>
            <a:ext cx="3996444" cy="439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322279" y="4196309"/>
            <a:ext cx="11384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dirty="0">
                <a:solidFill>
                  <a:srgbClr val="000000"/>
                </a:solidFill>
                <a:latin typeface="Calibri" panose="020F0502020204030204"/>
              </a:rPr>
              <a:t>Yle 20.1.2016</a:t>
            </a:r>
          </a:p>
        </p:txBody>
      </p:sp>
    </p:spTree>
    <p:extLst>
      <p:ext uri="{BB962C8B-B14F-4D97-AF65-F5344CB8AC3E}">
        <p14:creationId xmlns:p14="http://schemas.microsoft.com/office/powerpoint/2010/main" val="18341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uolivapaa piirto 67"/>
          <p:cNvSpPr/>
          <p:nvPr/>
        </p:nvSpPr>
        <p:spPr>
          <a:xfrm>
            <a:off x="6164143" y="4483119"/>
            <a:ext cx="1660664" cy="660381"/>
          </a:xfrm>
          <a:custGeom>
            <a:avLst/>
            <a:gdLst>
              <a:gd name="connsiteX0" fmla="*/ 54605 w 7438044"/>
              <a:gd name="connsiteY0" fmla="*/ 232012 h 1746177"/>
              <a:gd name="connsiteX1" fmla="*/ 40957 w 7438044"/>
              <a:gd name="connsiteY1" fmla="*/ 300251 h 1746177"/>
              <a:gd name="connsiteX2" fmla="*/ 27309 w 7438044"/>
              <a:gd name="connsiteY2" fmla="*/ 395785 h 1746177"/>
              <a:gd name="connsiteX3" fmla="*/ 13662 w 7438044"/>
              <a:gd name="connsiteY3" fmla="*/ 436729 h 1746177"/>
              <a:gd name="connsiteX4" fmla="*/ 14 w 7438044"/>
              <a:gd name="connsiteY4" fmla="*/ 532263 h 1746177"/>
              <a:gd name="connsiteX5" fmla="*/ 27309 w 7438044"/>
              <a:gd name="connsiteY5" fmla="*/ 887105 h 1746177"/>
              <a:gd name="connsiteX6" fmla="*/ 68253 w 7438044"/>
              <a:gd name="connsiteY6" fmla="*/ 982639 h 1746177"/>
              <a:gd name="connsiteX7" fmla="*/ 95548 w 7438044"/>
              <a:gd name="connsiteY7" fmla="*/ 1050878 h 1746177"/>
              <a:gd name="connsiteX8" fmla="*/ 136492 w 7438044"/>
              <a:gd name="connsiteY8" fmla="*/ 1091821 h 1746177"/>
              <a:gd name="connsiteX9" fmla="*/ 163787 w 7438044"/>
              <a:gd name="connsiteY9" fmla="*/ 1132764 h 1746177"/>
              <a:gd name="connsiteX10" fmla="*/ 218378 w 7438044"/>
              <a:gd name="connsiteY10" fmla="*/ 1173708 h 1746177"/>
              <a:gd name="connsiteX11" fmla="*/ 259321 w 7438044"/>
              <a:gd name="connsiteY11" fmla="*/ 1214651 h 1746177"/>
              <a:gd name="connsiteX12" fmla="*/ 313912 w 7438044"/>
              <a:gd name="connsiteY12" fmla="*/ 1241947 h 1746177"/>
              <a:gd name="connsiteX13" fmla="*/ 354856 w 7438044"/>
              <a:gd name="connsiteY13" fmla="*/ 1282890 h 1746177"/>
              <a:gd name="connsiteX14" fmla="*/ 464038 w 7438044"/>
              <a:gd name="connsiteY14" fmla="*/ 1337481 h 1746177"/>
              <a:gd name="connsiteX15" fmla="*/ 600515 w 7438044"/>
              <a:gd name="connsiteY15" fmla="*/ 1405720 h 1746177"/>
              <a:gd name="connsiteX16" fmla="*/ 696050 w 7438044"/>
              <a:gd name="connsiteY16" fmla="*/ 1433015 h 1746177"/>
              <a:gd name="connsiteX17" fmla="*/ 764289 w 7438044"/>
              <a:gd name="connsiteY17" fmla="*/ 1460311 h 1746177"/>
              <a:gd name="connsiteX18" fmla="*/ 859823 w 7438044"/>
              <a:gd name="connsiteY18" fmla="*/ 1487606 h 1746177"/>
              <a:gd name="connsiteX19" fmla="*/ 941709 w 7438044"/>
              <a:gd name="connsiteY19" fmla="*/ 1514902 h 1746177"/>
              <a:gd name="connsiteX20" fmla="*/ 1255608 w 7438044"/>
              <a:gd name="connsiteY20" fmla="*/ 1569493 h 1746177"/>
              <a:gd name="connsiteX21" fmla="*/ 1487620 w 7438044"/>
              <a:gd name="connsiteY21" fmla="*/ 1637732 h 1746177"/>
              <a:gd name="connsiteX22" fmla="*/ 1705984 w 7438044"/>
              <a:gd name="connsiteY22" fmla="*/ 1665027 h 1746177"/>
              <a:gd name="connsiteX23" fmla="*/ 1951644 w 7438044"/>
              <a:gd name="connsiteY23" fmla="*/ 1705970 h 1746177"/>
              <a:gd name="connsiteX24" fmla="*/ 2470259 w 7438044"/>
              <a:gd name="connsiteY24" fmla="*/ 1719618 h 1746177"/>
              <a:gd name="connsiteX25" fmla="*/ 3862330 w 7438044"/>
              <a:gd name="connsiteY25" fmla="*/ 1705970 h 1746177"/>
              <a:gd name="connsiteX26" fmla="*/ 4176229 w 7438044"/>
              <a:gd name="connsiteY26" fmla="*/ 1692323 h 1746177"/>
              <a:gd name="connsiteX27" fmla="*/ 4585662 w 7438044"/>
              <a:gd name="connsiteY27" fmla="*/ 1678675 h 1746177"/>
              <a:gd name="connsiteX28" fmla="*/ 5636539 w 7438044"/>
              <a:gd name="connsiteY28" fmla="*/ 1678675 h 1746177"/>
              <a:gd name="connsiteX29" fmla="*/ 6742008 w 7438044"/>
              <a:gd name="connsiteY29" fmla="*/ 1665027 h 1746177"/>
              <a:gd name="connsiteX30" fmla="*/ 6851190 w 7438044"/>
              <a:gd name="connsiteY30" fmla="*/ 1637732 h 1746177"/>
              <a:gd name="connsiteX31" fmla="*/ 6892133 w 7438044"/>
              <a:gd name="connsiteY31" fmla="*/ 1610436 h 1746177"/>
              <a:gd name="connsiteX32" fmla="*/ 6974020 w 7438044"/>
              <a:gd name="connsiteY32" fmla="*/ 1596788 h 1746177"/>
              <a:gd name="connsiteX33" fmla="*/ 7055906 w 7438044"/>
              <a:gd name="connsiteY33" fmla="*/ 1569493 h 1746177"/>
              <a:gd name="connsiteX34" fmla="*/ 7096850 w 7438044"/>
              <a:gd name="connsiteY34" fmla="*/ 1555845 h 1746177"/>
              <a:gd name="connsiteX35" fmla="*/ 7178736 w 7438044"/>
              <a:gd name="connsiteY35" fmla="*/ 1487606 h 1746177"/>
              <a:gd name="connsiteX36" fmla="*/ 7219680 w 7438044"/>
              <a:gd name="connsiteY36" fmla="*/ 1460311 h 1746177"/>
              <a:gd name="connsiteX37" fmla="*/ 7301566 w 7438044"/>
              <a:gd name="connsiteY37" fmla="*/ 1378424 h 1746177"/>
              <a:gd name="connsiteX38" fmla="*/ 7342509 w 7438044"/>
              <a:gd name="connsiteY38" fmla="*/ 1337481 h 1746177"/>
              <a:gd name="connsiteX39" fmla="*/ 7410748 w 7438044"/>
              <a:gd name="connsiteY39" fmla="*/ 1255594 h 1746177"/>
              <a:gd name="connsiteX40" fmla="*/ 7438044 w 7438044"/>
              <a:gd name="connsiteY40" fmla="*/ 1146412 h 1746177"/>
              <a:gd name="connsiteX41" fmla="*/ 7424396 w 7438044"/>
              <a:gd name="connsiteY41" fmla="*/ 805218 h 1746177"/>
              <a:gd name="connsiteX42" fmla="*/ 7410748 w 7438044"/>
              <a:gd name="connsiteY42" fmla="*/ 750627 h 1746177"/>
              <a:gd name="connsiteX43" fmla="*/ 7356157 w 7438044"/>
              <a:gd name="connsiteY43" fmla="*/ 668741 h 1746177"/>
              <a:gd name="connsiteX44" fmla="*/ 7328862 w 7438044"/>
              <a:gd name="connsiteY44" fmla="*/ 627797 h 1746177"/>
              <a:gd name="connsiteX45" fmla="*/ 7260623 w 7438044"/>
              <a:gd name="connsiteY45" fmla="*/ 504967 h 1746177"/>
              <a:gd name="connsiteX46" fmla="*/ 7246975 w 7438044"/>
              <a:gd name="connsiteY46" fmla="*/ 464024 h 1746177"/>
              <a:gd name="connsiteX47" fmla="*/ 7165089 w 7438044"/>
              <a:gd name="connsiteY47" fmla="*/ 382138 h 1746177"/>
              <a:gd name="connsiteX48" fmla="*/ 7124145 w 7438044"/>
              <a:gd name="connsiteY48" fmla="*/ 327547 h 1746177"/>
              <a:gd name="connsiteX49" fmla="*/ 7083202 w 7438044"/>
              <a:gd name="connsiteY49" fmla="*/ 313899 h 1746177"/>
              <a:gd name="connsiteX50" fmla="*/ 7042259 w 7438044"/>
              <a:gd name="connsiteY50" fmla="*/ 286603 h 1746177"/>
              <a:gd name="connsiteX51" fmla="*/ 6946724 w 7438044"/>
              <a:gd name="connsiteY51" fmla="*/ 232012 h 1746177"/>
              <a:gd name="connsiteX52" fmla="*/ 6851190 w 7438044"/>
              <a:gd name="connsiteY52" fmla="*/ 177421 h 1746177"/>
              <a:gd name="connsiteX53" fmla="*/ 6810247 w 7438044"/>
              <a:gd name="connsiteY53" fmla="*/ 163773 h 1746177"/>
              <a:gd name="connsiteX54" fmla="*/ 6728360 w 7438044"/>
              <a:gd name="connsiteY54" fmla="*/ 122830 h 1746177"/>
              <a:gd name="connsiteX55" fmla="*/ 6605530 w 7438044"/>
              <a:gd name="connsiteY55" fmla="*/ 109182 h 1746177"/>
              <a:gd name="connsiteX56" fmla="*/ 5363584 w 7438044"/>
              <a:gd name="connsiteY56" fmla="*/ 109182 h 1746177"/>
              <a:gd name="connsiteX57" fmla="*/ 5199811 w 7438044"/>
              <a:gd name="connsiteY57" fmla="*/ 136478 h 1746177"/>
              <a:gd name="connsiteX58" fmla="*/ 5049686 w 7438044"/>
              <a:gd name="connsiteY58" fmla="*/ 150126 h 1746177"/>
              <a:gd name="connsiteX59" fmla="*/ 4858617 w 7438044"/>
              <a:gd name="connsiteY59" fmla="*/ 177421 h 1746177"/>
              <a:gd name="connsiteX60" fmla="*/ 4749435 w 7438044"/>
              <a:gd name="connsiteY60" fmla="*/ 191069 h 1746177"/>
              <a:gd name="connsiteX61" fmla="*/ 3875978 w 7438044"/>
              <a:gd name="connsiteY61" fmla="*/ 177421 h 1746177"/>
              <a:gd name="connsiteX62" fmla="*/ 3684909 w 7438044"/>
              <a:gd name="connsiteY62" fmla="*/ 136478 h 1746177"/>
              <a:gd name="connsiteX63" fmla="*/ 3480193 w 7438044"/>
              <a:gd name="connsiteY63" fmla="*/ 122830 h 1746177"/>
              <a:gd name="connsiteX64" fmla="*/ 3220886 w 7438044"/>
              <a:gd name="connsiteY64" fmla="*/ 81887 h 1746177"/>
              <a:gd name="connsiteX65" fmla="*/ 3125351 w 7438044"/>
              <a:gd name="connsiteY65" fmla="*/ 68239 h 1746177"/>
              <a:gd name="connsiteX66" fmla="*/ 3057112 w 7438044"/>
              <a:gd name="connsiteY66" fmla="*/ 54591 h 1746177"/>
              <a:gd name="connsiteX67" fmla="*/ 2797805 w 7438044"/>
              <a:gd name="connsiteY67" fmla="*/ 40944 h 1746177"/>
              <a:gd name="connsiteX68" fmla="*/ 2579441 w 7438044"/>
              <a:gd name="connsiteY68" fmla="*/ 27296 h 1746177"/>
              <a:gd name="connsiteX69" fmla="*/ 723345 w 7438044"/>
              <a:gd name="connsiteY69" fmla="*/ 0 h 1746177"/>
              <a:gd name="connsiteX70" fmla="*/ 300265 w 7438044"/>
              <a:gd name="connsiteY70" fmla="*/ 13648 h 1746177"/>
              <a:gd name="connsiteX71" fmla="*/ 259321 w 7438044"/>
              <a:gd name="connsiteY71" fmla="*/ 27296 h 1746177"/>
              <a:gd name="connsiteX72" fmla="*/ 204730 w 7438044"/>
              <a:gd name="connsiteY72" fmla="*/ 40944 h 1746177"/>
              <a:gd name="connsiteX73" fmla="*/ 136492 w 7438044"/>
              <a:gd name="connsiteY73" fmla="*/ 109182 h 1746177"/>
              <a:gd name="connsiteX74" fmla="*/ 95548 w 7438044"/>
              <a:gd name="connsiteY74" fmla="*/ 191069 h 1746177"/>
              <a:gd name="connsiteX75" fmla="*/ 54605 w 7438044"/>
              <a:gd name="connsiteY75" fmla="*/ 232012 h 17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38044" h="1746177">
                <a:moveTo>
                  <a:pt x="54605" y="232012"/>
                </a:moveTo>
                <a:cubicBezTo>
                  <a:pt x="45506" y="250209"/>
                  <a:pt x="44771" y="277370"/>
                  <a:pt x="40957" y="300251"/>
                </a:cubicBezTo>
                <a:cubicBezTo>
                  <a:pt x="35669" y="331981"/>
                  <a:pt x="33618" y="364242"/>
                  <a:pt x="27309" y="395785"/>
                </a:cubicBezTo>
                <a:cubicBezTo>
                  <a:pt x="24488" y="409892"/>
                  <a:pt x="18211" y="423081"/>
                  <a:pt x="13662" y="436729"/>
                </a:cubicBezTo>
                <a:cubicBezTo>
                  <a:pt x="9113" y="468574"/>
                  <a:pt x="14" y="500095"/>
                  <a:pt x="14" y="532263"/>
                </a:cubicBezTo>
                <a:cubicBezTo>
                  <a:pt x="14" y="649400"/>
                  <a:pt x="-1516" y="771802"/>
                  <a:pt x="27309" y="887105"/>
                </a:cubicBezTo>
                <a:cubicBezTo>
                  <a:pt x="39322" y="935157"/>
                  <a:pt x="45935" y="932422"/>
                  <a:pt x="68253" y="982639"/>
                </a:cubicBezTo>
                <a:cubicBezTo>
                  <a:pt x="78203" y="1005026"/>
                  <a:pt x="82564" y="1030103"/>
                  <a:pt x="95548" y="1050878"/>
                </a:cubicBezTo>
                <a:cubicBezTo>
                  <a:pt x="105778" y="1067245"/>
                  <a:pt x="124136" y="1076994"/>
                  <a:pt x="136492" y="1091821"/>
                </a:cubicBezTo>
                <a:cubicBezTo>
                  <a:pt x="146993" y="1104422"/>
                  <a:pt x="152189" y="1121166"/>
                  <a:pt x="163787" y="1132764"/>
                </a:cubicBezTo>
                <a:cubicBezTo>
                  <a:pt x="179871" y="1148848"/>
                  <a:pt x="201108" y="1158905"/>
                  <a:pt x="218378" y="1173708"/>
                </a:cubicBezTo>
                <a:cubicBezTo>
                  <a:pt x="233032" y="1186269"/>
                  <a:pt x="243615" y="1203433"/>
                  <a:pt x="259321" y="1214651"/>
                </a:cubicBezTo>
                <a:cubicBezTo>
                  <a:pt x="275876" y="1226476"/>
                  <a:pt x="297357" y="1230122"/>
                  <a:pt x="313912" y="1241947"/>
                </a:cubicBezTo>
                <a:cubicBezTo>
                  <a:pt x="329618" y="1253165"/>
                  <a:pt x="338572" y="1272528"/>
                  <a:pt x="354856" y="1282890"/>
                </a:cubicBezTo>
                <a:cubicBezTo>
                  <a:pt x="389184" y="1304735"/>
                  <a:pt x="427644" y="1319284"/>
                  <a:pt x="464038" y="1337481"/>
                </a:cubicBezTo>
                <a:cubicBezTo>
                  <a:pt x="604554" y="1407739"/>
                  <a:pt x="460298" y="1353139"/>
                  <a:pt x="600515" y="1405720"/>
                </a:cubicBezTo>
                <a:cubicBezTo>
                  <a:pt x="705642" y="1445142"/>
                  <a:pt x="567020" y="1390004"/>
                  <a:pt x="696050" y="1433015"/>
                </a:cubicBezTo>
                <a:cubicBezTo>
                  <a:pt x="719291" y="1440762"/>
                  <a:pt x="741048" y="1452564"/>
                  <a:pt x="764289" y="1460311"/>
                </a:cubicBezTo>
                <a:cubicBezTo>
                  <a:pt x="795708" y="1470784"/>
                  <a:pt x="828169" y="1477866"/>
                  <a:pt x="859823" y="1487606"/>
                </a:cubicBezTo>
                <a:cubicBezTo>
                  <a:pt x="887323" y="1496067"/>
                  <a:pt x="913674" y="1508432"/>
                  <a:pt x="941709" y="1514902"/>
                </a:cubicBezTo>
                <a:cubicBezTo>
                  <a:pt x="1100897" y="1551638"/>
                  <a:pt x="1027864" y="1493580"/>
                  <a:pt x="1255608" y="1569493"/>
                </a:cubicBezTo>
                <a:cubicBezTo>
                  <a:pt x="1341844" y="1598238"/>
                  <a:pt x="1390607" y="1616174"/>
                  <a:pt x="1487620" y="1637732"/>
                </a:cubicBezTo>
                <a:cubicBezTo>
                  <a:pt x="1526556" y="1646385"/>
                  <a:pt x="1675890" y="1661683"/>
                  <a:pt x="1705984" y="1665027"/>
                </a:cubicBezTo>
                <a:cubicBezTo>
                  <a:pt x="1820583" y="1710867"/>
                  <a:pt x="1770890" y="1698882"/>
                  <a:pt x="1951644" y="1705970"/>
                </a:cubicBezTo>
                <a:cubicBezTo>
                  <a:pt x="2124443" y="1712746"/>
                  <a:pt x="2297387" y="1715069"/>
                  <a:pt x="2470259" y="1719618"/>
                </a:cubicBezTo>
                <a:cubicBezTo>
                  <a:pt x="3026964" y="1770229"/>
                  <a:pt x="2617957" y="1738716"/>
                  <a:pt x="3862330" y="1705970"/>
                </a:cubicBezTo>
                <a:cubicBezTo>
                  <a:pt x="3967026" y="1703215"/>
                  <a:pt x="4071572" y="1696272"/>
                  <a:pt x="4176229" y="1692323"/>
                </a:cubicBezTo>
                <a:lnTo>
                  <a:pt x="4585662" y="1678675"/>
                </a:lnTo>
                <a:cubicBezTo>
                  <a:pt x="4980062" y="1599793"/>
                  <a:pt x="4560857" y="1678675"/>
                  <a:pt x="5636539" y="1678675"/>
                </a:cubicBezTo>
                <a:cubicBezTo>
                  <a:pt x="6005057" y="1678675"/>
                  <a:pt x="6373518" y="1669576"/>
                  <a:pt x="6742008" y="1665027"/>
                </a:cubicBezTo>
                <a:cubicBezTo>
                  <a:pt x="6778402" y="1655929"/>
                  <a:pt x="6819977" y="1658541"/>
                  <a:pt x="6851190" y="1637732"/>
                </a:cubicBezTo>
                <a:cubicBezTo>
                  <a:pt x="6864838" y="1628633"/>
                  <a:pt x="6876572" y="1615623"/>
                  <a:pt x="6892133" y="1610436"/>
                </a:cubicBezTo>
                <a:cubicBezTo>
                  <a:pt x="6918385" y="1601685"/>
                  <a:pt x="6947174" y="1603499"/>
                  <a:pt x="6974020" y="1596788"/>
                </a:cubicBezTo>
                <a:cubicBezTo>
                  <a:pt x="7001933" y="1589810"/>
                  <a:pt x="7028611" y="1578591"/>
                  <a:pt x="7055906" y="1569493"/>
                </a:cubicBezTo>
                <a:cubicBezTo>
                  <a:pt x="7069554" y="1564944"/>
                  <a:pt x="7084880" y="1563825"/>
                  <a:pt x="7096850" y="1555845"/>
                </a:cubicBezTo>
                <a:cubicBezTo>
                  <a:pt x="7198509" y="1488073"/>
                  <a:pt x="7073647" y="1575180"/>
                  <a:pt x="7178736" y="1487606"/>
                </a:cubicBezTo>
                <a:cubicBezTo>
                  <a:pt x="7191337" y="1477105"/>
                  <a:pt x="7207420" y="1471208"/>
                  <a:pt x="7219680" y="1460311"/>
                </a:cubicBezTo>
                <a:cubicBezTo>
                  <a:pt x="7248531" y="1434665"/>
                  <a:pt x="7274271" y="1405720"/>
                  <a:pt x="7301566" y="1378424"/>
                </a:cubicBezTo>
                <a:lnTo>
                  <a:pt x="7342509" y="1337481"/>
                </a:lnTo>
                <a:cubicBezTo>
                  <a:pt x="7372697" y="1307294"/>
                  <a:pt x="7391745" y="1293600"/>
                  <a:pt x="7410748" y="1255594"/>
                </a:cubicBezTo>
                <a:cubicBezTo>
                  <a:pt x="7424738" y="1227615"/>
                  <a:pt x="7432852" y="1172370"/>
                  <a:pt x="7438044" y="1146412"/>
                </a:cubicBezTo>
                <a:cubicBezTo>
                  <a:pt x="7433495" y="1032681"/>
                  <a:pt x="7432227" y="918771"/>
                  <a:pt x="7424396" y="805218"/>
                </a:cubicBezTo>
                <a:cubicBezTo>
                  <a:pt x="7423105" y="786505"/>
                  <a:pt x="7419136" y="767404"/>
                  <a:pt x="7410748" y="750627"/>
                </a:cubicBezTo>
                <a:cubicBezTo>
                  <a:pt x="7396077" y="721285"/>
                  <a:pt x="7374354" y="696036"/>
                  <a:pt x="7356157" y="668741"/>
                </a:cubicBezTo>
                <a:cubicBezTo>
                  <a:pt x="7347058" y="655093"/>
                  <a:pt x="7334049" y="643358"/>
                  <a:pt x="7328862" y="627797"/>
                </a:cubicBezTo>
                <a:cubicBezTo>
                  <a:pt x="7304840" y="555732"/>
                  <a:pt x="7323194" y="598824"/>
                  <a:pt x="7260623" y="504967"/>
                </a:cubicBezTo>
                <a:cubicBezTo>
                  <a:pt x="7252643" y="492997"/>
                  <a:pt x="7255807" y="475380"/>
                  <a:pt x="7246975" y="464024"/>
                </a:cubicBezTo>
                <a:cubicBezTo>
                  <a:pt x="7223276" y="433554"/>
                  <a:pt x="7192384" y="409433"/>
                  <a:pt x="7165089" y="382138"/>
                </a:cubicBezTo>
                <a:cubicBezTo>
                  <a:pt x="7149005" y="366054"/>
                  <a:pt x="7141619" y="342109"/>
                  <a:pt x="7124145" y="327547"/>
                </a:cubicBezTo>
                <a:cubicBezTo>
                  <a:pt x="7113093" y="318337"/>
                  <a:pt x="7096069" y="320333"/>
                  <a:pt x="7083202" y="313899"/>
                </a:cubicBezTo>
                <a:cubicBezTo>
                  <a:pt x="7068531" y="306563"/>
                  <a:pt x="7055606" y="296137"/>
                  <a:pt x="7042259" y="286603"/>
                </a:cubicBezTo>
                <a:cubicBezTo>
                  <a:pt x="6888265" y="176606"/>
                  <a:pt x="7064837" y="291068"/>
                  <a:pt x="6946724" y="232012"/>
                </a:cubicBezTo>
                <a:cubicBezTo>
                  <a:pt x="6809645" y="163473"/>
                  <a:pt x="7018698" y="249212"/>
                  <a:pt x="6851190" y="177421"/>
                </a:cubicBezTo>
                <a:cubicBezTo>
                  <a:pt x="6837967" y="171754"/>
                  <a:pt x="6823114" y="170207"/>
                  <a:pt x="6810247" y="163773"/>
                </a:cubicBezTo>
                <a:cubicBezTo>
                  <a:pt x="6763093" y="140196"/>
                  <a:pt x="6779812" y="131406"/>
                  <a:pt x="6728360" y="122830"/>
                </a:cubicBezTo>
                <a:cubicBezTo>
                  <a:pt x="6687725" y="116057"/>
                  <a:pt x="6646473" y="113731"/>
                  <a:pt x="6605530" y="109182"/>
                </a:cubicBezTo>
                <a:cubicBezTo>
                  <a:pt x="6170780" y="500"/>
                  <a:pt x="6488757" y="75086"/>
                  <a:pt x="5363584" y="109182"/>
                </a:cubicBezTo>
                <a:cubicBezTo>
                  <a:pt x="5308265" y="110858"/>
                  <a:pt x="5254928" y="131467"/>
                  <a:pt x="5199811" y="136478"/>
                </a:cubicBezTo>
                <a:lnTo>
                  <a:pt x="5049686" y="150126"/>
                </a:lnTo>
                <a:cubicBezTo>
                  <a:pt x="4945648" y="176134"/>
                  <a:pt x="5026172" y="158803"/>
                  <a:pt x="4858617" y="177421"/>
                </a:cubicBezTo>
                <a:cubicBezTo>
                  <a:pt x="4822164" y="181471"/>
                  <a:pt x="4785829" y="186520"/>
                  <a:pt x="4749435" y="191069"/>
                </a:cubicBezTo>
                <a:cubicBezTo>
                  <a:pt x="4458283" y="186520"/>
                  <a:pt x="4166784" y="192334"/>
                  <a:pt x="3875978" y="177421"/>
                </a:cubicBezTo>
                <a:cubicBezTo>
                  <a:pt x="3810928" y="174085"/>
                  <a:pt x="3749900" y="140811"/>
                  <a:pt x="3684909" y="136478"/>
                </a:cubicBezTo>
                <a:lnTo>
                  <a:pt x="3480193" y="122830"/>
                </a:lnTo>
                <a:cubicBezTo>
                  <a:pt x="3332147" y="73482"/>
                  <a:pt x="3447379" y="104537"/>
                  <a:pt x="3220886" y="81887"/>
                </a:cubicBezTo>
                <a:cubicBezTo>
                  <a:pt x="3188877" y="78686"/>
                  <a:pt x="3157082" y="73528"/>
                  <a:pt x="3125351" y="68239"/>
                </a:cubicBezTo>
                <a:cubicBezTo>
                  <a:pt x="3102470" y="64425"/>
                  <a:pt x="3080229" y="56517"/>
                  <a:pt x="3057112" y="54591"/>
                </a:cubicBezTo>
                <a:cubicBezTo>
                  <a:pt x="2970856" y="47403"/>
                  <a:pt x="2884219" y="45882"/>
                  <a:pt x="2797805" y="40944"/>
                </a:cubicBezTo>
                <a:cubicBezTo>
                  <a:pt x="2724994" y="36783"/>
                  <a:pt x="2652357" y="28735"/>
                  <a:pt x="2579441" y="27296"/>
                </a:cubicBezTo>
                <a:lnTo>
                  <a:pt x="723345" y="0"/>
                </a:lnTo>
                <a:cubicBezTo>
                  <a:pt x="582318" y="4549"/>
                  <a:pt x="441122" y="5362"/>
                  <a:pt x="300265" y="13648"/>
                </a:cubicBezTo>
                <a:cubicBezTo>
                  <a:pt x="285904" y="14493"/>
                  <a:pt x="273154" y="23344"/>
                  <a:pt x="259321" y="27296"/>
                </a:cubicBezTo>
                <a:cubicBezTo>
                  <a:pt x="241286" y="32449"/>
                  <a:pt x="222927" y="36395"/>
                  <a:pt x="204730" y="40944"/>
                </a:cubicBezTo>
                <a:cubicBezTo>
                  <a:pt x="163787" y="68239"/>
                  <a:pt x="159238" y="63689"/>
                  <a:pt x="136492" y="109182"/>
                </a:cubicBezTo>
                <a:cubicBezTo>
                  <a:pt x="120009" y="142149"/>
                  <a:pt x="128143" y="164993"/>
                  <a:pt x="95548" y="191069"/>
                </a:cubicBezTo>
                <a:cubicBezTo>
                  <a:pt x="45974" y="230728"/>
                  <a:pt x="63704" y="213815"/>
                  <a:pt x="54605" y="23201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MAATALOUS-PALVELUT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5900" y="94320"/>
            <a:ext cx="6172200" cy="857250"/>
          </a:xfrm>
        </p:spPr>
        <p:txBody>
          <a:bodyPr>
            <a:noAutofit/>
          </a:bodyPr>
          <a:lstStyle/>
          <a:p>
            <a:r>
              <a:rPr lang="fi-FI" sz="2700" dirty="0"/>
              <a:t>Pyhtää toimii verkostomaisesti tarjoten kuntalaisille ja yrityksille parasta palvelua</a:t>
            </a:r>
          </a:p>
        </p:txBody>
      </p:sp>
      <p:sp>
        <p:nvSpPr>
          <p:cNvPr id="4" name="Puolivapaa piirto 3"/>
          <p:cNvSpPr/>
          <p:nvPr/>
        </p:nvSpPr>
        <p:spPr>
          <a:xfrm>
            <a:off x="3323230" y="3111810"/>
            <a:ext cx="4381118" cy="845908"/>
          </a:xfrm>
          <a:custGeom>
            <a:avLst/>
            <a:gdLst>
              <a:gd name="connsiteX0" fmla="*/ 54605 w 7438044"/>
              <a:gd name="connsiteY0" fmla="*/ 232012 h 1746177"/>
              <a:gd name="connsiteX1" fmla="*/ 40957 w 7438044"/>
              <a:gd name="connsiteY1" fmla="*/ 300251 h 1746177"/>
              <a:gd name="connsiteX2" fmla="*/ 27309 w 7438044"/>
              <a:gd name="connsiteY2" fmla="*/ 395785 h 1746177"/>
              <a:gd name="connsiteX3" fmla="*/ 13662 w 7438044"/>
              <a:gd name="connsiteY3" fmla="*/ 436729 h 1746177"/>
              <a:gd name="connsiteX4" fmla="*/ 14 w 7438044"/>
              <a:gd name="connsiteY4" fmla="*/ 532263 h 1746177"/>
              <a:gd name="connsiteX5" fmla="*/ 27309 w 7438044"/>
              <a:gd name="connsiteY5" fmla="*/ 887105 h 1746177"/>
              <a:gd name="connsiteX6" fmla="*/ 68253 w 7438044"/>
              <a:gd name="connsiteY6" fmla="*/ 982639 h 1746177"/>
              <a:gd name="connsiteX7" fmla="*/ 95548 w 7438044"/>
              <a:gd name="connsiteY7" fmla="*/ 1050878 h 1746177"/>
              <a:gd name="connsiteX8" fmla="*/ 136492 w 7438044"/>
              <a:gd name="connsiteY8" fmla="*/ 1091821 h 1746177"/>
              <a:gd name="connsiteX9" fmla="*/ 163787 w 7438044"/>
              <a:gd name="connsiteY9" fmla="*/ 1132764 h 1746177"/>
              <a:gd name="connsiteX10" fmla="*/ 218378 w 7438044"/>
              <a:gd name="connsiteY10" fmla="*/ 1173708 h 1746177"/>
              <a:gd name="connsiteX11" fmla="*/ 259321 w 7438044"/>
              <a:gd name="connsiteY11" fmla="*/ 1214651 h 1746177"/>
              <a:gd name="connsiteX12" fmla="*/ 313912 w 7438044"/>
              <a:gd name="connsiteY12" fmla="*/ 1241947 h 1746177"/>
              <a:gd name="connsiteX13" fmla="*/ 354856 w 7438044"/>
              <a:gd name="connsiteY13" fmla="*/ 1282890 h 1746177"/>
              <a:gd name="connsiteX14" fmla="*/ 464038 w 7438044"/>
              <a:gd name="connsiteY14" fmla="*/ 1337481 h 1746177"/>
              <a:gd name="connsiteX15" fmla="*/ 600515 w 7438044"/>
              <a:gd name="connsiteY15" fmla="*/ 1405720 h 1746177"/>
              <a:gd name="connsiteX16" fmla="*/ 696050 w 7438044"/>
              <a:gd name="connsiteY16" fmla="*/ 1433015 h 1746177"/>
              <a:gd name="connsiteX17" fmla="*/ 764289 w 7438044"/>
              <a:gd name="connsiteY17" fmla="*/ 1460311 h 1746177"/>
              <a:gd name="connsiteX18" fmla="*/ 859823 w 7438044"/>
              <a:gd name="connsiteY18" fmla="*/ 1487606 h 1746177"/>
              <a:gd name="connsiteX19" fmla="*/ 941709 w 7438044"/>
              <a:gd name="connsiteY19" fmla="*/ 1514902 h 1746177"/>
              <a:gd name="connsiteX20" fmla="*/ 1255608 w 7438044"/>
              <a:gd name="connsiteY20" fmla="*/ 1569493 h 1746177"/>
              <a:gd name="connsiteX21" fmla="*/ 1487620 w 7438044"/>
              <a:gd name="connsiteY21" fmla="*/ 1637732 h 1746177"/>
              <a:gd name="connsiteX22" fmla="*/ 1705984 w 7438044"/>
              <a:gd name="connsiteY22" fmla="*/ 1665027 h 1746177"/>
              <a:gd name="connsiteX23" fmla="*/ 1951644 w 7438044"/>
              <a:gd name="connsiteY23" fmla="*/ 1705970 h 1746177"/>
              <a:gd name="connsiteX24" fmla="*/ 2470259 w 7438044"/>
              <a:gd name="connsiteY24" fmla="*/ 1719618 h 1746177"/>
              <a:gd name="connsiteX25" fmla="*/ 3862330 w 7438044"/>
              <a:gd name="connsiteY25" fmla="*/ 1705970 h 1746177"/>
              <a:gd name="connsiteX26" fmla="*/ 4176229 w 7438044"/>
              <a:gd name="connsiteY26" fmla="*/ 1692323 h 1746177"/>
              <a:gd name="connsiteX27" fmla="*/ 4585662 w 7438044"/>
              <a:gd name="connsiteY27" fmla="*/ 1678675 h 1746177"/>
              <a:gd name="connsiteX28" fmla="*/ 5636539 w 7438044"/>
              <a:gd name="connsiteY28" fmla="*/ 1678675 h 1746177"/>
              <a:gd name="connsiteX29" fmla="*/ 6742008 w 7438044"/>
              <a:gd name="connsiteY29" fmla="*/ 1665027 h 1746177"/>
              <a:gd name="connsiteX30" fmla="*/ 6851190 w 7438044"/>
              <a:gd name="connsiteY30" fmla="*/ 1637732 h 1746177"/>
              <a:gd name="connsiteX31" fmla="*/ 6892133 w 7438044"/>
              <a:gd name="connsiteY31" fmla="*/ 1610436 h 1746177"/>
              <a:gd name="connsiteX32" fmla="*/ 6974020 w 7438044"/>
              <a:gd name="connsiteY32" fmla="*/ 1596788 h 1746177"/>
              <a:gd name="connsiteX33" fmla="*/ 7055906 w 7438044"/>
              <a:gd name="connsiteY33" fmla="*/ 1569493 h 1746177"/>
              <a:gd name="connsiteX34" fmla="*/ 7096850 w 7438044"/>
              <a:gd name="connsiteY34" fmla="*/ 1555845 h 1746177"/>
              <a:gd name="connsiteX35" fmla="*/ 7178736 w 7438044"/>
              <a:gd name="connsiteY35" fmla="*/ 1487606 h 1746177"/>
              <a:gd name="connsiteX36" fmla="*/ 7219680 w 7438044"/>
              <a:gd name="connsiteY36" fmla="*/ 1460311 h 1746177"/>
              <a:gd name="connsiteX37" fmla="*/ 7301566 w 7438044"/>
              <a:gd name="connsiteY37" fmla="*/ 1378424 h 1746177"/>
              <a:gd name="connsiteX38" fmla="*/ 7342509 w 7438044"/>
              <a:gd name="connsiteY38" fmla="*/ 1337481 h 1746177"/>
              <a:gd name="connsiteX39" fmla="*/ 7410748 w 7438044"/>
              <a:gd name="connsiteY39" fmla="*/ 1255594 h 1746177"/>
              <a:gd name="connsiteX40" fmla="*/ 7438044 w 7438044"/>
              <a:gd name="connsiteY40" fmla="*/ 1146412 h 1746177"/>
              <a:gd name="connsiteX41" fmla="*/ 7424396 w 7438044"/>
              <a:gd name="connsiteY41" fmla="*/ 805218 h 1746177"/>
              <a:gd name="connsiteX42" fmla="*/ 7410748 w 7438044"/>
              <a:gd name="connsiteY42" fmla="*/ 750627 h 1746177"/>
              <a:gd name="connsiteX43" fmla="*/ 7356157 w 7438044"/>
              <a:gd name="connsiteY43" fmla="*/ 668741 h 1746177"/>
              <a:gd name="connsiteX44" fmla="*/ 7328862 w 7438044"/>
              <a:gd name="connsiteY44" fmla="*/ 627797 h 1746177"/>
              <a:gd name="connsiteX45" fmla="*/ 7260623 w 7438044"/>
              <a:gd name="connsiteY45" fmla="*/ 504967 h 1746177"/>
              <a:gd name="connsiteX46" fmla="*/ 7246975 w 7438044"/>
              <a:gd name="connsiteY46" fmla="*/ 464024 h 1746177"/>
              <a:gd name="connsiteX47" fmla="*/ 7165089 w 7438044"/>
              <a:gd name="connsiteY47" fmla="*/ 382138 h 1746177"/>
              <a:gd name="connsiteX48" fmla="*/ 7124145 w 7438044"/>
              <a:gd name="connsiteY48" fmla="*/ 327547 h 1746177"/>
              <a:gd name="connsiteX49" fmla="*/ 7083202 w 7438044"/>
              <a:gd name="connsiteY49" fmla="*/ 313899 h 1746177"/>
              <a:gd name="connsiteX50" fmla="*/ 7042259 w 7438044"/>
              <a:gd name="connsiteY50" fmla="*/ 286603 h 1746177"/>
              <a:gd name="connsiteX51" fmla="*/ 6946724 w 7438044"/>
              <a:gd name="connsiteY51" fmla="*/ 232012 h 1746177"/>
              <a:gd name="connsiteX52" fmla="*/ 6851190 w 7438044"/>
              <a:gd name="connsiteY52" fmla="*/ 177421 h 1746177"/>
              <a:gd name="connsiteX53" fmla="*/ 6810247 w 7438044"/>
              <a:gd name="connsiteY53" fmla="*/ 163773 h 1746177"/>
              <a:gd name="connsiteX54" fmla="*/ 6728360 w 7438044"/>
              <a:gd name="connsiteY54" fmla="*/ 122830 h 1746177"/>
              <a:gd name="connsiteX55" fmla="*/ 6605530 w 7438044"/>
              <a:gd name="connsiteY55" fmla="*/ 109182 h 1746177"/>
              <a:gd name="connsiteX56" fmla="*/ 5363584 w 7438044"/>
              <a:gd name="connsiteY56" fmla="*/ 109182 h 1746177"/>
              <a:gd name="connsiteX57" fmla="*/ 5199811 w 7438044"/>
              <a:gd name="connsiteY57" fmla="*/ 136478 h 1746177"/>
              <a:gd name="connsiteX58" fmla="*/ 5049686 w 7438044"/>
              <a:gd name="connsiteY58" fmla="*/ 150126 h 1746177"/>
              <a:gd name="connsiteX59" fmla="*/ 4858617 w 7438044"/>
              <a:gd name="connsiteY59" fmla="*/ 177421 h 1746177"/>
              <a:gd name="connsiteX60" fmla="*/ 4749435 w 7438044"/>
              <a:gd name="connsiteY60" fmla="*/ 191069 h 1746177"/>
              <a:gd name="connsiteX61" fmla="*/ 3875978 w 7438044"/>
              <a:gd name="connsiteY61" fmla="*/ 177421 h 1746177"/>
              <a:gd name="connsiteX62" fmla="*/ 3684909 w 7438044"/>
              <a:gd name="connsiteY62" fmla="*/ 136478 h 1746177"/>
              <a:gd name="connsiteX63" fmla="*/ 3480193 w 7438044"/>
              <a:gd name="connsiteY63" fmla="*/ 122830 h 1746177"/>
              <a:gd name="connsiteX64" fmla="*/ 3220886 w 7438044"/>
              <a:gd name="connsiteY64" fmla="*/ 81887 h 1746177"/>
              <a:gd name="connsiteX65" fmla="*/ 3125351 w 7438044"/>
              <a:gd name="connsiteY65" fmla="*/ 68239 h 1746177"/>
              <a:gd name="connsiteX66" fmla="*/ 3057112 w 7438044"/>
              <a:gd name="connsiteY66" fmla="*/ 54591 h 1746177"/>
              <a:gd name="connsiteX67" fmla="*/ 2797805 w 7438044"/>
              <a:gd name="connsiteY67" fmla="*/ 40944 h 1746177"/>
              <a:gd name="connsiteX68" fmla="*/ 2579441 w 7438044"/>
              <a:gd name="connsiteY68" fmla="*/ 27296 h 1746177"/>
              <a:gd name="connsiteX69" fmla="*/ 723345 w 7438044"/>
              <a:gd name="connsiteY69" fmla="*/ 0 h 1746177"/>
              <a:gd name="connsiteX70" fmla="*/ 300265 w 7438044"/>
              <a:gd name="connsiteY70" fmla="*/ 13648 h 1746177"/>
              <a:gd name="connsiteX71" fmla="*/ 259321 w 7438044"/>
              <a:gd name="connsiteY71" fmla="*/ 27296 h 1746177"/>
              <a:gd name="connsiteX72" fmla="*/ 204730 w 7438044"/>
              <a:gd name="connsiteY72" fmla="*/ 40944 h 1746177"/>
              <a:gd name="connsiteX73" fmla="*/ 136492 w 7438044"/>
              <a:gd name="connsiteY73" fmla="*/ 109182 h 1746177"/>
              <a:gd name="connsiteX74" fmla="*/ 95548 w 7438044"/>
              <a:gd name="connsiteY74" fmla="*/ 191069 h 1746177"/>
              <a:gd name="connsiteX75" fmla="*/ 54605 w 7438044"/>
              <a:gd name="connsiteY75" fmla="*/ 232012 h 17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38044" h="1746177">
                <a:moveTo>
                  <a:pt x="54605" y="232012"/>
                </a:moveTo>
                <a:cubicBezTo>
                  <a:pt x="45506" y="250209"/>
                  <a:pt x="44771" y="277370"/>
                  <a:pt x="40957" y="300251"/>
                </a:cubicBezTo>
                <a:cubicBezTo>
                  <a:pt x="35669" y="331981"/>
                  <a:pt x="33618" y="364242"/>
                  <a:pt x="27309" y="395785"/>
                </a:cubicBezTo>
                <a:cubicBezTo>
                  <a:pt x="24488" y="409892"/>
                  <a:pt x="18211" y="423081"/>
                  <a:pt x="13662" y="436729"/>
                </a:cubicBezTo>
                <a:cubicBezTo>
                  <a:pt x="9113" y="468574"/>
                  <a:pt x="14" y="500095"/>
                  <a:pt x="14" y="532263"/>
                </a:cubicBezTo>
                <a:cubicBezTo>
                  <a:pt x="14" y="649400"/>
                  <a:pt x="-1516" y="771802"/>
                  <a:pt x="27309" y="887105"/>
                </a:cubicBezTo>
                <a:cubicBezTo>
                  <a:pt x="39322" y="935157"/>
                  <a:pt x="45935" y="932422"/>
                  <a:pt x="68253" y="982639"/>
                </a:cubicBezTo>
                <a:cubicBezTo>
                  <a:pt x="78203" y="1005026"/>
                  <a:pt x="82564" y="1030103"/>
                  <a:pt x="95548" y="1050878"/>
                </a:cubicBezTo>
                <a:cubicBezTo>
                  <a:pt x="105778" y="1067245"/>
                  <a:pt x="124136" y="1076994"/>
                  <a:pt x="136492" y="1091821"/>
                </a:cubicBezTo>
                <a:cubicBezTo>
                  <a:pt x="146993" y="1104422"/>
                  <a:pt x="152189" y="1121166"/>
                  <a:pt x="163787" y="1132764"/>
                </a:cubicBezTo>
                <a:cubicBezTo>
                  <a:pt x="179871" y="1148848"/>
                  <a:pt x="201108" y="1158905"/>
                  <a:pt x="218378" y="1173708"/>
                </a:cubicBezTo>
                <a:cubicBezTo>
                  <a:pt x="233032" y="1186269"/>
                  <a:pt x="243615" y="1203433"/>
                  <a:pt x="259321" y="1214651"/>
                </a:cubicBezTo>
                <a:cubicBezTo>
                  <a:pt x="275876" y="1226476"/>
                  <a:pt x="297357" y="1230122"/>
                  <a:pt x="313912" y="1241947"/>
                </a:cubicBezTo>
                <a:cubicBezTo>
                  <a:pt x="329618" y="1253165"/>
                  <a:pt x="338572" y="1272528"/>
                  <a:pt x="354856" y="1282890"/>
                </a:cubicBezTo>
                <a:cubicBezTo>
                  <a:pt x="389184" y="1304735"/>
                  <a:pt x="427644" y="1319284"/>
                  <a:pt x="464038" y="1337481"/>
                </a:cubicBezTo>
                <a:cubicBezTo>
                  <a:pt x="604554" y="1407739"/>
                  <a:pt x="460298" y="1353139"/>
                  <a:pt x="600515" y="1405720"/>
                </a:cubicBezTo>
                <a:cubicBezTo>
                  <a:pt x="705642" y="1445142"/>
                  <a:pt x="567020" y="1390004"/>
                  <a:pt x="696050" y="1433015"/>
                </a:cubicBezTo>
                <a:cubicBezTo>
                  <a:pt x="719291" y="1440762"/>
                  <a:pt x="741048" y="1452564"/>
                  <a:pt x="764289" y="1460311"/>
                </a:cubicBezTo>
                <a:cubicBezTo>
                  <a:pt x="795708" y="1470784"/>
                  <a:pt x="828169" y="1477866"/>
                  <a:pt x="859823" y="1487606"/>
                </a:cubicBezTo>
                <a:cubicBezTo>
                  <a:pt x="887323" y="1496067"/>
                  <a:pt x="913674" y="1508432"/>
                  <a:pt x="941709" y="1514902"/>
                </a:cubicBezTo>
                <a:cubicBezTo>
                  <a:pt x="1100897" y="1551638"/>
                  <a:pt x="1027864" y="1493580"/>
                  <a:pt x="1255608" y="1569493"/>
                </a:cubicBezTo>
                <a:cubicBezTo>
                  <a:pt x="1341844" y="1598238"/>
                  <a:pt x="1390607" y="1616174"/>
                  <a:pt x="1487620" y="1637732"/>
                </a:cubicBezTo>
                <a:cubicBezTo>
                  <a:pt x="1526556" y="1646385"/>
                  <a:pt x="1675890" y="1661683"/>
                  <a:pt x="1705984" y="1665027"/>
                </a:cubicBezTo>
                <a:cubicBezTo>
                  <a:pt x="1820583" y="1710867"/>
                  <a:pt x="1770890" y="1698882"/>
                  <a:pt x="1951644" y="1705970"/>
                </a:cubicBezTo>
                <a:cubicBezTo>
                  <a:pt x="2124443" y="1712746"/>
                  <a:pt x="2297387" y="1715069"/>
                  <a:pt x="2470259" y="1719618"/>
                </a:cubicBezTo>
                <a:cubicBezTo>
                  <a:pt x="3026964" y="1770229"/>
                  <a:pt x="2617957" y="1738716"/>
                  <a:pt x="3862330" y="1705970"/>
                </a:cubicBezTo>
                <a:cubicBezTo>
                  <a:pt x="3967026" y="1703215"/>
                  <a:pt x="4071572" y="1696272"/>
                  <a:pt x="4176229" y="1692323"/>
                </a:cubicBezTo>
                <a:lnTo>
                  <a:pt x="4585662" y="1678675"/>
                </a:lnTo>
                <a:cubicBezTo>
                  <a:pt x="4980062" y="1599793"/>
                  <a:pt x="4560857" y="1678675"/>
                  <a:pt x="5636539" y="1678675"/>
                </a:cubicBezTo>
                <a:cubicBezTo>
                  <a:pt x="6005057" y="1678675"/>
                  <a:pt x="6373518" y="1669576"/>
                  <a:pt x="6742008" y="1665027"/>
                </a:cubicBezTo>
                <a:cubicBezTo>
                  <a:pt x="6778402" y="1655929"/>
                  <a:pt x="6819977" y="1658541"/>
                  <a:pt x="6851190" y="1637732"/>
                </a:cubicBezTo>
                <a:cubicBezTo>
                  <a:pt x="6864838" y="1628633"/>
                  <a:pt x="6876572" y="1615623"/>
                  <a:pt x="6892133" y="1610436"/>
                </a:cubicBezTo>
                <a:cubicBezTo>
                  <a:pt x="6918385" y="1601685"/>
                  <a:pt x="6947174" y="1603499"/>
                  <a:pt x="6974020" y="1596788"/>
                </a:cubicBezTo>
                <a:cubicBezTo>
                  <a:pt x="7001933" y="1589810"/>
                  <a:pt x="7028611" y="1578591"/>
                  <a:pt x="7055906" y="1569493"/>
                </a:cubicBezTo>
                <a:cubicBezTo>
                  <a:pt x="7069554" y="1564944"/>
                  <a:pt x="7084880" y="1563825"/>
                  <a:pt x="7096850" y="1555845"/>
                </a:cubicBezTo>
                <a:cubicBezTo>
                  <a:pt x="7198509" y="1488073"/>
                  <a:pt x="7073647" y="1575180"/>
                  <a:pt x="7178736" y="1487606"/>
                </a:cubicBezTo>
                <a:cubicBezTo>
                  <a:pt x="7191337" y="1477105"/>
                  <a:pt x="7207420" y="1471208"/>
                  <a:pt x="7219680" y="1460311"/>
                </a:cubicBezTo>
                <a:cubicBezTo>
                  <a:pt x="7248531" y="1434665"/>
                  <a:pt x="7274271" y="1405720"/>
                  <a:pt x="7301566" y="1378424"/>
                </a:cubicBezTo>
                <a:lnTo>
                  <a:pt x="7342509" y="1337481"/>
                </a:lnTo>
                <a:cubicBezTo>
                  <a:pt x="7372697" y="1307294"/>
                  <a:pt x="7391745" y="1293600"/>
                  <a:pt x="7410748" y="1255594"/>
                </a:cubicBezTo>
                <a:cubicBezTo>
                  <a:pt x="7424738" y="1227615"/>
                  <a:pt x="7432852" y="1172370"/>
                  <a:pt x="7438044" y="1146412"/>
                </a:cubicBezTo>
                <a:cubicBezTo>
                  <a:pt x="7433495" y="1032681"/>
                  <a:pt x="7432227" y="918771"/>
                  <a:pt x="7424396" y="805218"/>
                </a:cubicBezTo>
                <a:cubicBezTo>
                  <a:pt x="7423105" y="786505"/>
                  <a:pt x="7419136" y="767404"/>
                  <a:pt x="7410748" y="750627"/>
                </a:cubicBezTo>
                <a:cubicBezTo>
                  <a:pt x="7396077" y="721285"/>
                  <a:pt x="7374354" y="696036"/>
                  <a:pt x="7356157" y="668741"/>
                </a:cubicBezTo>
                <a:cubicBezTo>
                  <a:pt x="7347058" y="655093"/>
                  <a:pt x="7334049" y="643358"/>
                  <a:pt x="7328862" y="627797"/>
                </a:cubicBezTo>
                <a:cubicBezTo>
                  <a:pt x="7304840" y="555732"/>
                  <a:pt x="7323194" y="598824"/>
                  <a:pt x="7260623" y="504967"/>
                </a:cubicBezTo>
                <a:cubicBezTo>
                  <a:pt x="7252643" y="492997"/>
                  <a:pt x="7255807" y="475380"/>
                  <a:pt x="7246975" y="464024"/>
                </a:cubicBezTo>
                <a:cubicBezTo>
                  <a:pt x="7223276" y="433554"/>
                  <a:pt x="7192384" y="409433"/>
                  <a:pt x="7165089" y="382138"/>
                </a:cubicBezTo>
                <a:cubicBezTo>
                  <a:pt x="7149005" y="366054"/>
                  <a:pt x="7141619" y="342109"/>
                  <a:pt x="7124145" y="327547"/>
                </a:cubicBezTo>
                <a:cubicBezTo>
                  <a:pt x="7113093" y="318337"/>
                  <a:pt x="7096069" y="320333"/>
                  <a:pt x="7083202" y="313899"/>
                </a:cubicBezTo>
                <a:cubicBezTo>
                  <a:pt x="7068531" y="306563"/>
                  <a:pt x="7055606" y="296137"/>
                  <a:pt x="7042259" y="286603"/>
                </a:cubicBezTo>
                <a:cubicBezTo>
                  <a:pt x="6888265" y="176606"/>
                  <a:pt x="7064837" y="291068"/>
                  <a:pt x="6946724" y="232012"/>
                </a:cubicBezTo>
                <a:cubicBezTo>
                  <a:pt x="6809645" y="163473"/>
                  <a:pt x="7018698" y="249212"/>
                  <a:pt x="6851190" y="177421"/>
                </a:cubicBezTo>
                <a:cubicBezTo>
                  <a:pt x="6837967" y="171754"/>
                  <a:pt x="6823114" y="170207"/>
                  <a:pt x="6810247" y="163773"/>
                </a:cubicBezTo>
                <a:cubicBezTo>
                  <a:pt x="6763093" y="140196"/>
                  <a:pt x="6779812" y="131406"/>
                  <a:pt x="6728360" y="122830"/>
                </a:cubicBezTo>
                <a:cubicBezTo>
                  <a:pt x="6687725" y="116057"/>
                  <a:pt x="6646473" y="113731"/>
                  <a:pt x="6605530" y="109182"/>
                </a:cubicBezTo>
                <a:cubicBezTo>
                  <a:pt x="6170780" y="500"/>
                  <a:pt x="6488757" y="75086"/>
                  <a:pt x="5363584" y="109182"/>
                </a:cubicBezTo>
                <a:cubicBezTo>
                  <a:pt x="5308265" y="110858"/>
                  <a:pt x="5254928" y="131467"/>
                  <a:pt x="5199811" y="136478"/>
                </a:cubicBezTo>
                <a:lnTo>
                  <a:pt x="5049686" y="150126"/>
                </a:lnTo>
                <a:cubicBezTo>
                  <a:pt x="4945648" y="176134"/>
                  <a:pt x="5026172" y="158803"/>
                  <a:pt x="4858617" y="177421"/>
                </a:cubicBezTo>
                <a:cubicBezTo>
                  <a:pt x="4822164" y="181471"/>
                  <a:pt x="4785829" y="186520"/>
                  <a:pt x="4749435" y="191069"/>
                </a:cubicBezTo>
                <a:cubicBezTo>
                  <a:pt x="4458283" y="186520"/>
                  <a:pt x="4166784" y="192334"/>
                  <a:pt x="3875978" y="177421"/>
                </a:cubicBezTo>
                <a:cubicBezTo>
                  <a:pt x="3810928" y="174085"/>
                  <a:pt x="3749900" y="140811"/>
                  <a:pt x="3684909" y="136478"/>
                </a:cubicBezTo>
                <a:lnTo>
                  <a:pt x="3480193" y="122830"/>
                </a:lnTo>
                <a:cubicBezTo>
                  <a:pt x="3332147" y="73482"/>
                  <a:pt x="3447379" y="104537"/>
                  <a:pt x="3220886" y="81887"/>
                </a:cubicBezTo>
                <a:cubicBezTo>
                  <a:pt x="3188877" y="78686"/>
                  <a:pt x="3157082" y="73528"/>
                  <a:pt x="3125351" y="68239"/>
                </a:cubicBezTo>
                <a:cubicBezTo>
                  <a:pt x="3102470" y="64425"/>
                  <a:pt x="3080229" y="56517"/>
                  <a:pt x="3057112" y="54591"/>
                </a:cubicBezTo>
                <a:cubicBezTo>
                  <a:pt x="2970856" y="47403"/>
                  <a:pt x="2884219" y="45882"/>
                  <a:pt x="2797805" y="40944"/>
                </a:cubicBezTo>
                <a:cubicBezTo>
                  <a:pt x="2724994" y="36783"/>
                  <a:pt x="2652357" y="28735"/>
                  <a:pt x="2579441" y="27296"/>
                </a:cubicBezTo>
                <a:lnTo>
                  <a:pt x="723345" y="0"/>
                </a:lnTo>
                <a:cubicBezTo>
                  <a:pt x="582318" y="4549"/>
                  <a:pt x="441122" y="5362"/>
                  <a:pt x="300265" y="13648"/>
                </a:cubicBezTo>
                <a:cubicBezTo>
                  <a:pt x="285904" y="14493"/>
                  <a:pt x="273154" y="23344"/>
                  <a:pt x="259321" y="27296"/>
                </a:cubicBezTo>
                <a:cubicBezTo>
                  <a:pt x="241286" y="32449"/>
                  <a:pt x="222927" y="36395"/>
                  <a:pt x="204730" y="40944"/>
                </a:cubicBezTo>
                <a:cubicBezTo>
                  <a:pt x="163787" y="68239"/>
                  <a:pt x="159238" y="63689"/>
                  <a:pt x="136492" y="109182"/>
                </a:cubicBezTo>
                <a:cubicBezTo>
                  <a:pt x="120009" y="142149"/>
                  <a:pt x="128143" y="164993"/>
                  <a:pt x="95548" y="191069"/>
                </a:cubicBezTo>
                <a:cubicBezTo>
                  <a:pt x="45974" y="230728"/>
                  <a:pt x="63704" y="213815"/>
                  <a:pt x="54605" y="23201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sz="2400" dirty="0">
                <a:solidFill>
                  <a:prstClr val="white"/>
                </a:solidFill>
                <a:latin typeface="Calibri" panose="020F0502020204030204"/>
              </a:rPr>
              <a:t>PYHTÄÄ - PYTTIS</a:t>
            </a:r>
          </a:p>
        </p:txBody>
      </p:sp>
      <p:sp>
        <p:nvSpPr>
          <p:cNvPr id="5" name="Puolivapaa piirto 4"/>
          <p:cNvSpPr/>
          <p:nvPr/>
        </p:nvSpPr>
        <p:spPr>
          <a:xfrm>
            <a:off x="2847661" y="4043528"/>
            <a:ext cx="1821977" cy="696272"/>
          </a:xfrm>
          <a:custGeom>
            <a:avLst/>
            <a:gdLst>
              <a:gd name="connsiteX0" fmla="*/ 723332 w 2429302"/>
              <a:gd name="connsiteY0" fmla="*/ 27295 h 928363"/>
              <a:gd name="connsiteX1" fmla="*/ 655093 w 2429302"/>
              <a:gd name="connsiteY1" fmla="*/ 40943 h 928363"/>
              <a:gd name="connsiteX2" fmla="*/ 559559 w 2429302"/>
              <a:gd name="connsiteY2" fmla="*/ 54591 h 928363"/>
              <a:gd name="connsiteX3" fmla="*/ 382138 w 2429302"/>
              <a:gd name="connsiteY3" fmla="*/ 109182 h 928363"/>
              <a:gd name="connsiteX4" fmla="*/ 286603 w 2429302"/>
              <a:gd name="connsiteY4" fmla="*/ 136477 h 928363"/>
              <a:gd name="connsiteX5" fmla="*/ 245660 w 2429302"/>
              <a:gd name="connsiteY5" fmla="*/ 150125 h 928363"/>
              <a:gd name="connsiteX6" fmla="*/ 191069 w 2429302"/>
              <a:gd name="connsiteY6" fmla="*/ 177421 h 928363"/>
              <a:gd name="connsiteX7" fmla="*/ 150126 w 2429302"/>
              <a:gd name="connsiteY7" fmla="*/ 204716 h 928363"/>
              <a:gd name="connsiteX8" fmla="*/ 95535 w 2429302"/>
              <a:gd name="connsiteY8" fmla="*/ 218364 h 928363"/>
              <a:gd name="connsiteX9" fmla="*/ 54591 w 2429302"/>
              <a:gd name="connsiteY9" fmla="*/ 259307 h 928363"/>
              <a:gd name="connsiteX10" fmla="*/ 40944 w 2429302"/>
              <a:gd name="connsiteY10" fmla="*/ 313898 h 928363"/>
              <a:gd name="connsiteX11" fmla="*/ 13648 w 2429302"/>
              <a:gd name="connsiteY11" fmla="*/ 382137 h 928363"/>
              <a:gd name="connsiteX12" fmla="*/ 0 w 2429302"/>
              <a:gd name="connsiteY12" fmla="*/ 423080 h 928363"/>
              <a:gd name="connsiteX13" fmla="*/ 13648 w 2429302"/>
              <a:gd name="connsiteY13" fmla="*/ 518615 h 928363"/>
              <a:gd name="connsiteX14" fmla="*/ 95535 w 2429302"/>
              <a:gd name="connsiteY14" fmla="*/ 573206 h 928363"/>
              <a:gd name="connsiteX15" fmla="*/ 136478 w 2429302"/>
              <a:gd name="connsiteY15" fmla="*/ 600501 h 928363"/>
              <a:gd name="connsiteX16" fmla="*/ 177421 w 2429302"/>
              <a:gd name="connsiteY16" fmla="*/ 614149 h 928363"/>
              <a:gd name="connsiteX17" fmla="*/ 272956 w 2429302"/>
              <a:gd name="connsiteY17" fmla="*/ 682388 h 928363"/>
              <a:gd name="connsiteX18" fmla="*/ 382138 w 2429302"/>
              <a:gd name="connsiteY18" fmla="*/ 736979 h 928363"/>
              <a:gd name="connsiteX19" fmla="*/ 423081 w 2429302"/>
              <a:gd name="connsiteY19" fmla="*/ 764274 h 928363"/>
              <a:gd name="connsiteX20" fmla="*/ 504968 w 2429302"/>
              <a:gd name="connsiteY20" fmla="*/ 777922 h 928363"/>
              <a:gd name="connsiteX21" fmla="*/ 818866 w 2429302"/>
              <a:gd name="connsiteY21" fmla="*/ 791570 h 928363"/>
              <a:gd name="connsiteX22" fmla="*/ 914400 w 2429302"/>
              <a:gd name="connsiteY22" fmla="*/ 818865 h 928363"/>
              <a:gd name="connsiteX23" fmla="*/ 1064526 w 2429302"/>
              <a:gd name="connsiteY23" fmla="*/ 846161 h 928363"/>
              <a:gd name="connsiteX24" fmla="*/ 1310185 w 2429302"/>
              <a:gd name="connsiteY24" fmla="*/ 873456 h 928363"/>
              <a:gd name="connsiteX25" fmla="*/ 1378424 w 2429302"/>
              <a:gd name="connsiteY25" fmla="*/ 887104 h 928363"/>
              <a:gd name="connsiteX26" fmla="*/ 1528550 w 2429302"/>
              <a:gd name="connsiteY26" fmla="*/ 900752 h 928363"/>
              <a:gd name="connsiteX27" fmla="*/ 1665027 w 2429302"/>
              <a:gd name="connsiteY27" fmla="*/ 928047 h 928363"/>
              <a:gd name="connsiteX28" fmla="*/ 1897039 w 2429302"/>
              <a:gd name="connsiteY28" fmla="*/ 900752 h 928363"/>
              <a:gd name="connsiteX29" fmla="*/ 1951630 w 2429302"/>
              <a:gd name="connsiteY29" fmla="*/ 873456 h 928363"/>
              <a:gd name="connsiteX30" fmla="*/ 1978926 w 2429302"/>
              <a:gd name="connsiteY30" fmla="*/ 832513 h 928363"/>
              <a:gd name="connsiteX31" fmla="*/ 2033517 w 2429302"/>
              <a:gd name="connsiteY31" fmla="*/ 818865 h 928363"/>
              <a:gd name="connsiteX32" fmla="*/ 2074460 w 2429302"/>
              <a:gd name="connsiteY32" fmla="*/ 791570 h 928363"/>
              <a:gd name="connsiteX33" fmla="*/ 2210938 w 2429302"/>
              <a:gd name="connsiteY33" fmla="*/ 764274 h 928363"/>
              <a:gd name="connsiteX34" fmla="*/ 2320120 w 2429302"/>
              <a:gd name="connsiteY34" fmla="*/ 655092 h 928363"/>
              <a:gd name="connsiteX35" fmla="*/ 2374711 w 2429302"/>
              <a:gd name="connsiteY35" fmla="*/ 573206 h 928363"/>
              <a:gd name="connsiteX36" fmla="*/ 2415654 w 2429302"/>
              <a:gd name="connsiteY36" fmla="*/ 450376 h 928363"/>
              <a:gd name="connsiteX37" fmla="*/ 2429302 w 2429302"/>
              <a:gd name="connsiteY37" fmla="*/ 395785 h 928363"/>
              <a:gd name="connsiteX38" fmla="*/ 2415654 w 2429302"/>
              <a:gd name="connsiteY38" fmla="*/ 218364 h 928363"/>
              <a:gd name="connsiteX39" fmla="*/ 2361063 w 2429302"/>
              <a:gd name="connsiteY39" fmla="*/ 191068 h 928363"/>
              <a:gd name="connsiteX40" fmla="*/ 2279177 w 2429302"/>
              <a:gd name="connsiteY40" fmla="*/ 163773 h 928363"/>
              <a:gd name="connsiteX41" fmla="*/ 2156347 w 2429302"/>
              <a:gd name="connsiteY41" fmla="*/ 122829 h 928363"/>
              <a:gd name="connsiteX42" fmla="*/ 2074460 w 2429302"/>
              <a:gd name="connsiteY42" fmla="*/ 68238 h 928363"/>
              <a:gd name="connsiteX43" fmla="*/ 2019869 w 2429302"/>
              <a:gd name="connsiteY43" fmla="*/ 54591 h 928363"/>
              <a:gd name="connsiteX44" fmla="*/ 1951630 w 2429302"/>
              <a:gd name="connsiteY44" fmla="*/ 40943 h 928363"/>
              <a:gd name="connsiteX45" fmla="*/ 1910687 w 2429302"/>
              <a:gd name="connsiteY45" fmla="*/ 27295 h 928363"/>
              <a:gd name="connsiteX46" fmla="*/ 1733266 w 2429302"/>
              <a:gd name="connsiteY46" fmla="*/ 0 h 928363"/>
              <a:gd name="connsiteX47" fmla="*/ 723332 w 2429302"/>
              <a:gd name="connsiteY47" fmla="*/ 13647 h 928363"/>
              <a:gd name="connsiteX48" fmla="*/ 723332 w 2429302"/>
              <a:gd name="connsiteY48" fmla="*/ 27295 h 92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29302" h="928363">
                <a:moveTo>
                  <a:pt x="723332" y="27295"/>
                </a:moveTo>
                <a:cubicBezTo>
                  <a:pt x="711959" y="31844"/>
                  <a:pt x="677974" y="37129"/>
                  <a:pt x="655093" y="40943"/>
                </a:cubicBezTo>
                <a:cubicBezTo>
                  <a:pt x="623363" y="46231"/>
                  <a:pt x="591013" y="47851"/>
                  <a:pt x="559559" y="54591"/>
                </a:cubicBezTo>
                <a:cubicBezTo>
                  <a:pt x="494747" y="68479"/>
                  <a:pt x="444720" y="89926"/>
                  <a:pt x="382138" y="109182"/>
                </a:cubicBezTo>
                <a:cubicBezTo>
                  <a:pt x="350483" y="118922"/>
                  <a:pt x="318325" y="126960"/>
                  <a:pt x="286603" y="136477"/>
                </a:cubicBezTo>
                <a:cubicBezTo>
                  <a:pt x="272824" y="140611"/>
                  <a:pt x="258883" y="144458"/>
                  <a:pt x="245660" y="150125"/>
                </a:cubicBezTo>
                <a:cubicBezTo>
                  <a:pt x="226960" y="158139"/>
                  <a:pt x="208733" y="167327"/>
                  <a:pt x="191069" y="177421"/>
                </a:cubicBezTo>
                <a:cubicBezTo>
                  <a:pt x="176828" y="185559"/>
                  <a:pt x="165202" y="198255"/>
                  <a:pt x="150126" y="204716"/>
                </a:cubicBezTo>
                <a:cubicBezTo>
                  <a:pt x="132886" y="212105"/>
                  <a:pt x="113732" y="213815"/>
                  <a:pt x="95535" y="218364"/>
                </a:cubicBezTo>
                <a:cubicBezTo>
                  <a:pt x="81887" y="232012"/>
                  <a:pt x="64167" y="242549"/>
                  <a:pt x="54591" y="259307"/>
                </a:cubicBezTo>
                <a:cubicBezTo>
                  <a:pt x="45285" y="275593"/>
                  <a:pt x="46875" y="296104"/>
                  <a:pt x="40944" y="313898"/>
                </a:cubicBezTo>
                <a:cubicBezTo>
                  <a:pt x="33197" y="337139"/>
                  <a:pt x="22250" y="359198"/>
                  <a:pt x="13648" y="382137"/>
                </a:cubicBezTo>
                <a:cubicBezTo>
                  <a:pt x="8597" y="395607"/>
                  <a:pt x="4549" y="409432"/>
                  <a:pt x="0" y="423080"/>
                </a:cubicBezTo>
                <a:cubicBezTo>
                  <a:pt x="4549" y="454925"/>
                  <a:pt x="1701" y="488747"/>
                  <a:pt x="13648" y="518615"/>
                </a:cubicBezTo>
                <a:cubicBezTo>
                  <a:pt x="33051" y="567124"/>
                  <a:pt x="59918" y="555398"/>
                  <a:pt x="95535" y="573206"/>
                </a:cubicBezTo>
                <a:cubicBezTo>
                  <a:pt x="110206" y="580541"/>
                  <a:pt x="121807" y="593166"/>
                  <a:pt x="136478" y="600501"/>
                </a:cubicBezTo>
                <a:cubicBezTo>
                  <a:pt x="149345" y="606935"/>
                  <a:pt x="164554" y="607715"/>
                  <a:pt x="177421" y="614149"/>
                </a:cubicBezTo>
                <a:cubicBezTo>
                  <a:pt x="215229" y="633053"/>
                  <a:pt x="235838" y="660735"/>
                  <a:pt x="272956" y="682388"/>
                </a:cubicBezTo>
                <a:cubicBezTo>
                  <a:pt x="308103" y="702890"/>
                  <a:pt x="345744" y="718782"/>
                  <a:pt x="382138" y="736979"/>
                </a:cubicBezTo>
                <a:cubicBezTo>
                  <a:pt x="396809" y="744314"/>
                  <a:pt x="407520" y="759087"/>
                  <a:pt x="423081" y="764274"/>
                </a:cubicBezTo>
                <a:cubicBezTo>
                  <a:pt x="449333" y="773025"/>
                  <a:pt x="477361" y="776018"/>
                  <a:pt x="504968" y="777922"/>
                </a:cubicBezTo>
                <a:cubicBezTo>
                  <a:pt x="609451" y="785128"/>
                  <a:pt x="714233" y="787021"/>
                  <a:pt x="818866" y="791570"/>
                </a:cubicBezTo>
                <a:cubicBezTo>
                  <a:pt x="850711" y="800668"/>
                  <a:pt x="882270" y="810833"/>
                  <a:pt x="914400" y="818865"/>
                </a:cubicBezTo>
                <a:cubicBezTo>
                  <a:pt x="942351" y="825853"/>
                  <a:pt x="1040189" y="843119"/>
                  <a:pt x="1064526" y="846161"/>
                </a:cubicBezTo>
                <a:cubicBezTo>
                  <a:pt x="1146280" y="856380"/>
                  <a:pt x="1228487" y="862800"/>
                  <a:pt x="1310185" y="873456"/>
                </a:cubicBezTo>
                <a:cubicBezTo>
                  <a:pt x="1333187" y="876456"/>
                  <a:pt x="1355406" y="884227"/>
                  <a:pt x="1378424" y="887104"/>
                </a:cubicBezTo>
                <a:cubicBezTo>
                  <a:pt x="1428284" y="893337"/>
                  <a:pt x="1478508" y="896203"/>
                  <a:pt x="1528550" y="900752"/>
                </a:cubicBezTo>
                <a:cubicBezTo>
                  <a:pt x="1574042" y="909850"/>
                  <a:pt x="1618686" y="925840"/>
                  <a:pt x="1665027" y="928047"/>
                </a:cubicBezTo>
                <a:cubicBezTo>
                  <a:pt x="1727851" y="931039"/>
                  <a:pt x="1828842" y="912118"/>
                  <a:pt x="1897039" y="900752"/>
                </a:cubicBezTo>
                <a:cubicBezTo>
                  <a:pt x="1915236" y="891653"/>
                  <a:pt x="1936001" y="886480"/>
                  <a:pt x="1951630" y="873456"/>
                </a:cubicBezTo>
                <a:cubicBezTo>
                  <a:pt x="1964231" y="862955"/>
                  <a:pt x="1965278" y="841611"/>
                  <a:pt x="1978926" y="832513"/>
                </a:cubicBezTo>
                <a:cubicBezTo>
                  <a:pt x="1994533" y="822108"/>
                  <a:pt x="2015320" y="823414"/>
                  <a:pt x="2033517" y="818865"/>
                </a:cubicBezTo>
                <a:cubicBezTo>
                  <a:pt x="2047165" y="809767"/>
                  <a:pt x="2059789" y="798905"/>
                  <a:pt x="2074460" y="791570"/>
                </a:cubicBezTo>
                <a:cubicBezTo>
                  <a:pt x="2112574" y="772513"/>
                  <a:pt x="2175728" y="769304"/>
                  <a:pt x="2210938" y="764274"/>
                </a:cubicBezTo>
                <a:cubicBezTo>
                  <a:pt x="2332307" y="683361"/>
                  <a:pt x="2264165" y="748350"/>
                  <a:pt x="2320120" y="655092"/>
                </a:cubicBezTo>
                <a:cubicBezTo>
                  <a:pt x="2336998" y="626962"/>
                  <a:pt x="2374711" y="573206"/>
                  <a:pt x="2374711" y="573206"/>
                </a:cubicBezTo>
                <a:lnTo>
                  <a:pt x="2415654" y="450376"/>
                </a:lnTo>
                <a:cubicBezTo>
                  <a:pt x="2421586" y="432582"/>
                  <a:pt x="2424753" y="413982"/>
                  <a:pt x="2429302" y="395785"/>
                </a:cubicBezTo>
                <a:cubicBezTo>
                  <a:pt x="2424753" y="336645"/>
                  <a:pt x="2434411" y="274635"/>
                  <a:pt x="2415654" y="218364"/>
                </a:cubicBezTo>
                <a:cubicBezTo>
                  <a:pt x="2409220" y="199063"/>
                  <a:pt x="2379953" y="198624"/>
                  <a:pt x="2361063" y="191068"/>
                </a:cubicBezTo>
                <a:cubicBezTo>
                  <a:pt x="2334349" y="180382"/>
                  <a:pt x="2306472" y="172871"/>
                  <a:pt x="2279177" y="163773"/>
                </a:cubicBezTo>
                <a:cubicBezTo>
                  <a:pt x="2109654" y="107266"/>
                  <a:pt x="2351918" y="161944"/>
                  <a:pt x="2156347" y="122829"/>
                </a:cubicBezTo>
                <a:cubicBezTo>
                  <a:pt x="2129051" y="104632"/>
                  <a:pt x="2106286" y="76194"/>
                  <a:pt x="2074460" y="68238"/>
                </a:cubicBezTo>
                <a:cubicBezTo>
                  <a:pt x="2056263" y="63689"/>
                  <a:pt x="2038179" y="58660"/>
                  <a:pt x="2019869" y="54591"/>
                </a:cubicBezTo>
                <a:cubicBezTo>
                  <a:pt x="1997225" y="49559"/>
                  <a:pt x="1974134" y="46569"/>
                  <a:pt x="1951630" y="40943"/>
                </a:cubicBezTo>
                <a:cubicBezTo>
                  <a:pt x="1937674" y="37454"/>
                  <a:pt x="1924827" y="29946"/>
                  <a:pt x="1910687" y="27295"/>
                </a:cubicBezTo>
                <a:cubicBezTo>
                  <a:pt x="1851876" y="16268"/>
                  <a:pt x="1792406" y="9098"/>
                  <a:pt x="1733266" y="0"/>
                </a:cubicBezTo>
                <a:cubicBezTo>
                  <a:pt x="1396621" y="4549"/>
                  <a:pt x="1059752" y="540"/>
                  <a:pt x="723332" y="13647"/>
                </a:cubicBezTo>
                <a:cubicBezTo>
                  <a:pt x="706942" y="14286"/>
                  <a:pt x="734705" y="22746"/>
                  <a:pt x="723332" y="272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TAITOA</a:t>
            </a:r>
          </a:p>
        </p:txBody>
      </p:sp>
      <p:sp>
        <p:nvSpPr>
          <p:cNvPr id="8" name="Puolivapaa piirto 7"/>
          <p:cNvSpPr/>
          <p:nvPr/>
        </p:nvSpPr>
        <p:spPr>
          <a:xfrm>
            <a:off x="4730511" y="4085041"/>
            <a:ext cx="1463723" cy="685895"/>
          </a:xfrm>
          <a:custGeom>
            <a:avLst/>
            <a:gdLst>
              <a:gd name="connsiteX0" fmla="*/ 709683 w 1951630"/>
              <a:gd name="connsiteY0" fmla="*/ 13775 h 914527"/>
              <a:gd name="connsiteX1" fmla="*/ 641445 w 1951630"/>
              <a:gd name="connsiteY1" fmla="*/ 127 h 914527"/>
              <a:gd name="connsiteX2" fmla="*/ 504967 w 1951630"/>
              <a:gd name="connsiteY2" fmla="*/ 27423 h 914527"/>
              <a:gd name="connsiteX3" fmla="*/ 382137 w 1951630"/>
              <a:gd name="connsiteY3" fmla="*/ 41070 h 914527"/>
              <a:gd name="connsiteX4" fmla="*/ 327546 w 1951630"/>
              <a:gd name="connsiteY4" fmla="*/ 54718 h 914527"/>
              <a:gd name="connsiteX5" fmla="*/ 286603 w 1951630"/>
              <a:gd name="connsiteY5" fmla="*/ 95661 h 914527"/>
              <a:gd name="connsiteX6" fmla="*/ 163773 w 1951630"/>
              <a:gd name="connsiteY6" fmla="*/ 163900 h 914527"/>
              <a:gd name="connsiteX7" fmla="*/ 122830 w 1951630"/>
              <a:gd name="connsiteY7" fmla="*/ 204844 h 914527"/>
              <a:gd name="connsiteX8" fmla="*/ 81886 w 1951630"/>
              <a:gd name="connsiteY8" fmla="*/ 232139 h 914527"/>
              <a:gd name="connsiteX9" fmla="*/ 27295 w 1951630"/>
              <a:gd name="connsiteY9" fmla="*/ 354969 h 914527"/>
              <a:gd name="connsiteX10" fmla="*/ 0 w 1951630"/>
              <a:gd name="connsiteY10" fmla="*/ 464151 h 914527"/>
              <a:gd name="connsiteX11" fmla="*/ 27295 w 1951630"/>
              <a:gd name="connsiteY11" fmla="*/ 668867 h 914527"/>
              <a:gd name="connsiteX12" fmla="*/ 40943 w 1951630"/>
              <a:gd name="connsiteY12" fmla="*/ 709811 h 914527"/>
              <a:gd name="connsiteX13" fmla="*/ 81886 w 1951630"/>
              <a:gd name="connsiteY13" fmla="*/ 750754 h 914527"/>
              <a:gd name="connsiteX14" fmla="*/ 204716 w 1951630"/>
              <a:gd name="connsiteY14" fmla="*/ 778050 h 914527"/>
              <a:gd name="connsiteX15" fmla="*/ 286603 w 1951630"/>
              <a:gd name="connsiteY15" fmla="*/ 805345 h 914527"/>
              <a:gd name="connsiteX16" fmla="*/ 354842 w 1951630"/>
              <a:gd name="connsiteY16" fmla="*/ 846288 h 914527"/>
              <a:gd name="connsiteX17" fmla="*/ 450376 w 1951630"/>
              <a:gd name="connsiteY17" fmla="*/ 859936 h 914527"/>
              <a:gd name="connsiteX18" fmla="*/ 518615 w 1951630"/>
              <a:gd name="connsiteY18" fmla="*/ 873584 h 914527"/>
              <a:gd name="connsiteX19" fmla="*/ 627797 w 1951630"/>
              <a:gd name="connsiteY19" fmla="*/ 900879 h 914527"/>
              <a:gd name="connsiteX20" fmla="*/ 1255594 w 1951630"/>
              <a:gd name="connsiteY20" fmla="*/ 914527 h 914527"/>
              <a:gd name="connsiteX21" fmla="*/ 1501254 w 1951630"/>
              <a:gd name="connsiteY21" fmla="*/ 900879 h 914527"/>
              <a:gd name="connsiteX22" fmla="*/ 1651379 w 1951630"/>
              <a:gd name="connsiteY22" fmla="*/ 859936 h 914527"/>
              <a:gd name="connsiteX23" fmla="*/ 1746913 w 1951630"/>
              <a:gd name="connsiteY23" fmla="*/ 846288 h 914527"/>
              <a:gd name="connsiteX24" fmla="*/ 1828800 w 1951630"/>
              <a:gd name="connsiteY24" fmla="*/ 791697 h 914527"/>
              <a:gd name="connsiteX25" fmla="*/ 1856095 w 1951630"/>
              <a:gd name="connsiteY25" fmla="*/ 750754 h 914527"/>
              <a:gd name="connsiteX26" fmla="*/ 1897039 w 1951630"/>
              <a:gd name="connsiteY26" fmla="*/ 723458 h 914527"/>
              <a:gd name="connsiteX27" fmla="*/ 1937982 w 1951630"/>
              <a:gd name="connsiteY27" fmla="*/ 600629 h 914527"/>
              <a:gd name="connsiteX28" fmla="*/ 1951630 w 1951630"/>
              <a:gd name="connsiteY28" fmla="*/ 559685 h 914527"/>
              <a:gd name="connsiteX29" fmla="*/ 1937982 w 1951630"/>
              <a:gd name="connsiteY29" fmla="*/ 395912 h 914527"/>
              <a:gd name="connsiteX30" fmla="*/ 1910686 w 1951630"/>
              <a:gd name="connsiteY30" fmla="*/ 314026 h 914527"/>
              <a:gd name="connsiteX31" fmla="*/ 1897039 w 1951630"/>
              <a:gd name="connsiteY31" fmla="*/ 273082 h 914527"/>
              <a:gd name="connsiteX32" fmla="*/ 1774209 w 1951630"/>
              <a:gd name="connsiteY32" fmla="*/ 163900 h 914527"/>
              <a:gd name="connsiteX33" fmla="*/ 1665027 w 1951630"/>
              <a:gd name="connsiteY33" fmla="*/ 136605 h 914527"/>
              <a:gd name="connsiteX34" fmla="*/ 1542197 w 1951630"/>
              <a:gd name="connsiteY34" fmla="*/ 109309 h 914527"/>
              <a:gd name="connsiteX35" fmla="*/ 1460310 w 1951630"/>
              <a:gd name="connsiteY35" fmla="*/ 95661 h 914527"/>
              <a:gd name="connsiteX36" fmla="*/ 1419367 w 1951630"/>
              <a:gd name="connsiteY36" fmla="*/ 82014 h 914527"/>
              <a:gd name="connsiteX37" fmla="*/ 1337481 w 1951630"/>
              <a:gd name="connsiteY37" fmla="*/ 68366 h 914527"/>
              <a:gd name="connsiteX38" fmla="*/ 1296537 w 1951630"/>
              <a:gd name="connsiteY38" fmla="*/ 54718 h 914527"/>
              <a:gd name="connsiteX39" fmla="*/ 1132764 w 1951630"/>
              <a:gd name="connsiteY39" fmla="*/ 41070 h 914527"/>
              <a:gd name="connsiteX40" fmla="*/ 1050878 w 1951630"/>
              <a:gd name="connsiteY40" fmla="*/ 27423 h 914527"/>
              <a:gd name="connsiteX41" fmla="*/ 941695 w 1951630"/>
              <a:gd name="connsiteY41" fmla="*/ 13775 h 914527"/>
              <a:gd name="connsiteX42" fmla="*/ 709683 w 1951630"/>
              <a:gd name="connsiteY42" fmla="*/ 13775 h 91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51630" h="914527">
                <a:moveTo>
                  <a:pt x="709683" y="13775"/>
                </a:moveTo>
                <a:cubicBezTo>
                  <a:pt x="659641" y="11500"/>
                  <a:pt x="664590" y="-1416"/>
                  <a:pt x="641445" y="127"/>
                </a:cubicBezTo>
                <a:cubicBezTo>
                  <a:pt x="595154" y="3213"/>
                  <a:pt x="550793" y="20187"/>
                  <a:pt x="504967" y="27423"/>
                </a:cubicBezTo>
                <a:cubicBezTo>
                  <a:pt x="464276" y="33848"/>
                  <a:pt x="423080" y="36521"/>
                  <a:pt x="382137" y="41070"/>
                </a:cubicBezTo>
                <a:cubicBezTo>
                  <a:pt x="363940" y="45619"/>
                  <a:pt x="343832" y="45412"/>
                  <a:pt x="327546" y="54718"/>
                </a:cubicBezTo>
                <a:cubicBezTo>
                  <a:pt x="310788" y="64294"/>
                  <a:pt x="301838" y="83811"/>
                  <a:pt x="286603" y="95661"/>
                </a:cubicBezTo>
                <a:cubicBezTo>
                  <a:pt x="216209" y="150413"/>
                  <a:pt x="225549" y="143309"/>
                  <a:pt x="163773" y="163900"/>
                </a:cubicBezTo>
                <a:cubicBezTo>
                  <a:pt x="150125" y="177548"/>
                  <a:pt x="137657" y="192488"/>
                  <a:pt x="122830" y="204844"/>
                </a:cubicBezTo>
                <a:cubicBezTo>
                  <a:pt x="110229" y="215345"/>
                  <a:pt x="93485" y="220541"/>
                  <a:pt x="81886" y="232139"/>
                </a:cubicBezTo>
                <a:cubicBezTo>
                  <a:pt x="49446" y="264579"/>
                  <a:pt x="40807" y="314432"/>
                  <a:pt x="27295" y="354969"/>
                </a:cubicBezTo>
                <a:cubicBezTo>
                  <a:pt x="6314" y="417912"/>
                  <a:pt x="16467" y="381816"/>
                  <a:pt x="0" y="464151"/>
                </a:cubicBezTo>
                <a:cubicBezTo>
                  <a:pt x="6569" y="523273"/>
                  <a:pt x="13684" y="607614"/>
                  <a:pt x="27295" y="668867"/>
                </a:cubicBezTo>
                <a:cubicBezTo>
                  <a:pt x="30416" y="682911"/>
                  <a:pt x="32963" y="697841"/>
                  <a:pt x="40943" y="709811"/>
                </a:cubicBezTo>
                <a:cubicBezTo>
                  <a:pt x="51649" y="725870"/>
                  <a:pt x="65128" y="741178"/>
                  <a:pt x="81886" y="750754"/>
                </a:cubicBezTo>
                <a:cubicBezTo>
                  <a:pt x="93075" y="757148"/>
                  <a:pt x="199589" y="776652"/>
                  <a:pt x="204716" y="778050"/>
                </a:cubicBezTo>
                <a:cubicBezTo>
                  <a:pt x="232474" y="785620"/>
                  <a:pt x="259307" y="796247"/>
                  <a:pt x="286603" y="805345"/>
                </a:cubicBezTo>
                <a:cubicBezTo>
                  <a:pt x="311768" y="813733"/>
                  <a:pt x="329677" y="837900"/>
                  <a:pt x="354842" y="846288"/>
                </a:cubicBezTo>
                <a:cubicBezTo>
                  <a:pt x="385359" y="856460"/>
                  <a:pt x="418646" y="854648"/>
                  <a:pt x="450376" y="859936"/>
                </a:cubicBezTo>
                <a:cubicBezTo>
                  <a:pt x="473257" y="863750"/>
                  <a:pt x="496111" y="867958"/>
                  <a:pt x="518615" y="873584"/>
                </a:cubicBezTo>
                <a:cubicBezTo>
                  <a:pt x="567501" y="885806"/>
                  <a:pt x="568128" y="898539"/>
                  <a:pt x="627797" y="900879"/>
                </a:cubicBezTo>
                <a:cubicBezTo>
                  <a:pt x="836951" y="909081"/>
                  <a:pt x="1046328" y="909978"/>
                  <a:pt x="1255594" y="914527"/>
                </a:cubicBezTo>
                <a:cubicBezTo>
                  <a:pt x="1337481" y="909978"/>
                  <a:pt x="1419549" y="907984"/>
                  <a:pt x="1501254" y="900879"/>
                </a:cubicBezTo>
                <a:cubicBezTo>
                  <a:pt x="1688069" y="884635"/>
                  <a:pt x="1435402" y="890791"/>
                  <a:pt x="1651379" y="859936"/>
                </a:cubicBezTo>
                <a:lnTo>
                  <a:pt x="1746913" y="846288"/>
                </a:lnTo>
                <a:lnTo>
                  <a:pt x="1828800" y="791697"/>
                </a:lnTo>
                <a:cubicBezTo>
                  <a:pt x="1842448" y="782599"/>
                  <a:pt x="1844497" y="762352"/>
                  <a:pt x="1856095" y="750754"/>
                </a:cubicBezTo>
                <a:cubicBezTo>
                  <a:pt x="1867694" y="739155"/>
                  <a:pt x="1883391" y="732557"/>
                  <a:pt x="1897039" y="723458"/>
                </a:cubicBezTo>
                <a:lnTo>
                  <a:pt x="1937982" y="600629"/>
                </a:lnTo>
                <a:lnTo>
                  <a:pt x="1951630" y="559685"/>
                </a:lnTo>
                <a:cubicBezTo>
                  <a:pt x="1947081" y="505094"/>
                  <a:pt x="1946988" y="449947"/>
                  <a:pt x="1937982" y="395912"/>
                </a:cubicBezTo>
                <a:cubicBezTo>
                  <a:pt x="1933252" y="367532"/>
                  <a:pt x="1919784" y="341321"/>
                  <a:pt x="1910686" y="314026"/>
                </a:cubicBezTo>
                <a:lnTo>
                  <a:pt x="1897039" y="273082"/>
                </a:lnTo>
                <a:cubicBezTo>
                  <a:pt x="1894239" y="264680"/>
                  <a:pt x="1808736" y="176455"/>
                  <a:pt x="1774209" y="163900"/>
                </a:cubicBezTo>
                <a:cubicBezTo>
                  <a:pt x="1738954" y="151080"/>
                  <a:pt x="1701421" y="145703"/>
                  <a:pt x="1665027" y="136605"/>
                </a:cubicBezTo>
                <a:cubicBezTo>
                  <a:pt x="1624337" y="126433"/>
                  <a:pt x="1583325" y="117535"/>
                  <a:pt x="1542197" y="109309"/>
                </a:cubicBezTo>
                <a:cubicBezTo>
                  <a:pt x="1515062" y="103882"/>
                  <a:pt x="1487323" y="101664"/>
                  <a:pt x="1460310" y="95661"/>
                </a:cubicBezTo>
                <a:cubicBezTo>
                  <a:pt x="1446267" y="92540"/>
                  <a:pt x="1433410" y="85135"/>
                  <a:pt x="1419367" y="82014"/>
                </a:cubicBezTo>
                <a:cubicBezTo>
                  <a:pt x="1392354" y="76011"/>
                  <a:pt x="1364494" y="74369"/>
                  <a:pt x="1337481" y="68366"/>
                </a:cubicBezTo>
                <a:cubicBezTo>
                  <a:pt x="1323437" y="65245"/>
                  <a:pt x="1310797" y="56619"/>
                  <a:pt x="1296537" y="54718"/>
                </a:cubicBezTo>
                <a:cubicBezTo>
                  <a:pt x="1242237" y="47478"/>
                  <a:pt x="1187209" y="47119"/>
                  <a:pt x="1132764" y="41070"/>
                </a:cubicBezTo>
                <a:cubicBezTo>
                  <a:pt x="1105261" y="38014"/>
                  <a:pt x="1078272" y="31336"/>
                  <a:pt x="1050878" y="27423"/>
                </a:cubicBezTo>
                <a:cubicBezTo>
                  <a:pt x="1014569" y="22236"/>
                  <a:pt x="978089" y="18324"/>
                  <a:pt x="941695" y="13775"/>
                </a:cubicBezTo>
                <a:cubicBezTo>
                  <a:pt x="723362" y="28331"/>
                  <a:pt x="759725" y="16050"/>
                  <a:pt x="709683" y="137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ICT KYMI</a:t>
            </a:r>
          </a:p>
        </p:txBody>
      </p:sp>
      <p:sp>
        <p:nvSpPr>
          <p:cNvPr id="9" name="Puolivapaa piirto 8"/>
          <p:cNvSpPr/>
          <p:nvPr/>
        </p:nvSpPr>
        <p:spPr>
          <a:xfrm>
            <a:off x="4580481" y="2463738"/>
            <a:ext cx="1373355" cy="555949"/>
          </a:xfrm>
          <a:custGeom>
            <a:avLst/>
            <a:gdLst>
              <a:gd name="connsiteX0" fmla="*/ 1392072 w 2142698"/>
              <a:gd name="connsiteY0" fmla="*/ 40943 h 846161"/>
              <a:gd name="connsiteX1" fmla="*/ 395785 w 2142698"/>
              <a:gd name="connsiteY1" fmla="*/ 27295 h 846161"/>
              <a:gd name="connsiteX2" fmla="*/ 341194 w 2142698"/>
              <a:gd name="connsiteY2" fmla="*/ 40943 h 846161"/>
              <a:gd name="connsiteX3" fmla="*/ 259307 w 2142698"/>
              <a:gd name="connsiteY3" fmla="*/ 68239 h 846161"/>
              <a:gd name="connsiteX4" fmla="*/ 177421 w 2142698"/>
              <a:gd name="connsiteY4" fmla="*/ 136477 h 846161"/>
              <a:gd name="connsiteX5" fmla="*/ 109182 w 2142698"/>
              <a:gd name="connsiteY5" fmla="*/ 218364 h 846161"/>
              <a:gd name="connsiteX6" fmla="*/ 40943 w 2142698"/>
              <a:gd name="connsiteY6" fmla="*/ 300251 h 846161"/>
              <a:gd name="connsiteX7" fmla="*/ 0 w 2142698"/>
              <a:gd name="connsiteY7" fmla="*/ 436728 h 846161"/>
              <a:gd name="connsiteX8" fmla="*/ 13648 w 2142698"/>
              <a:gd name="connsiteY8" fmla="*/ 559558 h 846161"/>
              <a:gd name="connsiteX9" fmla="*/ 40943 w 2142698"/>
              <a:gd name="connsiteY9" fmla="*/ 600501 h 846161"/>
              <a:gd name="connsiteX10" fmla="*/ 81886 w 2142698"/>
              <a:gd name="connsiteY10" fmla="*/ 655092 h 846161"/>
              <a:gd name="connsiteX11" fmla="*/ 163773 w 2142698"/>
              <a:gd name="connsiteY11" fmla="*/ 682388 h 846161"/>
              <a:gd name="connsiteX12" fmla="*/ 218364 w 2142698"/>
              <a:gd name="connsiteY12" fmla="*/ 709683 h 846161"/>
              <a:gd name="connsiteX13" fmla="*/ 259307 w 2142698"/>
              <a:gd name="connsiteY13" fmla="*/ 750627 h 846161"/>
              <a:gd name="connsiteX14" fmla="*/ 368489 w 2142698"/>
              <a:gd name="connsiteY14" fmla="*/ 791570 h 846161"/>
              <a:gd name="connsiteX15" fmla="*/ 532263 w 2142698"/>
              <a:gd name="connsiteY15" fmla="*/ 832513 h 846161"/>
              <a:gd name="connsiteX16" fmla="*/ 641445 w 2142698"/>
              <a:gd name="connsiteY16" fmla="*/ 846161 h 846161"/>
              <a:gd name="connsiteX17" fmla="*/ 1828800 w 2142698"/>
              <a:gd name="connsiteY17" fmla="*/ 832513 h 846161"/>
              <a:gd name="connsiteX18" fmla="*/ 1869743 w 2142698"/>
              <a:gd name="connsiteY18" fmla="*/ 805218 h 846161"/>
              <a:gd name="connsiteX19" fmla="*/ 1992573 w 2142698"/>
              <a:gd name="connsiteY19" fmla="*/ 750627 h 846161"/>
              <a:gd name="connsiteX20" fmla="*/ 2047164 w 2142698"/>
              <a:gd name="connsiteY20" fmla="*/ 627797 h 846161"/>
              <a:gd name="connsiteX21" fmla="*/ 2060812 w 2142698"/>
              <a:gd name="connsiteY21" fmla="*/ 586854 h 846161"/>
              <a:gd name="connsiteX22" fmla="*/ 2101755 w 2142698"/>
              <a:gd name="connsiteY22" fmla="*/ 532263 h 846161"/>
              <a:gd name="connsiteX23" fmla="*/ 2115403 w 2142698"/>
              <a:gd name="connsiteY23" fmla="*/ 491319 h 846161"/>
              <a:gd name="connsiteX24" fmla="*/ 2142698 w 2142698"/>
              <a:gd name="connsiteY24" fmla="*/ 382137 h 846161"/>
              <a:gd name="connsiteX25" fmla="*/ 2129051 w 2142698"/>
              <a:gd name="connsiteY25" fmla="*/ 218364 h 846161"/>
              <a:gd name="connsiteX26" fmla="*/ 1992573 w 2142698"/>
              <a:gd name="connsiteY26" fmla="*/ 81886 h 846161"/>
              <a:gd name="connsiteX27" fmla="*/ 1951630 w 2142698"/>
              <a:gd name="connsiteY27" fmla="*/ 54591 h 846161"/>
              <a:gd name="connsiteX28" fmla="*/ 1651379 w 2142698"/>
              <a:gd name="connsiteY28" fmla="*/ 0 h 846161"/>
              <a:gd name="connsiteX29" fmla="*/ 1514901 w 2142698"/>
              <a:gd name="connsiteY29" fmla="*/ 40943 h 846161"/>
              <a:gd name="connsiteX30" fmla="*/ 1433015 w 2142698"/>
              <a:gd name="connsiteY30" fmla="*/ 68239 h 846161"/>
              <a:gd name="connsiteX31" fmla="*/ 1392072 w 2142698"/>
              <a:gd name="connsiteY31" fmla="*/ 40943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42698" h="846161">
                <a:moveTo>
                  <a:pt x="1392072" y="40943"/>
                </a:moveTo>
                <a:cubicBezTo>
                  <a:pt x="1219200" y="34119"/>
                  <a:pt x="1312379" y="-1348"/>
                  <a:pt x="395785" y="27295"/>
                </a:cubicBezTo>
                <a:cubicBezTo>
                  <a:pt x="377588" y="31844"/>
                  <a:pt x="359160" y="35553"/>
                  <a:pt x="341194" y="40943"/>
                </a:cubicBezTo>
                <a:cubicBezTo>
                  <a:pt x="313635" y="49211"/>
                  <a:pt x="259307" y="68239"/>
                  <a:pt x="259307" y="68239"/>
                </a:cubicBezTo>
                <a:cubicBezTo>
                  <a:pt x="139690" y="187856"/>
                  <a:pt x="291427" y="41472"/>
                  <a:pt x="177421" y="136477"/>
                </a:cubicBezTo>
                <a:cubicBezTo>
                  <a:pt x="112174" y="190850"/>
                  <a:pt x="157980" y="159806"/>
                  <a:pt x="109182" y="218364"/>
                </a:cubicBezTo>
                <a:cubicBezTo>
                  <a:pt x="78572" y="255096"/>
                  <a:pt x="60306" y="256684"/>
                  <a:pt x="40943" y="300251"/>
                </a:cubicBezTo>
                <a:cubicBezTo>
                  <a:pt x="21958" y="342968"/>
                  <a:pt x="11342" y="391360"/>
                  <a:pt x="0" y="436728"/>
                </a:cubicBezTo>
                <a:cubicBezTo>
                  <a:pt x="4549" y="477671"/>
                  <a:pt x="3657" y="519593"/>
                  <a:pt x="13648" y="559558"/>
                </a:cubicBezTo>
                <a:cubicBezTo>
                  <a:pt x="17626" y="575471"/>
                  <a:pt x="31409" y="587154"/>
                  <a:pt x="40943" y="600501"/>
                </a:cubicBezTo>
                <a:cubicBezTo>
                  <a:pt x="54164" y="619010"/>
                  <a:pt x="62960" y="642475"/>
                  <a:pt x="81886" y="655092"/>
                </a:cubicBezTo>
                <a:cubicBezTo>
                  <a:pt x="105826" y="671052"/>
                  <a:pt x="136477" y="673289"/>
                  <a:pt x="163773" y="682388"/>
                </a:cubicBezTo>
                <a:cubicBezTo>
                  <a:pt x="183074" y="688822"/>
                  <a:pt x="200167" y="700585"/>
                  <a:pt x="218364" y="709683"/>
                </a:cubicBezTo>
                <a:cubicBezTo>
                  <a:pt x="232012" y="723331"/>
                  <a:pt x="243601" y="739409"/>
                  <a:pt x="259307" y="750627"/>
                </a:cubicBezTo>
                <a:cubicBezTo>
                  <a:pt x="301707" y="780913"/>
                  <a:pt x="320868" y="777964"/>
                  <a:pt x="368489" y="791570"/>
                </a:cubicBezTo>
                <a:cubicBezTo>
                  <a:pt x="464751" y="819074"/>
                  <a:pt x="350118" y="800370"/>
                  <a:pt x="532263" y="832513"/>
                </a:cubicBezTo>
                <a:cubicBezTo>
                  <a:pt x="568382" y="838887"/>
                  <a:pt x="605051" y="841612"/>
                  <a:pt x="641445" y="846161"/>
                </a:cubicBezTo>
                <a:cubicBezTo>
                  <a:pt x="1037230" y="841612"/>
                  <a:pt x="1433209" y="845699"/>
                  <a:pt x="1828800" y="832513"/>
                </a:cubicBezTo>
                <a:cubicBezTo>
                  <a:pt x="1845193" y="831967"/>
                  <a:pt x="1854754" y="811880"/>
                  <a:pt x="1869743" y="805218"/>
                </a:cubicBezTo>
                <a:cubicBezTo>
                  <a:pt x="2015914" y="740253"/>
                  <a:pt x="1899914" y="812399"/>
                  <a:pt x="1992573" y="750627"/>
                </a:cubicBezTo>
                <a:cubicBezTo>
                  <a:pt x="2035829" y="685743"/>
                  <a:pt x="2014681" y="725245"/>
                  <a:pt x="2047164" y="627797"/>
                </a:cubicBezTo>
                <a:cubicBezTo>
                  <a:pt x="2051713" y="614149"/>
                  <a:pt x="2052180" y="598363"/>
                  <a:pt x="2060812" y="586854"/>
                </a:cubicBezTo>
                <a:lnTo>
                  <a:pt x="2101755" y="532263"/>
                </a:lnTo>
                <a:cubicBezTo>
                  <a:pt x="2106304" y="518615"/>
                  <a:pt x="2111618" y="505198"/>
                  <a:pt x="2115403" y="491319"/>
                </a:cubicBezTo>
                <a:cubicBezTo>
                  <a:pt x="2125273" y="455127"/>
                  <a:pt x="2142698" y="382137"/>
                  <a:pt x="2142698" y="382137"/>
                </a:cubicBezTo>
                <a:cubicBezTo>
                  <a:pt x="2138149" y="327546"/>
                  <a:pt x="2143712" y="271146"/>
                  <a:pt x="2129051" y="218364"/>
                </a:cubicBezTo>
                <a:cubicBezTo>
                  <a:pt x="2108373" y="143921"/>
                  <a:pt x="2049646" y="119934"/>
                  <a:pt x="1992573" y="81886"/>
                </a:cubicBezTo>
                <a:cubicBezTo>
                  <a:pt x="1978925" y="72788"/>
                  <a:pt x="1967191" y="59778"/>
                  <a:pt x="1951630" y="54591"/>
                </a:cubicBezTo>
                <a:cubicBezTo>
                  <a:pt x="1772529" y="-5109"/>
                  <a:pt x="1871831" y="16958"/>
                  <a:pt x="1651379" y="0"/>
                </a:cubicBezTo>
                <a:cubicBezTo>
                  <a:pt x="1441772" y="29944"/>
                  <a:pt x="1632497" y="-11322"/>
                  <a:pt x="1514901" y="40943"/>
                </a:cubicBezTo>
                <a:cubicBezTo>
                  <a:pt x="1488609" y="52628"/>
                  <a:pt x="1433015" y="68239"/>
                  <a:pt x="1433015" y="68239"/>
                </a:cubicBezTo>
                <a:cubicBezTo>
                  <a:pt x="1360315" y="53699"/>
                  <a:pt x="1564944" y="47767"/>
                  <a:pt x="1392072" y="40943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ATTENDO</a:t>
            </a:r>
          </a:p>
        </p:txBody>
      </p:sp>
      <p:sp>
        <p:nvSpPr>
          <p:cNvPr id="13" name="Puolivapaa piirto 12"/>
          <p:cNvSpPr/>
          <p:nvPr/>
        </p:nvSpPr>
        <p:spPr>
          <a:xfrm>
            <a:off x="6281788" y="1394968"/>
            <a:ext cx="990107" cy="420698"/>
          </a:xfrm>
          <a:custGeom>
            <a:avLst/>
            <a:gdLst>
              <a:gd name="connsiteX0" fmla="*/ 709683 w 1078210"/>
              <a:gd name="connsiteY0" fmla="*/ 1842 h 752469"/>
              <a:gd name="connsiteX1" fmla="*/ 245659 w 1078210"/>
              <a:gd name="connsiteY1" fmla="*/ 42786 h 752469"/>
              <a:gd name="connsiteX2" fmla="*/ 191068 w 1078210"/>
              <a:gd name="connsiteY2" fmla="*/ 70081 h 752469"/>
              <a:gd name="connsiteX3" fmla="*/ 109182 w 1078210"/>
              <a:gd name="connsiteY3" fmla="*/ 124672 h 752469"/>
              <a:gd name="connsiteX4" fmla="*/ 54591 w 1078210"/>
              <a:gd name="connsiteY4" fmla="*/ 206559 h 752469"/>
              <a:gd name="connsiteX5" fmla="*/ 27295 w 1078210"/>
              <a:gd name="connsiteY5" fmla="*/ 288445 h 752469"/>
              <a:gd name="connsiteX6" fmla="*/ 13647 w 1078210"/>
              <a:gd name="connsiteY6" fmla="*/ 329389 h 752469"/>
              <a:gd name="connsiteX7" fmla="*/ 0 w 1078210"/>
              <a:gd name="connsiteY7" fmla="*/ 383980 h 752469"/>
              <a:gd name="connsiteX8" fmla="*/ 13647 w 1078210"/>
              <a:gd name="connsiteY8" fmla="*/ 588696 h 752469"/>
              <a:gd name="connsiteX9" fmla="*/ 54591 w 1078210"/>
              <a:gd name="connsiteY9" fmla="*/ 602344 h 752469"/>
              <a:gd name="connsiteX10" fmla="*/ 286602 w 1078210"/>
              <a:gd name="connsiteY10" fmla="*/ 670583 h 752469"/>
              <a:gd name="connsiteX11" fmla="*/ 395785 w 1078210"/>
              <a:gd name="connsiteY11" fmla="*/ 711526 h 752469"/>
              <a:gd name="connsiteX12" fmla="*/ 436728 w 1078210"/>
              <a:gd name="connsiteY12" fmla="*/ 738821 h 752469"/>
              <a:gd name="connsiteX13" fmla="*/ 477671 w 1078210"/>
              <a:gd name="connsiteY13" fmla="*/ 752469 h 752469"/>
              <a:gd name="connsiteX14" fmla="*/ 777922 w 1078210"/>
              <a:gd name="connsiteY14" fmla="*/ 738821 h 752469"/>
              <a:gd name="connsiteX15" fmla="*/ 818865 w 1078210"/>
              <a:gd name="connsiteY15" fmla="*/ 711526 h 752469"/>
              <a:gd name="connsiteX16" fmla="*/ 914400 w 1078210"/>
              <a:gd name="connsiteY16" fmla="*/ 684230 h 752469"/>
              <a:gd name="connsiteX17" fmla="*/ 955343 w 1078210"/>
              <a:gd name="connsiteY17" fmla="*/ 643287 h 752469"/>
              <a:gd name="connsiteX18" fmla="*/ 996286 w 1078210"/>
              <a:gd name="connsiteY18" fmla="*/ 629639 h 752469"/>
              <a:gd name="connsiteX19" fmla="*/ 1009934 w 1078210"/>
              <a:gd name="connsiteY19" fmla="*/ 588696 h 752469"/>
              <a:gd name="connsiteX20" fmla="*/ 1037229 w 1078210"/>
              <a:gd name="connsiteY20" fmla="*/ 547753 h 752469"/>
              <a:gd name="connsiteX21" fmla="*/ 1064525 w 1078210"/>
              <a:gd name="connsiteY21" fmla="*/ 465866 h 752469"/>
              <a:gd name="connsiteX22" fmla="*/ 1078173 w 1078210"/>
              <a:gd name="connsiteY22" fmla="*/ 329389 h 752469"/>
              <a:gd name="connsiteX23" fmla="*/ 1064525 w 1078210"/>
              <a:gd name="connsiteY23" fmla="*/ 151968 h 752469"/>
              <a:gd name="connsiteX24" fmla="*/ 968991 w 1078210"/>
              <a:gd name="connsiteY24" fmla="*/ 56433 h 752469"/>
              <a:gd name="connsiteX25" fmla="*/ 750626 w 1078210"/>
              <a:gd name="connsiteY25" fmla="*/ 42786 h 752469"/>
              <a:gd name="connsiteX26" fmla="*/ 709683 w 1078210"/>
              <a:gd name="connsiteY26" fmla="*/ 1842 h 75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78210" h="752469">
                <a:moveTo>
                  <a:pt x="709683" y="1842"/>
                </a:moveTo>
                <a:cubicBezTo>
                  <a:pt x="625522" y="1842"/>
                  <a:pt x="469675" y="-13219"/>
                  <a:pt x="245659" y="42786"/>
                </a:cubicBezTo>
                <a:cubicBezTo>
                  <a:pt x="225922" y="47720"/>
                  <a:pt x="208514" y="59614"/>
                  <a:pt x="191068" y="70081"/>
                </a:cubicBezTo>
                <a:cubicBezTo>
                  <a:pt x="162938" y="86959"/>
                  <a:pt x="109182" y="124672"/>
                  <a:pt x="109182" y="124672"/>
                </a:cubicBezTo>
                <a:cubicBezTo>
                  <a:pt x="90985" y="151968"/>
                  <a:pt x="64965" y="175437"/>
                  <a:pt x="54591" y="206559"/>
                </a:cubicBezTo>
                <a:lnTo>
                  <a:pt x="27295" y="288445"/>
                </a:lnTo>
                <a:cubicBezTo>
                  <a:pt x="22746" y="302093"/>
                  <a:pt x="17136" y="315432"/>
                  <a:pt x="13647" y="329389"/>
                </a:cubicBezTo>
                <a:lnTo>
                  <a:pt x="0" y="383980"/>
                </a:lnTo>
                <a:cubicBezTo>
                  <a:pt x="4549" y="452219"/>
                  <a:pt x="-2940" y="522348"/>
                  <a:pt x="13647" y="588696"/>
                </a:cubicBezTo>
                <a:cubicBezTo>
                  <a:pt x="17136" y="602653"/>
                  <a:pt x="42015" y="595357"/>
                  <a:pt x="54591" y="602344"/>
                </a:cubicBezTo>
                <a:cubicBezTo>
                  <a:pt x="207866" y="687497"/>
                  <a:pt x="58498" y="649846"/>
                  <a:pt x="286602" y="670583"/>
                </a:cubicBezTo>
                <a:cubicBezTo>
                  <a:pt x="382624" y="734595"/>
                  <a:pt x="260866" y="660932"/>
                  <a:pt x="395785" y="711526"/>
                </a:cubicBezTo>
                <a:cubicBezTo>
                  <a:pt x="411143" y="717285"/>
                  <a:pt x="422057" y="731486"/>
                  <a:pt x="436728" y="738821"/>
                </a:cubicBezTo>
                <a:cubicBezTo>
                  <a:pt x="449595" y="745255"/>
                  <a:pt x="464023" y="747920"/>
                  <a:pt x="477671" y="752469"/>
                </a:cubicBezTo>
                <a:cubicBezTo>
                  <a:pt x="577755" y="747920"/>
                  <a:pt x="678449" y="750758"/>
                  <a:pt x="777922" y="738821"/>
                </a:cubicBezTo>
                <a:cubicBezTo>
                  <a:pt x="794208" y="736867"/>
                  <a:pt x="804194" y="718861"/>
                  <a:pt x="818865" y="711526"/>
                </a:cubicBezTo>
                <a:cubicBezTo>
                  <a:pt x="838446" y="701735"/>
                  <a:pt x="896907" y="688603"/>
                  <a:pt x="914400" y="684230"/>
                </a:cubicBezTo>
                <a:cubicBezTo>
                  <a:pt x="928048" y="670582"/>
                  <a:pt x="939284" y="653993"/>
                  <a:pt x="955343" y="643287"/>
                </a:cubicBezTo>
                <a:cubicBezTo>
                  <a:pt x="967313" y="635307"/>
                  <a:pt x="986114" y="639811"/>
                  <a:pt x="996286" y="629639"/>
                </a:cubicBezTo>
                <a:cubicBezTo>
                  <a:pt x="1006458" y="619467"/>
                  <a:pt x="1003500" y="601563"/>
                  <a:pt x="1009934" y="588696"/>
                </a:cubicBezTo>
                <a:cubicBezTo>
                  <a:pt x="1017269" y="574025"/>
                  <a:pt x="1030567" y="562742"/>
                  <a:pt x="1037229" y="547753"/>
                </a:cubicBezTo>
                <a:cubicBezTo>
                  <a:pt x="1048914" y="521461"/>
                  <a:pt x="1064525" y="465866"/>
                  <a:pt x="1064525" y="465866"/>
                </a:cubicBezTo>
                <a:cubicBezTo>
                  <a:pt x="1069074" y="420374"/>
                  <a:pt x="1078173" y="375108"/>
                  <a:pt x="1078173" y="329389"/>
                </a:cubicBezTo>
                <a:cubicBezTo>
                  <a:pt x="1078173" y="270074"/>
                  <a:pt x="1079620" y="209330"/>
                  <a:pt x="1064525" y="151968"/>
                </a:cubicBezTo>
                <a:cubicBezTo>
                  <a:pt x="1051049" y="100760"/>
                  <a:pt x="1019526" y="61752"/>
                  <a:pt x="968991" y="56433"/>
                </a:cubicBezTo>
                <a:cubicBezTo>
                  <a:pt x="896461" y="48798"/>
                  <a:pt x="823414" y="47335"/>
                  <a:pt x="750626" y="42786"/>
                </a:cubicBezTo>
                <a:cubicBezTo>
                  <a:pt x="691966" y="13456"/>
                  <a:pt x="793844" y="1842"/>
                  <a:pt x="709683" y="184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sz="1200" dirty="0">
                <a:solidFill>
                  <a:prstClr val="white"/>
                </a:solidFill>
                <a:latin typeface="Calibri" panose="020F0502020204030204"/>
              </a:rPr>
              <a:t>TOUHULA</a:t>
            </a:r>
          </a:p>
        </p:txBody>
      </p:sp>
      <p:sp>
        <p:nvSpPr>
          <p:cNvPr id="15" name="Puolivapaa piirto 14"/>
          <p:cNvSpPr/>
          <p:nvPr/>
        </p:nvSpPr>
        <p:spPr>
          <a:xfrm flipH="1">
            <a:off x="6994475" y="1005576"/>
            <a:ext cx="875984" cy="417607"/>
          </a:xfrm>
          <a:custGeom>
            <a:avLst/>
            <a:gdLst>
              <a:gd name="connsiteX0" fmla="*/ 709683 w 1078210"/>
              <a:gd name="connsiteY0" fmla="*/ 1842 h 752469"/>
              <a:gd name="connsiteX1" fmla="*/ 245659 w 1078210"/>
              <a:gd name="connsiteY1" fmla="*/ 42786 h 752469"/>
              <a:gd name="connsiteX2" fmla="*/ 191068 w 1078210"/>
              <a:gd name="connsiteY2" fmla="*/ 70081 h 752469"/>
              <a:gd name="connsiteX3" fmla="*/ 109182 w 1078210"/>
              <a:gd name="connsiteY3" fmla="*/ 124672 h 752469"/>
              <a:gd name="connsiteX4" fmla="*/ 54591 w 1078210"/>
              <a:gd name="connsiteY4" fmla="*/ 206559 h 752469"/>
              <a:gd name="connsiteX5" fmla="*/ 27295 w 1078210"/>
              <a:gd name="connsiteY5" fmla="*/ 288445 h 752469"/>
              <a:gd name="connsiteX6" fmla="*/ 13647 w 1078210"/>
              <a:gd name="connsiteY6" fmla="*/ 329389 h 752469"/>
              <a:gd name="connsiteX7" fmla="*/ 0 w 1078210"/>
              <a:gd name="connsiteY7" fmla="*/ 383980 h 752469"/>
              <a:gd name="connsiteX8" fmla="*/ 13647 w 1078210"/>
              <a:gd name="connsiteY8" fmla="*/ 588696 h 752469"/>
              <a:gd name="connsiteX9" fmla="*/ 54591 w 1078210"/>
              <a:gd name="connsiteY9" fmla="*/ 602344 h 752469"/>
              <a:gd name="connsiteX10" fmla="*/ 286602 w 1078210"/>
              <a:gd name="connsiteY10" fmla="*/ 670583 h 752469"/>
              <a:gd name="connsiteX11" fmla="*/ 395785 w 1078210"/>
              <a:gd name="connsiteY11" fmla="*/ 711526 h 752469"/>
              <a:gd name="connsiteX12" fmla="*/ 436728 w 1078210"/>
              <a:gd name="connsiteY12" fmla="*/ 738821 h 752469"/>
              <a:gd name="connsiteX13" fmla="*/ 477671 w 1078210"/>
              <a:gd name="connsiteY13" fmla="*/ 752469 h 752469"/>
              <a:gd name="connsiteX14" fmla="*/ 777922 w 1078210"/>
              <a:gd name="connsiteY14" fmla="*/ 738821 h 752469"/>
              <a:gd name="connsiteX15" fmla="*/ 818865 w 1078210"/>
              <a:gd name="connsiteY15" fmla="*/ 711526 h 752469"/>
              <a:gd name="connsiteX16" fmla="*/ 914400 w 1078210"/>
              <a:gd name="connsiteY16" fmla="*/ 684230 h 752469"/>
              <a:gd name="connsiteX17" fmla="*/ 955343 w 1078210"/>
              <a:gd name="connsiteY17" fmla="*/ 643287 h 752469"/>
              <a:gd name="connsiteX18" fmla="*/ 996286 w 1078210"/>
              <a:gd name="connsiteY18" fmla="*/ 629639 h 752469"/>
              <a:gd name="connsiteX19" fmla="*/ 1009934 w 1078210"/>
              <a:gd name="connsiteY19" fmla="*/ 588696 h 752469"/>
              <a:gd name="connsiteX20" fmla="*/ 1037229 w 1078210"/>
              <a:gd name="connsiteY20" fmla="*/ 547753 h 752469"/>
              <a:gd name="connsiteX21" fmla="*/ 1064525 w 1078210"/>
              <a:gd name="connsiteY21" fmla="*/ 465866 h 752469"/>
              <a:gd name="connsiteX22" fmla="*/ 1078173 w 1078210"/>
              <a:gd name="connsiteY22" fmla="*/ 329389 h 752469"/>
              <a:gd name="connsiteX23" fmla="*/ 1064525 w 1078210"/>
              <a:gd name="connsiteY23" fmla="*/ 151968 h 752469"/>
              <a:gd name="connsiteX24" fmla="*/ 968991 w 1078210"/>
              <a:gd name="connsiteY24" fmla="*/ 56433 h 752469"/>
              <a:gd name="connsiteX25" fmla="*/ 750626 w 1078210"/>
              <a:gd name="connsiteY25" fmla="*/ 42786 h 752469"/>
              <a:gd name="connsiteX26" fmla="*/ 709683 w 1078210"/>
              <a:gd name="connsiteY26" fmla="*/ 1842 h 75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78210" h="752469">
                <a:moveTo>
                  <a:pt x="709683" y="1842"/>
                </a:moveTo>
                <a:cubicBezTo>
                  <a:pt x="625522" y="1842"/>
                  <a:pt x="469675" y="-13219"/>
                  <a:pt x="245659" y="42786"/>
                </a:cubicBezTo>
                <a:cubicBezTo>
                  <a:pt x="225922" y="47720"/>
                  <a:pt x="208514" y="59614"/>
                  <a:pt x="191068" y="70081"/>
                </a:cubicBezTo>
                <a:cubicBezTo>
                  <a:pt x="162938" y="86959"/>
                  <a:pt x="109182" y="124672"/>
                  <a:pt x="109182" y="124672"/>
                </a:cubicBezTo>
                <a:cubicBezTo>
                  <a:pt x="90985" y="151968"/>
                  <a:pt x="64965" y="175437"/>
                  <a:pt x="54591" y="206559"/>
                </a:cubicBezTo>
                <a:lnTo>
                  <a:pt x="27295" y="288445"/>
                </a:lnTo>
                <a:cubicBezTo>
                  <a:pt x="22746" y="302093"/>
                  <a:pt x="17136" y="315432"/>
                  <a:pt x="13647" y="329389"/>
                </a:cubicBezTo>
                <a:lnTo>
                  <a:pt x="0" y="383980"/>
                </a:lnTo>
                <a:cubicBezTo>
                  <a:pt x="4549" y="452219"/>
                  <a:pt x="-2940" y="522348"/>
                  <a:pt x="13647" y="588696"/>
                </a:cubicBezTo>
                <a:cubicBezTo>
                  <a:pt x="17136" y="602653"/>
                  <a:pt x="42015" y="595357"/>
                  <a:pt x="54591" y="602344"/>
                </a:cubicBezTo>
                <a:cubicBezTo>
                  <a:pt x="207866" y="687497"/>
                  <a:pt x="58498" y="649846"/>
                  <a:pt x="286602" y="670583"/>
                </a:cubicBezTo>
                <a:cubicBezTo>
                  <a:pt x="382624" y="734595"/>
                  <a:pt x="260866" y="660932"/>
                  <a:pt x="395785" y="711526"/>
                </a:cubicBezTo>
                <a:cubicBezTo>
                  <a:pt x="411143" y="717285"/>
                  <a:pt x="422057" y="731486"/>
                  <a:pt x="436728" y="738821"/>
                </a:cubicBezTo>
                <a:cubicBezTo>
                  <a:pt x="449595" y="745255"/>
                  <a:pt x="464023" y="747920"/>
                  <a:pt x="477671" y="752469"/>
                </a:cubicBezTo>
                <a:cubicBezTo>
                  <a:pt x="577755" y="747920"/>
                  <a:pt x="678449" y="750758"/>
                  <a:pt x="777922" y="738821"/>
                </a:cubicBezTo>
                <a:cubicBezTo>
                  <a:pt x="794208" y="736867"/>
                  <a:pt x="804194" y="718861"/>
                  <a:pt x="818865" y="711526"/>
                </a:cubicBezTo>
                <a:cubicBezTo>
                  <a:pt x="838446" y="701735"/>
                  <a:pt x="896907" y="688603"/>
                  <a:pt x="914400" y="684230"/>
                </a:cubicBezTo>
                <a:cubicBezTo>
                  <a:pt x="928048" y="670582"/>
                  <a:pt x="939284" y="653993"/>
                  <a:pt x="955343" y="643287"/>
                </a:cubicBezTo>
                <a:cubicBezTo>
                  <a:pt x="967313" y="635307"/>
                  <a:pt x="986114" y="639811"/>
                  <a:pt x="996286" y="629639"/>
                </a:cubicBezTo>
                <a:cubicBezTo>
                  <a:pt x="1006458" y="619467"/>
                  <a:pt x="1003500" y="601563"/>
                  <a:pt x="1009934" y="588696"/>
                </a:cubicBezTo>
                <a:cubicBezTo>
                  <a:pt x="1017269" y="574025"/>
                  <a:pt x="1030567" y="562742"/>
                  <a:pt x="1037229" y="547753"/>
                </a:cubicBezTo>
                <a:cubicBezTo>
                  <a:pt x="1048914" y="521461"/>
                  <a:pt x="1064525" y="465866"/>
                  <a:pt x="1064525" y="465866"/>
                </a:cubicBezTo>
                <a:cubicBezTo>
                  <a:pt x="1069074" y="420374"/>
                  <a:pt x="1078173" y="375108"/>
                  <a:pt x="1078173" y="329389"/>
                </a:cubicBezTo>
                <a:cubicBezTo>
                  <a:pt x="1078173" y="270074"/>
                  <a:pt x="1079620" y="209330"/>
                  <a:pt x="1064525" y="151968"/>
                </a:cubicBezTo>
                <a:cubicBezTo>
                  <a:pt x="1051049" y="100760"/>
                  <a:pt x="1019526" y="61752"/>
                  <a:pt x="968991" y="56433"/>
                </a:cubicBezTo>
                <a:cubicBezTo>
                  <a:pt x="896461" y="48798"/>
                  <a:pt x="823414" y="47335"/>
                  <a:pt x="750626" y="42786"/>
                </a:cubicBezTo>
                <a:cubicBezTo>
                  <a:pt x="691966" y="13456"/>
                  <a:pt x="793844" y="1842"/>
                  <a:pt x="709683" y="184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sz="1200" dirty="0">
                <a:solidFill>
                  <a:prstClr val="white"/>
                </a:solidFill>
                <a:latin typeface="Calibri" panose="020F0502020204030204"/>
              </a:rPr>
              <a:t>UNTUVIKOT</a:t>
            </a:r>
          </a:p>
        </p:txBody>
      </p:sp>
      <p:sp>
        <p:nvSpPr>
          <p:cNvPr id="16" name="Puolivapaa piirto 15"/>
          <p:cNvSpPr/>
          <p:nvPr/>
        </p:nvSpPr>
        <p:spPr>
          <a:xfrm>
            <a:off x="2351750" y="1808324"/>
            <a:ext cx="1136177" cy="722776"/>
          </a:xfrm>
          <a:custGeom>
            <a:avLst/>
            <a:gdLst>
              <a:gd name="connsiteX0" fmla="*/ 1078173 w 1651379"/>
              <a:gd name="connsiteY0" fmla="*/ 22006 h 963701"/>
              <a:gd name="connsiteX1" fmla="*/ 764274 w 1651379"/>
              <a:gd name="connsiteY1" fmla="*/ 8358 h 963701"/>
              <a:gd name="connsiteX2" fmla="*/ 136477 w 1651379"/>
              <a:gd name="connsiteY2" fmla="*/ 35653 h 963701"/>
              <a:gd name="connsiteX3" fmla="*/ 54591 w 1651379"/>
              <a:gd name="connsiteY3" fmla="*/ 90244 h 963701"/>
              <a:gd name="connsiteX4" fmla="*/ 13647 w 1651379"/>
              <a:gd name="connsiteY4" fmla="*/ 226722 h 963701"/>
              <a:gd name="connsiteX5" fmla="*/ 0 w 1651379"/>
              <a:gd name="connsiteY5" fmla="*/ 267665 h 963701"/>
              <a:gd name="connsiteX6" fmla="*/ 13647 w 1651379"/>
              <a:gd name="connsiteY6" fmla="*/ 554268 h 963701"/>
              <a:gd name="connsiteX7" fmla="*/ 40943 w 1651379"/>
              <a:gd name="connsiteY7" fmla="*/ 595212 h 963701"/>
              <a:gd name="connsiteX8" fmla="*/ 81886 w 1651379"/>
              <a:gd name="connsiteY8" fmla="*/ 690746 h 963701"/>
              <a:gd name="connsiteX9" fmla="*/ 177421 w 1651379"/>
              <a:gd name="connsiteY9" fmla="*/ 813576 h 963701"/>
              <a:gd name="connsiteX10" fmla="*/ 245659 w 1651379"/>
              <a:gd name="connsiteY10" fmla="*/ 854519 h 963701"/>
              <a:gd name="connsiteX11" fmla="*/ 382137 w 1651379"/>
              <a:gd name="connsiteY11" fmla="*/ 895462 h 963701"/>
              <a:gd name="connsiteX12" fmla="*/ 436728 w 1651379"/>
              <a:gd name="connsiteY12" fmla="*/ 922758 h 963701"/>
              <a:gd name="connsiteX13" fmla="*/ 805218 w 1651379"/>
              <a:gd name="connsiteY13" fmla="*/ 963701 h 963701"/>
              <a:gd name="connsiteX14" fmla="*/ 1146412 w 1651379"/>
              <a:gd name="connsiteY14" fmla="*/ 950053 h 963701"/>
              <a:gd name="connsiteX15" fmla="*/ 1201003 w 1651379"/>
              <a:gd name="connsiteY15" fmla="*/ 909110 h 963701"/>
              <a:gd name="connsiteX16" fmla="*/ 1255594 w 1651379"/>
              <a:gd name="connsiteY16" fmla="*/ 895462 h 963701"/>
              <a:gd name="connsiteX17" fmla="*/ 1310185 w 1651379"/>
              <a:gd name="connsiteY17" fmla="*/ 868167 h 963701"/>
              <a:gd name="connsiteX18" fmla="*/ 1405719 w 1651379"/>
              <a:gd name="connsiteY18" fmla="*/ 799928 h 963701"/>
              <a:gd name="connsiteX19" fmla="*/ 1446662 w 1651379"/>
              <a:gd name="connsiteY19" fmla="*/ 772632 h 963701"/>
              <a:gd name="connsiteX20" fmla="*/ 1501253 w 1651379"/>
              <a:gd name="connsiteY20" fmla="*/ 758985 h 963701"/>
              <a:gd name="connsiteX21" fmla="*/ 1542197 w 1651379"/>
              <a:gd name="connsiteY21" fmla="*/ 731689 h 963701"/>
              <a:gd name="connsiteX22" fmla="*/ 1583140 w 1651379"/>
              <a:gd name="connsiteY22" fmla="*/ 718041 h 963701"/>
              <a:gd name="connsiteX23" fmla="*/ 1610436 w 1651379"/>
              <a:gd name="connsiteY23" fmla="*/ 677098 h 963701"/>
              <a:gd name="connsiteX24" fmla="*/ 1637731 w 1651379"/>
              <a:gd name="connsiteY24" fmla="*/ 540620 h 963701"/>
              <a:gd name="connsiteX25" fmla="*/ 1651379 w 1651379"/>
              <a:gd name="connsiteY25" fmla="*/ 499677 h 963701"/>
              <a:gd name="connsiteX26" fmla="*/ 1637731 w 1651379"/>
              <a:gd name="connsiteY26" fmla="*/ 254018 h 963701"/>
              <a:gd name="connsiteX27" fmla="*/ 1624083 w 1651379"/>
              <a:gd name="connsiteY27" fmla="*/ 213074 h 963701"/>
              <a:gd name="connsiteX28" fmla="*/ 1542197 w 1651379"/>
              <a:gd name="connsiteY28" fmla="*/ 158483 h 963701"/>
              <a:gd name="connsiteX29" fmla="*/ 1473958 w 1651379"/>
              <a:gd name="connsiteY29" fmla="*/ 62949 h 963701"/>
              <a:gd name="connsiteX30" fmla="*/ 1433015 w 1651379"/>
              <a:gd name="connsiteY30" fmla="*/ 49301 h 963701"/>
              <a:gd name="connsiteX31" fmla="*/ 1378424 w 1651379"/>
              <a:gd name="connsiteY31" fmla="*/ 22006 h 963701"/>
              <a:gd name="connsiteX32" fmla="*/ 1214650 w 1651379"/>
              <a:gd name="connsiteY32" fmla="*/ 35653 h 963701"/>
              <a:gd name="connsiteX33" fmla="*/ 1173707 w 1651379"/>
              <a:gd name="connsiteY33" fmla="*/ 62949 h 963701"/>
              <a:gd name="connsiteX34" fmla="*/ 1091821 w 1651379"/>
              <a:gd name="connsiteY34" fmla="*/ 22006 h 963701"/>
              <a:gd name="connsiteX35" fmla="*/ 1078173 w 1651379"/>
              <a:gd name="connsiteY35" fmla="*/ 22006 h 96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51379" h="963701">
                <a:moveTo>
                  <a:pt x="1078173" y="22006"/>
                </a:moveTo>
                <a:cubicBezTo>
                  <a:pt x="1023582" y="19731"/>
                  <a:pt x="869006" y="8358"/>
                  <a:pt x="764274" y="8358"/>
                </a:cubicBezTo>
                <a:cubicBezTo>
                  <a:pt x="228697" y="8358"/>
                  <a:pt x="370952" y="-22962"/>
                  <a:pt x="136477" y="35653"/>
                </a:cubicBezTo>
                <a:lnTo>
                  <a:pt x="54591" y="90244"/>
                </a:lnTo>
                <a:cubicBezTo>
                  <a:pt x="43144" y="97875"/>
                  <a:pt x="20074" y="204227"/>
                  <a:pt x="13647" y="226722"/>
                </a:cubicBezTo>
                <a:cubicBezTo>
                  <a:pt x="9695" y="240554"/>
                  <a:pt x="4549" y="254017"/>
                  <a:pt x="0" y="267665"/>
                </a:cubicBezTo>
                <a:cubicBezTo>
                  <a:pt x="4549" y="363199"/>
                  <a:pt x="1784" y="459364"/>
                  <a:pt x="13647" y="554268"/>
                </a:cubicBezTo>
                <a:cubicBezTo>
                  <a:pt x="15682" y="570544"/>
                  <a:pt x="33607" y="580541"/>
                  <a:pt x="40943" y="595212"/>
                </a:cubicBezTo>
                <a:cubicBezTo>
                  <a:pt x="97418" y="708161"/>
                  <a:pt x="-3311" y="548751"/>
                  <a:pt x="81886" y="690746"/>
                </a:cubicBezTo>
                <a:cubicBezTo>
                  <a:pt x="105579" y="730235"/>
                  <a:pt x="137759" y="783829"/>
                  <a:pt x="177421" y="813576"/>
                </a:cubicBezTo>
                <a:cubicBezTo>
                  <a:pt x="198642" y="829492"/>
                  <a:pt x="221510" y="843542"/>
                  <a:pt x="245659" y="854519"/>
                </a:cubicBezTo>
                <a:cubicBezTo>
                  <a:pt x="286275" y="872981"/>
                  <a:pt x="338138" y="884463"/>
                  <a:pt x="382137" y="895462"/>
                </a:cubicBezTo>
                <a:cubicBezTo>
                  <a:pt x="400334" y="904561"/>
                  <a:pt x="416778" y="918768"/>
                  <a:pt x="436728" y="922758"/>
                </a:cubicBezTo>
                <a:cubicBezTo>
                  <a:pt x="520540" y="939520"/>
                  <a:pt x="708362" y="954896"/>
                  <a:pt x="805218" y="963701"/>
                </a:cubicBezTo>
                <a:cubicBezTo>
                  <a:pt x="918949" y="959152"/>
                  <a:pt x="1033657" y="965605"/>
                  <a:pt x="1146412" y="950053"/>
                </a:cubicBezTo>
                <a:cubicBezTo>
                  <a:pt x="1168945" y="946945"/>
                  <a:pt x="1180658" y="919282"/>
                  <a:pt x="1201003" y="909110"/>
                </a:cubicBezTo>
                <a:cubicBezTo>
                  <a:pt x="1217780" y="900722"/>
                  <a:pt x="1238031" y="902048"/>
                  <a:pt x="1255594" y="895462"/>
                </a:cubicBezTo>
                <a:cubicBezTo>
                  <a:pt x="1274643" y="888319"/>
                  <a:pt x="1292521" y="878261"/>
                  <a:pt x="1310185" y="868167"/>
                </a:cubicBezTo>
                <a:cubicBezTo>
                  <a:pt x="1342340" y="849793"/>
                  <a:pt x="1376438" y="820843"/>
                  <a:pt x="1405719" y="799928"/>
                </a:cubicBezTo>
                <a:cubicBezTo>
                  <a:pt x="1419066" y="790394"/>
                  <a:pt x="1431586" y="779093"/>
                  <a:pt x="1446662" y="772632"/>
                </a:cubicBezTo>
                <a:cubicBezTo>
                  <a:pt x="1463902" y="765243"/>
                  <a:pt x="1483056" y="763534"/>
                  <a:pt x="1501253" y="758985"/>
                </a:cubicBezTo>
                <a:cubicBezTo>
                  <a:pt x="1514901" y="749886"/>
                  <a:pt x="1527526" y="739025"/>
                  <a:pt x="1542197" y="731689"/>
                </a:cubicBezTo>
                <a:cubicBezTo>
                  <a:pt x="1555064" y="725255"/>
                  <a:pt x="1571906" y="727028"/>
                  <a:pt x="1583140" y="718041"/>
                </a:cubicBezTo>
                <a:cubicBezTo>
                  <a:pt x="1595948" y="707794"/>
                  <a:pt x="1601337" y="690746"/>
                  <a:pt x="1610436" y="677098"/>
                </a:cubicBezTo>
                <a:cubicBezTo>
                  <a:pt x="1641269" y="584594"/>
                  <a:pt x="1606364" y="697451"/>
                  <a:pt x="1637731" y="540620"/>
                </a:cubicBezTo>
                <a:cubicBezTo>
                  <a:pt x="1640552" y="526513"/>
                  <a:pt x="1646830" y="513325"/>
                  <a:pt x="1651379" y="499677"/>
                </a:cubicBezTo>
                <a:cubicBezTo>
                  <a:pt x="1646830" y="417791"/>
                  <a:pt x="1645507" y="335661"/>
                  <a:pt x="1637731" y="254018"/>
                </a:cubicBezTo>
                <a:cubicBezTo>
                  <a:pt x="1636367" y="239697"/>
                  <a:pt x="1634256" y="223247"/>
                  <a:pt x="1624083" y="213074"/>
                </a:cubicBezTo>
                <a:cubicBezTo>
                  <a:pt x="1600887" y="189877"/>
                  <a:pt x="1542197" y="158483"/>
                  <a:pt x="1542197" y="158483"/>
                </a:cubicBezTo>
                <a:cubicBezTo>
                  <a:pt x="1529751" y="139815"/>
                  <a:pt x="1486652" y="73527"/>
                  <a:pt x="1473958" y="62949"/>
                </a:cubicBezTo>
                <a:cubicBezTo>
                  <a:pt x="1462906" y="53739"/>
                  <a:pt x="1446238" y="54968"/>
                  <a:pt x="1433015" y="49301"/>
                </a:cubicBezTo>
                <a:cubicBezTo>
                  <a:pt x="1414315" y="41287"/>
                  <a:pt x="1396621" y="31104"/>
                  <a:pt x="1378424" y="22006"/>
                </a:cubicBezTo>
                <a:cubicBezTo>
                  <a:pt x="1323833" y="26555"/>
                  <a:pt x="1268367" y="24910"/>
                  <a:pt x="1214650" y="35653"/>
                </a:cubicBezTo>
                <a:cubicBezTo>
                  <a:pt x="1198566" y="38870"/>
                  <a:pt x="1189886" y="60252"/>
                  <a:pt x="1173707" y="62949"/>
                </a:cubicBezTo>
                <a:cubicBezTo>
                  <a:pt x="1147980" y="67237"/>
                  <a:pt x="1109643" y="30917"/>
                  <a:pt x="1091821" y="22006"/>
                </a:cubicBezTo>
                <a:cubicBezTo>
                  <a:pt x="1087752" y="19972"/>
                  <a:pt x="1132764" y="24281"/>
                  <a:pt x="1078173" y="220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LASSILA &amp; TIKANOJA</a:t>
            </a:r>
          </a:p>
        </p:txBody>
      </p:sp>
      <p:sp>
        <p:nvSpPr>
          <p:cNvPr id="17" name="Puolivapaa piirto 16"/>
          <p:cNvSpPr/>
          <p:nvPr/>
        </p:nvSpPr>
        <p:spPr>
          <a:xfrm>
            <a:off x="1339436" y="3166274"/>
            <a:ext cx="1054290" cy="736979"/>
          </a:xfrm>
          <a:custGeom>
            <a:avLst/>
            <a:gdLst>
              <a:gd name="connsiteX0" fmla="*/ 832514 w 1405720"/>
              <a:gd name="connsiteY0" fmla="*/ 40944 h 982639"/>
              <a:gd name="connsiteX1" fmla="*/ 627797 w 1405720"/>
              <a:gd name="connsiteY1" fmla="*/ 0 h 982639"/>
              <a:gd name="connsiteX2" fmla="*/ 272956 w 1405720"/>
              <a:gd name="connsiteY2" fmla="*/ 13648 h 982639"/>
              <a:gd name="connsiteX3" fmla="*/ 232012 w 1405720"/>
              <a:gd name="connsiteY3" fmla="*/ 54591 h 982639"/>
              <a:gd name="connsiteX4" fmla="*/ 177421 w 1405720"/>
              <a:gd name="connsiteY4" fmla="*/ 68239 h 982639"/>
              <a:gd name="connsiteX5" fmla="*/ 95535 w 1405720"/>
              <a:gd name="connsiteY5" fmla="*/ 109182 h 982639"/>
              <a:gd name="connsiteX6" fmla="*/ 0 w 1405720"/>
              <a:gd name="connsiteY6" fmla="*/ 232012 h 982639"/>
              <a:gd name="connsiteX7" fmla="*/ 13648 w 1405720"/>
              <a:gd name="connsiteY7" fmla="*/ 532263 h 982639"/>
              <a:gd name="connsiteX8" fmla="*/ 54591 w 1405720"/>
              <a:gd name="connsiteY8" fmla="*/ 627797 h 982639"/>
              <a:gd name="connsiteX9" fmla="*/ 95535 w 1405720"/>
              <a:gd name="connsiteY9" fmla="*/ 709684 h 982639"/>
              <a:gd name="connsiteX10" fmla="*/ 109182 w 1405720"/>
              <a:gd name="connsiteY10" fmla="*/ 750627 h 982639"/>
              <a:gd name="connsiteX11" fmla="*/ 177421 w 1405720"/>
              <a:gd name="connsiteY11" fmla="*/ 832514 h 982639"/>
              <a:gd name="connsiteX12" fmla="*/ 232012 w 1405720"/>
              <a:gd name="connsiteY12" fmla="*/ 859809 h 982639"/>
              <a:gd name="connsiteX13" fmla="*/ 286603 w 1405720"/>
              <a:gd name="connsiteY13" fmla="*/ 900753 h 982639"/>
              <a:gd name="connsiteX14" fmla="*/ 395785 w 1405720"/>
              <a:gd name="connsiteY14" fmla="*/ 955344 h 982639"/>
              <a:gd name="connsiteX15" fmla="*/ 614150 w 1405720"/>
              <a:gd name="connsiteY15" fmla="*/ 968991 h 982639"/>
              <a:gd name="connsiteX16" fmla="*/ 777923 w 1405720"/>
              <a:gd name="connsiteY16" fmla="*/ 982639 h 982639"/>
              <a:gd name="connsiteX17" fmla="*/ 1091821 w 1405720"/>
              <a:gd name="connsiteY17" fmla="*/ 968991 h 982639"/>
              <a:gd name="connsiteX18" fmla="*/ 1132765 w 1405720"/>
              <a:gd name="connsiteY18" fmla="*/ 941696 h 982639"/>
              <a:gd name="connsiteX19" fmla="*/ 1173708 w 1405720"/>
              <a:gd name="connsiteY19" fmla="*/ 928048 h 982639"/>
              <a:gd name="connsiteX20" fmla="*/ 1201003 w 1405720"/>
              <a:gd name="connsiteY20" fmla="*/ 818866 h 982639"/>
              <a:gd name="connsiteX21" fmla="*/ 1255594 w 1405720"/>
              <a:gd name="connsiteY21" fmla="*/ 777923 h 982639"/>
              <a:gd name="connsiteX22" fmla="*/ 1337481 w 1405720"/>
              <a:gd name="connsiteY22" fmla="*/ 723332 h 982639"/>
              <a:gd name="connsiteX23" fmla="*/ 1405720 w 1405720"/>
              <a:gd name="connsiteY23" fmla="*/ 573206 h 982639"/>
              <a:gd name="connsiteX24" fmla="*/ 1392072 w 1405720"/>
              <a:gd name="connsiteY24" fmla="*/ 368490 h 982639"/>
              <a:gd name="connsiteX25" fmla="*/ 1310185 w 1405720"/>
              <a:gd name="connsiteY25" fmla="*/ 300251 h 982639"/>
              <a:gd name="connsiteX26" fmla="*/ 1269242 w 1405720"/>
              <a:gd name="connsiteY26" fmla="*/ 272956 h 982639"/>
              <a:gd name="connsiteX27" fmla="*/ 1187356 w 1405720"/>
              <a:gd name="connsiteY27" fmla="*/ 232012 h 982639"/>
              <a:gd name="connsiteX28" fmla="*/ 1119117 w 1405720"/>
              <a:gd name="connsiteY28" fmla="*/ 163774 h 982639"/>
              <a:gd name="connsiteX29" fmla="*/ 1023582 w 1405720"/>
              <a:gd name="connsiteY29" fmla="*/ 81887 h 982639"/>
              <a:gd name="connsiteX30" fmla="*/ 982639 w 1405720"/>
              <a:gd name="connsiteY30" fmla="*/ 68239 h 982639"/>
              <a:gd name="connsiteX31" fmla="*/ 887105 w 1405720"/>
              <a:gd name="connsiteY31" fmla="*/ 81887 h 982639"/>
              <a:gd name="connsiteX32" fmla="*/ 832514 w 1405720"/>
              <a:gd name="connsiteY32" fmla="*/ 40944 h 98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05720" h="982639">
                <a:moveTo>
                  <a:pt x="832514" y="40944"/>
                </a:moveTo>
                <a:cubicBezTo>
                  <a:pt x="789296" y="27296"/>
                  <a:pt x="684657" y="0"/>
                  <a:pt x="627797" y="0"/>
                </a:cubicBezTo>
                <a:cubicBezTo>
                  <a:pt x="509429" y="0"/>
                  <a:pt x="391236" y="9099"/>
                  <a:pt x="272956" y="13648"/>
                </a:cubicBezTo>
                <a:cubicBezTo>
                  <a:pt x="259308" y="27296"/>
                  <a:pt x="248770" y="45015"/>
                  <a:pt x="232012" y="54591"/>
                </a:cubicBezTo>
                <a:cubicBezTo>
                  <a:pt x="215726" y="63897"/>
                  <a:pt x="195456" y="63086"/>
                  <a:pt x="177421" y="68239"/>
                </a:cubicBezTo>
                <a:cubicBezTo>
                  <a:pt x="127981" y="82365"/>
                  <a:pt x="140394" y="79276"/>
                  <a:pt x="95535" y="109182"/>
                </a:cubicBezTo>
                <a:cubicBezTo>
                  <a:pt x="30238" y="207128"/>
                  <a:pt x="64141" y="167872"/>
                  <a:pt x="0" y="232012"/>
                </a:cubicBezTo>
                <a:cubicBezTo>
                  <a:pt x="4549" y="332096"/>
                  <a:pt x="5658" y="432395"/>
                  <a:pt x="13648" y="532263"/>
                </a:cubicBezTo>
                <a:cubicBezTo>
                  <a:pt x="15747" y="558495"/>
                  <a:pt x="46294" y="608438"/>
                  <a:pt x="54591" y="627797"/>
                </a:cubicBezTo>
                <a:cubicBezTo>
                  <a:pt x="88492" y="706900"/>
                  <a:pt x="43081" y="631005"/>
                  <a:pt x="95535" y="709684"/>
                </a:cubicBezTo>
                <a:cubicBezTo>
                  <a:pt x="100084" y="723332"/>
                  <a:pt x="102749" y="737760"/>
                  <a:pt x="109182" y="750627"/>
                </a:cubicBezTo>
                <a:cubicBezTo>
                  <a:pt x="122482" y="777228"/>
                  <a:pt x="153945" y="815746"/>
                  <a:pt x="177421" y="832514"/>
                </a:cubicBezTo>
                <a:cubicBezTo>
                  <a:pt x="193976" y="844339"/>
                  <a:pt x="214760" y="849026"/>
                  <a:pt x="232012" y="859809"/>
                </a:cubicBezTo>
                <a:cubicBezTo>
                  <a:pt x="251301" y="871865"/>
                  <a:pt x="268093" y="887532"/>
                  <a:pt x="286603" y="900753"/>
                </a:cubicBezTo>
                <a:cubicBezTo>
                  <a:pt x="317668" y="922943"/>
                  <a:pt x="357516" y="949877"/>
                  <a:pt x="395785" y="955344"/>
                </a:cubicBezTo>
                <a:cubicBezTo>
                  <a:pt x="467982" y="965658"/>
                  <a:pt x="541405" y="963795"/>
                  <a:pt x="614150" y="968991"/>
                </a:cubicBezTo>
                <a:cubicBezTo>
                  <a:pt x="668791" y="972894"/>
                  <a:pt x="723332" y="978090"/>
                  <a:pt x="777923" y="982639"/>
                </a:cubicBezTo>
                <a:cubicBezTo>
                  <a:pt x="882556" y="978090"/>
                  <a:pt x="987780" y="980996"/>
                  <a:pt x="1091821" y="968991"/>
                </a:cubicBezTo>
                <a:cubicBezTo>
                  <a:pt x="1108116" y="967111"/>
                  <a:pt x="1118094" y="949031"/>
                  <a:pt x="1132765" y="941696"/>
                </a:cubicBezTo>
                <a:cubicBezTo>
                  <a:pt x="1145632" y="935262"/>
                  <a:pt x="1160060" y="932597"/>
                  <a:pt x="1173708" y="928048"/>
                </a:cubicBezTo>
                <a:cubicBezTo>
                  <a:pt x="1174149" y="925841"/>
                  <a:pt x="1189961" y="832117"/>
                  <a:pt x="1201003" y="818866"/>
                </a:cubicBezTo>
                <a:cubicBezTo>
                  <a:pt x="1215565" y="801392"/>
                  <a:pt x="1236960" y="790967"/>
                  <a:pt x="1255594" y="777923"/>
                </a:cubicBezTo>
                <a:cubicBezTo>
                  <a:pt x="1282469" y="759111"/>
                  <a:pt x="1337481" y="723332"/>
                  <a:pt x="1337481" y="723332"/>
                </a:cubicBezTo>
                <a:cubicBezTo>
                  <a:pt x="1404939" y="622144"/>
                  <a:pt x="1385638" y="673613"/>
                  <a:pt x="1405720" y="573206"/>
                </a:cubicBezTo>
                <a:cubicBezTo>
                  <a:pt x="1401171" y="504967"/>
                  <a:pt x="1403315" y="435950"/>
                  <a:pt x="1392072" y="368490"/>
                </a:cubicBezTo>
                <a:cubicBezTo>
                  <a:pt x="1384738" y="324485"/>
                  <a:pt x="1340690" y="317683"/>
                  <a:pt x="1310185" y="300251"/>
                </a:cubicBezTo>
                <a:cubicBezTo>
                  <a:pt x="1295944" y="292113"/>
                  <a:pt x="1283913" y="280291"/>
                  <a:pt x="1269242" y="272956"/>
                </a:cubicBezTo>
                <a:cubicBezTo>
                  <a:pt x="1156243" y="216456"/>
                  <a:pt x="1304684" y="310232"/>
                  <a:pt x="1187356" y="232012"/>
                </a:cubicBezTo>
                <a:cubicBezTo>
                  <a:pt x="1134784" y="153156"/>
                  <a:pt x="1189885" y="224433"/>
                  <a:pt x="1119117" y="163774"/>
                </a:cubicBezTo>
                <a:cubicBezTo>
                  <a:pt x="1072100" y="123473"/>
                  <a:pt x="1073719" y="106955"/>
                  <a:pt x="1023582" y="81887"/>
                </a:cubicBezTo>
                <a:cubicBezTo>
                  <a:pt x="1010715" y="75453"/>
                  <a:pt x="996287" y="72788"/>
                  <a:pt x="982639" y="68239"/>
                </a:cubicBezTo>
                <a:cubicBezTo>
                  <a:pt x="950794" y="72788"/>
                  <a:pt x="919273" y="81887"/>
                  <a:pt x="887105" y="81887"/>
                </a:cubicBezTo>
                <a:cubicBezTo>
                  <a:pt x="784166" y="81887"/>
                  <a:pt x="875732" y="54592"/>
                  <a:pt x="832514" y="40944"/>
                </a:cubicBezTo>
                <a:close/>
              </a:path>
            </a:pathLst>
          </a:custGeom>
          <a:solidFill>
            <a:srgbClr val="506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CURSOR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26" y="1014399"/>
            <a:ext cx="914670" cy="7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uolivapaa piirto 19"/>
          <p:cNvSpPr/>
          <p:nvPr/>
        </p:nvSpPr>
        <p:spPr>
          <a:xfrm>
            <a:off x="5976156" y="1845283"/>
            <a:ext cx="1055773" cy="450413"/>
          </a:xfrm>
          <a:custGeom>
            <a:avLst/>
            <a:gdLst>
              <a:gd name="connsiteX0" fmla="*/ 709683 w 1078210"/>
              <a:gd name="connsiteY0" fmla="*/ 1842 h 752469"/>
              <a:gd name="connsiteX1" fmla="*/ 245659 w 1078210"/>
              <a:gd name="connsiteY1" fmla="*/ 42786 h 752469"/>
              <a:gd name="connsiteX2" fmla="*/ 191068 w 1078210"/>
              <a:gd name="connsiteY2" fmla="*/ 70081 h 752469"/>
              <a:gd name="connsiteX3" fmla="*/ 109182 w 1078210"/>
              <a:gd name="connsiteY3" fmla="*/ 124672 h 752469"/>
              <a:gd name="connsiteX4" fmla="*/ 54591 w 1078210"/>
              <a:gd name="connsiteY4" fmla="*/ 206559 h 752469"/>
              <a:gd name="connsiteX5" fmla="*/ 27295 w 1078210"/>
              <a:gd name="connsiteY5" fmla="*/ 288445 h 752469"/>
              <a:gd name="connsiteX6" fmla="*/ 13647 w 1078210"/>
              <a:gd name="connsiteY6" fmla="*/ 329389 h 752469"/>
              <a:gd name="connsiteX7" fmla="*/ 0 w 1078210"/>
              <a:gd name="connsiteY7" fmla="*/ 383980 h 752469"/>
              <a:gd name="connsiteX8" fmla="*/ 13647 w 1078210"/>
              <a:gd name="connsiteY8" fmla="*/ 588696 h 752469"/>
              <a:gd name="connsiteX9" fmla="*/ 54591 w 1078210"/>
              <a:gd name="connsiteY9" fmla="*/ 602344 h 752469"/>
              <a:gd name="connsiteX10" fmla="*/ 286602 w 1078210"/>
              <a:gd name="connsiteY10" fmla="*/ 670583 h 752469"/>
              <a:gd name="connsiteX11" fmla="*/ 395785 w 1078210"/>
              <a:gd name="connsiteY11" fmla="*/ 711526 h 752469"/>
              <a:gd name="connsiteX12" fmla="*/ 436728 w 1078210"/>
              <a:gd name="connsiteY12" fmla="*/ 738821 h 752469"/>
              <a:gd name="connsiteX13" fmla="*/ 477671 w 1078210"/>
              <a:gd name="connsiteY13" fmla="*/ 752469 h 752469"/>
              <a:gd name="connsiteX14" fmla="*/ 777922 w 1078210"/>
              <a:gd name="connsiteY14" fmla="*/ 738821 h 752469"/>
              <a:gd name="connsiteX15" fmla="*/ 818865 w 1078210"/>
              <a:gd name="connsiteY15" fmla="*/ 711526 h 752469"/>
              <a:gd name="connsiteX16" fmla="*/ 914400 w 1078210"/>
              <a:gd name="connsiteY16" fmla="*/ 684230 h 752469"/>
              <a:gd name="connsiteX17" fmla="*/ 955343 w 1078210"/>
              <a:gd name="connsiteY17" fmla="*/ 643287 h 752469"/>
              <a:gd name="connsiteX18" fmla="*/ 996286 w 1078210"/>
              <a:gd name="connsiteY18" fmla="*/ 629639 h 752469"/>
              <a:gd name="connsiteX19" fmla="*/ 1009934 w 1078210"/>
              <a:gd name="connsiteY19" fmla="*/ 588696 h 752469"/>
              <a:gd name="connsiteX20" fmla="*/ 1037229 w 1078210"/>
              <a:gd name="connsiteY20" fmla="*/ 547753 h 752469"/>
              <a:gd name="connsiteX21" fmla="*/ 1064525 w 1078210"/>
              <a:gd name="connsiteY21" fmla="*/ 465866 h 752469"/>
              <a:gd name="connsiteX22" fmla="*/ 1078173 w 1078210"/>
              <a:gd name="connsiteY22" fmla="*/ 329389 h 752469"/>
              <a:gd name="connsiteX23" fmla="*/ 1064525 w 1078210"/>
              <a:gd name="connsiteY23" fmla="*/ 151968 h 752469"/>
              <a:gd name="connsiteX24" fmla="*/ 968991 w 1078210"/>
              <a:gd name="connsiteY24" fmla="*/ 56433 h 752469"/>
              <a:gd name="connsiteX25" fmla="*/ 750626 w 1078210"/>
              <a:gd name="connsiteY25" fmla="*/ 42786 h 752469"/>
              <a:gd name="connsiteX26" fmla="*/ 709683 w 1078210"/>
              <a:gd name="connsiteY26" fmla="*/ 1842 h 75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78210" h="752469">
                <a:moveTo>
                  <a:pt x="709683" y="1842"/>
                </a:moveTo>
                <a:cubicBezTo>
                  <a:pt x="625522" y="1842"/>
                  <a:pt x="469675" y="-13219"/>
                  <a:pt x="245659" y="42786"/>
                </a:cubicBezTo>
                <a:cubicBezTo>
                  <a:pt x="225922" y="47720"/>
                  <a:pt x="208514" y="59614"/>
                  <a:pt x="191068" y="70081"/>
                </a:cubicBezTo>
                <a:cubicBezTo>
                  <a:pt x="162938" y="86959"/>
                  <a:pt x="109182" y="124672"/>
                  <a:pt x="109182" y="124672"/>
                </a:cubicBezTo>
                <a:cubicBezTo>
                  <a:pt x="90985" y="151968"/>
                  <a:pt x="64965" y="175437"/>
                  <a:pt x="54591" y="206559"/>
                </a:cubicBezTo>
                <a:lnTo>
                  <a:pt x="27295" y="288445"/>
                </a:lnTo>
                <a:cubicBezTo>
                  <a:pt x="22746" y="302093"/>
                  <a:pt x="17136" y="315432"/>
                  <a:pt x="13647" y="329389"/>
                </a:cubicBezTo>
                <a:lnTo>
                  <a:pt x="0" y="383980"/>
                </a:lnTo>
                <a:cubicBezTo>
                  <a:pt x="4549" y="452219"/>
                  <a:pt x="-2940" y="522348"/>
                  <a:pt x="13647" y="588696"/>
                </a:cubicBezTo>
                <a:cubicBezTo>
                  <a:pt x="17136" y="602653"/>
                  <a:pt x="42015" y="595357"/>
                  <a:pt x="54591" y="602344"/>
                </a:cubicBezTo>
                <a:cubicBezTo>
                  <a:pt x="207866" y="687497"/>
                  <a:pt x="58498" y="649846"/>
                  <a:pt x="286602" y="670583"/>
                </a:cubicBezTo>
                <a:cubicBezTo>
                  <a:pt x="382624" y="734595"/>
                  <a:pt x="260866" y="660932"/>
                  <a:pt x="395785" y="711526"/>
                </a:cubicBezTo>
                <a:cubicBezTo>
                  <a:pt x="411143" y="717285"/>
                  <a:pt x="422057" y="731486"/>
                  <a:pt x="436728" y="738821"/>
                </a:cubicBezTo>
                <a:cubicBezTo>
                  <a:pt x="449595" y="745255"/>
                  <a:pt x="464023" y="747920"/>
                  <a:pt x="477671" y="752469"/>
                </a:cubicBezTo>
                <a:cubicBezTo>
                  <a:pt x="577755" y="747920"/>
                  <a:pt x="678449" y="750758"/>
                  <a:pt x="777922" y="738821"/>
                </a:cubicBezTo>
                <a:cubicBezTo>
                  <a:pt x="794208" y="736867"/>
                  <a:pt x="804194" y="718861"/>
                  <a:pt x="818865" y="711526"/>
                </a:cubicBezTo>
                <a:cubicBezTo>
                  <a:pt x="838446" y="701735"/>
                  <a:pt x="896907" y="688603"/>
                  <a:pt x="914400" y="684230"/>
                </a:cubicBezTo>
                <a:cubicBezTo>
                  <a:pt x="928048" y="670582"/>
                  <a:pt x="939284" y="653993"/>
                  <a:pt x="955343" y="643287"/>
                </a:cubicBezTo>
                <a:cubicBezTo>
                  <a:pt x="967313" y="635307"/>
                  <a:pt x="986114" y="639811"/>
                  <a:pt x="996286" y="629639"/>
                </a:cubicBezTo>
                <a:cubicBezTo>
                  <a:pt x="1006458" y="619467"/>
                  <a:pt x="1003500" y="601563"/>
                  <a:pt x="1009934" y="588696"/>
                </a:cubicBezTo>
                <a:cubicBezTo>
                  <a:pt x="1017269" y="574025"/>
                  <a:pt x="1030567" y="562742"/>
                  <a:pt x="1037229" y="547753"/>
                </a:cubicBezTo>
                <a:cubicBezTo>
                  <a:pt x="1048914" y="521461"/>
                  <a:pt x="1064525" y="465866"/>
                  <a:pt x="1064525" y="465866"/>
                </a:cubicBezTo>
                <a:cubicBezTo>
                  <a:pt x="1069074" y="420374"/>
                  <a:pt x="1078173" y="375108"/>
                  <a:pt x="1078173" y="329389"/>
                </a:cubicBezTo>
                <a:cubicBezTo>
                  <a:pt x="1078173" y="270074"/>
                  <a:pt x="1079620" y="209330"/>
                  <a:pt x="1064525" y="151968"/>
                </a:cubicBezTo>
                <a:cubicBezTo>
                  <a:pt x="1051049" y="100760"/>
                  <a:pt x="1019526" y="61752"/>
                  <a:pt x="968991" y="56433"/>
                </a:cubicBezTo>
                <a:cubicBezTo>
                  <a:pt x="896461" y="48798"/>
                  <a:pt x="823414" y="47335"/>
                  <a:pt x="750626" y="42786"/>
                </a:cubicBezTo>
                <a:cubicBezTo>
                  <a:pt x="691966" y="13456"/>
                  <a:pt x="793844" y="1842"/>
                  <a:pt x="709683" y="184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sz="1200" dirty="0">
                <a:solidFill>
                  <a:prstClr val="white"/>
                </a:solidFill>
                <a:latin typeface="Calibri" panose="020F0502020204030204"/>
              </a:rPr>
              <a:t>MÄNTYRINNE</a:t>
            </a:r>
          </a:p>
        </p:txBody>
      </p:sp>
      <p:cxnSp>
        <p:nvCxnSpPr>
          <p:cNvPr id="19" name="Suora yhdysviiva 18"/>
          <p:cNvCxnSpPr>
            <a:stCxn id="4" idx="21"/>
            <a:endCxn id="5" idx="46"/>
          </p:cNvCxnSpPr>
          <p:nvPr/>
        </p:nvCxnSpPr>
        <p:spPr>
          <a:xfrm flipH="1">
            <a:off x="4147610" y="3905184"/>
            <a:ext cx="51849" cy="13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23"/>
          <p:cNvCxnSpPr>
            <a:stCxn id="4" idx="25"/>
            <a:endCxn id="8" idx="40"/>
          </p:cNvCxnSpPr>
          <p:nvPr/>
        </p:nvCxnSpPr>
        <p:spPr>
          <a:xfrm flipH="1">
            <a:off x="5518670" y="3938240"/>
            <a:ext cx="79529" cy="1673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>
            <a:stCxn id="4" idx="4"/>
            <a:endCxn id="17" idx="24"/>
          </p:cNvCxnSpPr>
          <p:nvPr/>
        </p:nvCxnSpPr>
        <p:spPr>
          <a:xfrm flipH="1">
            <a:off x="2383490" y="3369657"/>
            <a:ext cx="939747" cy="729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/>
          <p:cNvCxnSpPr>
            <a:stCxn id="16" idx="13"/>
            <a:endCxn id="4" idx="72"/>
          </p:cNvCxnSpPr>
          <p:nvPr/>
        </p:nvCxnSpPr>
        <p:spPr>
          <a:xfrm>
            <a:off x="2905754" y="2531100"/>
            <a:ext cx="538064" cy="600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/>
          <p:cNvCxnSpPr>
            <a:endCxn id="4" idx="63"/>
          </p:cNvCxnSpPr>
          <p:nvPr/>
        </p:nvCxnSpPr>
        <p:spPr>
          <a:xfrm>
            <a:off x="5373114" y="3019687"/>
            <a:ext cx="0" cy="1516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uora yhdysviiva 36"/>
          <p:cNvCxnSpPr>
            <a:stCxn id="13" idx="15"/>
            <a:endCxn id="4" idx="55"/>
          </p:cNvCxnSpPr>
          <p:nvPr/>
        </p:nvCxnSpPr>
        <p:spPr>
          <a:xfrm>
            <a:off x="7033741" y="1792776"/>
            <a:ext cx="180244" cy="13719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yhdysviiva 44"/>
          <p:cNvCxnSpPr>
            <a:stCxn id="9" idx="26"/>
            <a:endCxn id="20" idx="9"/>
          </p:cNvCxnSpPr>
          <p:nvPr/>
        </p:nvCxnSpPr>
        <p:spPr>
          <a:xfrm flipV="1">
            <a:off x="5857614" y="2205835"/>
            <a:ext cx="171997" cy="3117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/>
          <p:cNvCxnSpPr>
            <a:stCxn id="4" idx="54"/>
            <a:endCxn id="15" idx="12"/>
          </p:cNvCxnSpPr>
          <p:nvPr/>
        </p:nvCxnSpPr>
        <p:spPr>
          <a:xfrm flipV="1">
            <a:off x="7286333" y="1415609"/>
            <a:ext cx="229310" cy="17557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85" y="1188067"/>
            <a:ext cx="1117867" cy="11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Suorakulmio 48"/>
          <p:cNvSpPr/>
          <p:nvPr/>
        </p:nvSpPr>
        <p:spPr>
          <a:xfrm>
            <a:off x="3675285" y="1188067"/>
            <a:ext cx="410662" cy="46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1" name="Suora nuoliyhdysviiva 50"/>
          <p:cNvCxnSpPr/>
          <p:nvPr/>
        </p:nvCxnSpPr>
        <p:spPr>
          <a:xfrm flipV="1">
            <a:off x="4355976" y="2403641"/>
            <a:ext cx="0" cy="7213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uora nuoliyhdysviiva 54"/>
          <p:cNvCxnSpPr>
            <a:stCxn id="9" idx="1"/>
          </p:cNvCxnSpPr>
          <p:nvPr/>
        </p:nvCxnSpPr>
        <p:spPr>
          <a:xfrm flipH="1" flipV="1">
            <a:off x="4580481" y="2313779"/>
            <a:ext cx="253677" cy="1678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uora nuoliyhdysviiva 58"/>
          <p:cNvCxnSpPr>
            <a:stCxn id="20" idx="5"/>
          </p:cNvCxnSpPr>
          <p:nvPr/>
        </p:nvCxnSpPr>
        <p:spPr>
          <a:xfrm flipH="1" flipV="1">
            <a:off x="4792236" y="1873330"/>
            <a:ext cx="1210647" cy="1446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uora nuoliyhdysviiva 60"/>
          <p:cNvCxnSpPr>
            <a:stCxn id="15" idx="23"/>
          </p:cNvCxnSpPr>
          <p:nvPr/>
        </p:nvCxnSpPr>
        <p:spPr>
          <a:xfrm flipH="1">
            <a:off x="4854433" y="1089916"/>
            <a:ext cx="2151161" cy="2396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uora nuoliyhdysviiva 63"/>
          <p:cNvCxnSpPr>
            <a:stCxn id="13" idx="4"/>
          </p:cNvCxnSpPr>
          <p:nvPr/>
        </p:nvCxnSpPr>
        <p:spPr>
          <a:xfrm flipH="1" flipV="1">
            <a:off x="4854433" y="1446694"/>
            <a:ext cx="1477485" cy="637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uora nuoliyhdysviiva 66"/>
          <p:cNvCxnSpPr>
            <a:stCxn id="16" idx="28"/>
          </p:cNvCxnSpPr>
          <p:nvPr/>
        </p:nvCxnSpPr>
        <p:spPr>
          <a:xfrm flipV="1">
            <a:off x="3412807" y="1867136"/>
            <a:ext cx="195878" cy="600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uora nuoliyhdysviiva 70"/>
          <p:cNvCxnSpPr>
            <a:stCxn id="17" idx="1"/>
          </p:cNvCxnSpPr>
          <p:nvPr/>
        </p:nvCxnSpPr>
        <p:spPr>
          <a:xfrm flipV="1">
            <a:off x="1810284" y="1836579"/>
            <a:ext cx="0" cy="13296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uora nuoliyhdysviiva 73"/>
          <p:cNvCxnSpPr>
            <a:stCxn id="16" idx="2"/>
          </p:cNvCxnSpPr>
          <p:nvPr/>
        </p:nvCxnSpPr>
        <p:spPr>
          <a:xfrm flipH="1" flipV="1">
            <a:off x="2142764" y="1705073"/>
            <a:ext cx="302885" cy="1299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uora nuoliyhdysviiva 79"/>
          <p:cNvCxnSpPr/>
          <p:nvPr/>
        </p:nvCxnSpPr>
        <p:spPr>
          <a:xfrm flipV="1">
            <a:off x="4224616" y="2425852"/>
            <a:ext cx="0" cy="6991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uora nuoliyhdysviiva 81"/>
          <p:cNvCxnSpPr/>
          <p:nvPr/>
        </p:nvCxnSpPr>
        <p:spPr>
          <a:xfrm flipV="1">
            <a:off x="4098521" y="2436956"/>
            <a:ext cx="0" cy="6991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uora nuoliyhdysviiva 84"/>
          <p:cNvCxnSpPr>
            <a:stCxn id="4" idx="2"/>
          </p:cNvCxnSpPr>
          <p:nvPr/>
        </p:nvCxnSpPr>
        <p:spPr>
          <a:xfrm flipH="1" flipV="1">
            <a:off x="1866581" y="1901574"/>
            <a:ext cx="1472733" cy="14019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uolivapaa piirto 45"/>
          <p:cNvSpPr/>
          <p:nvPr/>
        </p:nvSpPr>
        <p:spPr>
          <a:xfrm>
            <a:off x="1726961" y="3973152"/>
            <a:ext cx="1054290" cy="736979"/>
          </a:xfrm>
          <a:custGeom>
            <a:avLst/>
            <a:gdLst>
              <a:gd name="connsiteX0" fmla="*/ 832514 w 1405720"/>
              <a:gd name="connsiteY0" fmla="*/ 40944 h 982639"/>
              <a:gd name="connsiteX1" fmla="*/ 627797 w 1405720"/>
              <a:gd name="connsiteY1" fmla="*/ 0 h 982639"/>
              <a:gd name="connsiteX2" fmla="*/ 272956 w 1405720"/>
              <a:gd name="connsiteY2" fmla="*/ 13648 h 982639"/>
              <a:gd name="connsiteX3" fmla="*/ 232012 w 1405720"/>
              <a:gd name="connsiteY3" fmla="*/ 54591 h 982639"/>
              <a:gd name="connsiteX4" fmla="*/ 177421 w 1405720"/>
              <a:gd name="connsiteY4" fmla="*/ 68239 h 982639"/>
              <a:gd name="connsiteX5" fmla="*/ 95535 w 1405720"/>
              <a:gd name="connsiteY5" fmla="*/ 109182 h 982639"/>
              <a:gd name="connsiteX6" fmla="*/ 0 w 1405720"/>
              <a:gd name="connsiteY6" fmla="*/ 232012 h 982639"/>
              <a:gd name="connsiteX7" fmla="*/ 13648 w 1405720"/>
              <a:gd name="connsiteY7" fmla="*/ 532263 h 982639"/>
              <a:gd name="connsiteX8" fmla="*/ 54591 w 1405720"/>
              <a:gd name="connsiteY8" fmla="*/ 627797 h 982639"/>
              <a:gd name="connsiteX9" fmla="*/ 95535 w 1405720"/>
              <a:gd name="connsiteY9" fmla="*/ 709684 h 982639"/>
              <a:gd name="connsiteX10" fmla="*/ 109182 w 1405720"/>
              <a:gd name="connsiteY10" fmla="*/ 750627 h 982639"/>
              <a:gd name="connsiteX11" fmla="*/ 177421 w 1405720"/>
              <a:gd name="connsiteY11" fmla="*/ 832514 h 982639"/>
              <a:gd name="connsiteX12" fmla="*/ 232012 w 1405720"/>
              <a:gd name="connsiteY12" fmla="*/ 859809 h 982639"/>
              <a:gd name="connsiteX13" fmla="*/ 286603 w 1405720"/>
              <a:gd name="connsiteY13" fmla="*/ 900753 h 982639"/>
              <a:gd name="connsiteX14" fmla="*/ 395785 w 1405720"/>
              <a:gd name="connsiteY14" fmla="*/ 955344 h 982639"/>
              <a:gd name="connsiteX15" fmla="*/ 614150 w 1405720"/>
              <a:gd name="connsiteY15" fmla="*/ 968991 h 982639"/>
              <a:gd name="connsiteX16" fmla="*/ 777923 w 1405720"/>
              <a:gd name="connsiteY16" fmla="*/ 982639 h 982639"/>
              <a:gd name="connsiteX17" fmla="*/ 1091821 w 1405720"/>
              <a:gd name="connsiteY17" fmla="*/ 968991 h 982639"/>
              <a:gd name="connsiteX18" fmla="*/ 1132765 w 1405720"/>
              <a:gd name="connsiteY18" fmla="*/ 941696 h 982639"/>
              <a:gd name="connsiteX19" fmla="*/ 1173708 w 1405720"/>
              <a:gd name="connsiteY19" fmla="*/ 928048 h 982639"/>
              <a:gd name="connsiteX20" fmla="*/ 1201003 w 1405720"/>
              <a:gd name="connsiteY20" fmla="*/ 818866 h 982639"/>
              <a:gd name="connsiteX21" fmla="*/ 1255594 w 1405720"/>
              <a:gd name="connsiteY21" fmla="*/ 777923 h 982639"/>
              <a:gd name="connsiteX22" fmla="*/ 1337481 w 1405720"/>
              <a:gd name="connsiteY22" fmla="*/ 723332 h 982639"/>
              <a:gd name="connsiteX23" fmla="*/ 1405720 w 1405720"/>
              <a:gd name="connsiteY23" fmla="*/ 573206 h 982639"/>
              <a:gd name="connsiteX24" fmla="*/ 1392072 w 1405720"/>
              <a:gd name="connsiteY24" fmla="*/ 368490 h 982639"/>
              <a:gd name="connsiteX25" fmla="*/ 1310185 w 1405720"/>
              <a:gd name="connsiteY25" fmla="*/ 300251 h 982639"/>
              <a:gd name="connsiteX26" fmla="*/ 1269242 w 1405720"/>
              <a:gd name="connsiteY26" fmla="*/ 272956 h 982639"/>
              <a:gd name="connsiteX27" fmla="*/ 1187356 w 1405720"/>
              <a:gd name="connsiteY27" fmla="*/ 232012 h 982639"/>
              <a:gd name="connsiteX28" fmla="*/ 1119117 w 1405720"/>
              <a:gd name="connsiteY28" fmla="*/ 163774 h 982639"/>
              <a:gd name="connsiteX29" fmla="*/ 1023582 w 1405720"/>
              <a:gd name="connsiteY29" fmla="*/ 81887 h 982639"/>
              <a:gd name="connsiteX30" fmla="*/ 982639 w 1405720"/>
              <a:gd name="connsiteY30" fmla="*/ 68239 h 982639"/>
              <a:gd name="connsiteX31" fmla="*/ 887105 w 1405720"/>
              <a:gd name="connsiteY31" fmla="*/ 81887 h 982639"/>
              <a:gd name="connsiteX32" fmla="*/ 832514 w 1405720"/>
              <a:gd name="connsiteY32" fmla="*/ 40944 h 98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05720" h="982639">
                <a:moveTo>
                  <a:pt x="832514" y="40944"/>
                </a:moveTo>
                <a:cubicBezTo>
                  <a:pt x="789296" y="27296"/>
                  <a:pt x="684657" y="0"/>
                  <a:pt x="627797" y="0"/>
                </a:cubicBezTo>
                <a:cubicBezTo>
                  <a:pt x="509429" y="0"/>
                  <a:pt x="391236" y="9099"/>
                  <a:pt x="272956" y="13648"/>
                </a:cubicBezTo>
                <a:cubicBezTo>
                  <a:pt x="259308" y="27296"/>
                  <a:pt x="248770" y="45015"/>
                  <a:pt x="232012" y="54591"/>
                </a:cubicBezTo>
                <a:cubicBezTo>
                  <a:pt x="215726" y="63897"/>
                  <a:pt x="195456" y="63086"/>
                  <a:pt x="177421" y="68239"/>
                </a:cubicBezTo>
                <a:cubicBezTo>
                  <a:pt x="127981" y="82365"/>
                  <a:pt x="140394" y="79276"/>
                  <a:pt x="95535" y="109182"/>
                </a:cubicBezTo>
                <a:cubicBezTo>
                  <a:pt x="30238" y="207128"/>
                  <a:pt x="64141" y="167872"/>
                  <a:pt x="0" y="232012"/>
                </a:cubicBezTo>
                <a:cubicBezTo>
                  <a:pt x="4549" y="332096"/>
                  <a:pt x="5658" y="432395"/>
                  <a:pt x="13648" y="532263"/>
                </a:cubicBezTo>
                <a:cubicBezTo>
                  <a:pt x="15747" y="558495"/>
                  <a:pt x="46294" y="608438"/>
                  <a:pt x="54591" y="627797"/>
                </a:cubicBezTo>
                <a:cubicBezTo>
                  <a:pt x="88492" y="706900"/>
                  <a:pt x="43081" y="631005"/>
                  <a:pt x="95535" y="709684"/>
                </a:cubicBezTo>
                <a:cubicBezTo>
                  <a:pt x="100084" y="723332"/>
                  <a:pt x="102749" y="737760"/>
                  <a:pt x="109182" y="750627"/>
                </a:cubicBezTo>
                <a:cubicBezTo>
                  <a:pt x="122482" y="777228"/>
                  <a:pt x="153945" y="815746"/>
                  <a:pt x="177421" y="832514"/>
                </a:cubicBezTo>
                <a:cubicBezTo>
                  <a:pt x="193976" y="844339"/>
                  <a:pt x="214760" y="849026"/>
                  <a:pt x="232012" y="859809"/>
                </a:cubicBezTo>
                <a:cubicBezTo>
                  <a:pt x="251301" y="871865"/>
                  <a:pt x="268093" y="887532"/>
                  <a:pt x="286603" y="900753"/>
                </a:cubicBezTo>
                <a:cubicBezTo>
                  <a:pt x="317668" y="922943"/>
                  <a:pt x="357516" y="949877"/>
                  <a:pt x="395785" y="955344"/>
                </a:cubicBezTo>
                <a:cubicBezTo>
                  <a:pt x="467982" y="965658"/>
                  <a:pt x="541405" y="963795"/>
                  <a:pt x="614150" y="968991"/>
                </a:cubicBezTo>
                <a:cubicBezTo>
                  <a:pt x="668791" y="972894"/>
                  <a:pt x="723332" y="978090"/>
                  <a:pt x="777923" y="982639"/>
                </a:cubicBezTo>
                <a:cubicBezTo>
                  <a:pt x="882556" y="978090"/>
                  <a:pt x="987780" y="980996"/>
                  <a:pt x="1091821" y="968991"/>
                </a:cubicBezTo>
                <a:cubicBezTo>
                  <a:pt x="1108116" y="967111"/>
                  <a:pt x="1118094" y="949031"/>
                  <a:pt x="1132765" y="941696"/>
                </a:cubicBezTo>
                <a:cubicBezTo>
                  <a:pt x="1145632" y="935262"/>
                  <a:pt x="1160060" y="932597"/>
                  <a:pt x="1173708" y="928048"/>
                </a:cubicBezTo>
                <a:cubicBezTo>
                  <a:pt x="1174149" y="925841"/>
                  <a:pt x="1189961" y="832117"/>
                  <a:pt x="1201003" y="818866"/>
                </a:cubicBezTo>
                <a:cubicBezTo>
                  <a:pt x="1215565" y="801392"/>
                  <a:pt x="1236960" y="790967"/>
                  <a:pt x="1255594" y="777923"/>
                </a:cubicBezTo>
                <a:cubicBezTo>
                  <a:pt x="1282469" y="759111"/>
                  <a:pt x="1337481" y="723332"/>
                  <a:pt x="1337481" y="723332"/>
                </a:cubicBezTo>
                <a:cubicBezTo>
                  <a:pt x="1404939" y="622144"/>
                  <a:pt x="1385638" y="673613"/>
                  <a:pt x="1405720" y="573206"/>
                </a:cubicBezTo>
                <a:cubicBezTo>
                  <a:pt x="1401171" y="504967"/>
                  <a:pt x="1403315" y="435950"/>
                  <a:pt x="1392072" y="368490"/>
                </a:cubicBezTo>
                <a:cubicBezTo>
                  <a:pt x="1384738" y="324485"/>
                  <a:pt x="1340690" y="317683"/>
                  <a:pt x="1310185" y="300251"/>
                </a:cubicBezTo>
                <a:cubicBezTo>
                  <a:pt x="1295944" y="292113"/>
                  <a:pt x="1283913" y="280291"/>
                  <a:pt x="1269242" y="272956"/>
                </a:cubicBezTo>
                <a:cubicBezTo>
                  <a:pt x="1156243" y="216456"/>
                  <a:pt x="1304684" y="310232"/>
                  <a:pt x="1187356" y="232012"/>
                </a:cubicBezTo>
                <a:cubicBezTo>
                  <a:pt x="1134784" y="153156"/>
                  <a:pt x="1189885" y="224433"/>
                  <a:pt x="1119117" y="163774"/>
                </a:cubicBezTo>
                <a:cubicBezTo>
                  <a:pt x="1072100" y="123473"/>
                  <a:pt x="1073719" y="106955"/>
                  <a:pt x="1023582" y="81887"/>
                </a:cubicBezTo>
                <a:cubicBezTo>
                  <a:pt x="1010715" y="75453"/>
                  <a:pt x="996287" y="72788"/>
                  <a:pt x="982639" y="68239"/>
                </a:cubicBezTo>
                <a:cubicBezTo>
                  <a:pt x="950794" y="72788"/>
                  <a:pt x="919273" y="81887"/>
                  <a:pt x="887105" y="81887"/>
                </a:cubicBezTo>
                <a:cubicBezTo>
                  <a:pt x="784166" y="81887"/>
                  <a:pt x="875732" y="54592"/>
                  <a:pt x="832514" y="40944"/>
                </a:cubicBezTo>
                <a:close/>
              </a:path>
            </a:pathLst>
          </a:custGeom>
          <a:solidFill>
            <a:srgbClr val="506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KAAVOITUS-KUMPPANIT</a:t>
            </a:r>
          </a:p>
        </p:txBody>
      </p:sp>
      <p:cxnSp>
        <p:nvCxnSpPr>
          <p:cNvPr id="53" name="Suora yhdysviiva 52"/>
          <p:cNvCxnSpPr>
            <a:stCxn id="4" idx="7"/>
            <a:endCxn id="46" idx="29"/>
          </p:cNvCxnSpPr>
          <p:nvPr/>
        </p:nvCxnSpPr>
        <p:spPr>
          <a:xfrm flipH="1">
            <a:off x="2494648" y="3620892"/>
            <a:ext cx="884861" cy="4136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uolivapaa piirto 56"/>
          <p:cNvSpPr/>
          <p:nvPr/>
        </p:nvSpPr>
        <p:spPr>
          <a:xfrm>
            <a:off x="6194721" y="3976164"/>
            <a:ext cx="1660664" cy="660381"/>
          </a:xfrm>
          <a:custGeom>
            <a:avLst/>
            <a:gdLst>
              <a:gd name="connsiteX0" fmla="*/ 54605 w 7438044"/>
              <a:gd name="connsiteY0" fmla="*/ 232012 h 1746177"/>
              <a:gd name="connsiteX1" fmla="*/ 40957 w 7438044"/>
              <a:gd name="connsiteY1" fmla="*/ 300251 h 1746177"/>
              <a:gd name="connsiteX2" fmla="*/ 27309 w 7438044"/>
              <a:gd name="connsiteY2" fmla="*/ 395785 h 1746177"/>
              <a:gd name="connsiteX3" fmla="*/ 13662 w 7438044"/>
              <a:gd name="connsiteY3" fmla="*/ 436729 h 1746177"/>
              <a:gd name="connsiteX4" fmla="*/ 14 w 7438044"/>
              <a:gd name="connsiteY4" fmla="*/ 532263 h 1746177"/>
              <a:gd name="connsiteX5" fmla="*/ 27309 w 7438044"/>
              <a:gd name="connsiteY5" fmla="*/ 887105 h 1746177"/>
              <a:gd name="connsiteX6" fmla="*/ 68253 w 7438044"/>
              <a:gd name="connsiteY6" fmla="*/ 982639 h 1746177"/>
              <a:gd name="connsiteX7" fmla="*/ 95548 w 7438044"/>
              <a:gd name="connsiteY7" fmla="*/ 1050878 h 1746177"/>
              <a:gd name="connsiteX8" fmla="*/ 136492 w 7438044"/>
              <a:gd name="connsiteY8" fmla="*/ 1091821 h 1746177"/>
              <a:gd name="connsiteX9" fmla="*/ 163787 w 7438044"/>
              <a:gd name="connsiteY9" fmla="*/ 1132764 h 1746177"/>
              <a:gd name="connsiteX10" fmla="*/ 218378 w 7438044"/>
              <a:gd name="connsiteY10" fmla="*/ 1173708 h 1746177"/>
              <a:gd name="connsiteX11" fmla="*/ 259321 w 7438044"/>
              <a:gd name="connsiteY11" fmla="*/ 1214651 h 1746177"/>
              <a:gd name="connsiteX12" fmla="*/ 313912 w 7438044"/>
              <a:gd name="connsiteY12" fmla="*/ 1241947 h 1746177"/>
              <a:gd name="connsiteX13" fmla="*/ 354856 w 7438044"/>
              <a:gd name="connsiteY13" fmla="*/ 1282890 h 1746177"/>
              <a:gd name="connsiteX14" fmla="*/ 464038 w 7438044"/>
              <a:gd name="connsiteY14" fmla="*/ 1337481 h 1746177"/>
              <a:gd name="connsiteX15" fmla="*/ 600515 w 7438044"/>
              <a:gd name="connsiteY15" fmla="*/ 1405720 h 1746177"/>
              <a:gd name="connsiteX16" fmla="*/ 696050 w 7438044"/>
              <a:gd name="connsiteY16" fmla="*/ 1433015 h 1746177"/>
              <a:gd name="connsiteX17" fmla="*/ 764289 w 7438044"/>
              <a:gd name="connsiteY17" fmla="*/ 1460311 h 1746177"/>
              <a:gd name="connsiteX18" fmla="*/ 859823 w 7438044"/>
              <a:gd name="connsiteY18" fmla="*/ 1487606 h 1746177"/>
              <a:gd name="connsiteX19" fmla="*/ 941709 w 7438044"/>
              <a:gd name="connsiteY19" fmla="*/ 1514902 h 1746177"/>
              <a:gd name="connsiteX20" fmla="*/ 1255608 w 7438044"/>
              <a:gd name="connsiteY20" fmla="*/ 1569493 h 1746177"/>
              <a:gd name="connsiteX21" fmla="*/ 1487620 w 7438044"/>
              <a:gd name="connsiteY21" fmla="*/ 1637732 h 1746177"/>
              <a:gd name="connsiteX22" fmla="*/ 1705984 w 7438044"/>
              <a:gd name="connsiteY22" fmla="*/ 1665027 h 1746177"/>
              <a:gd name="connsiteX23" fmla="*/ 1951644 w 7438044"/>
              <a:gd name="connsiteY23" fmla="*/ 1705970 h 1746177"/>
              <a:gd name="connsiteX24" fmla="*/ 2470259 w 7438044"/>
              <a:gd name="connsiteY24" fmla="*/ 1719618 h 1746177"/>
              <a:gd name="connsiteX25" fmla="*/ 3862330 w 7438044"/>
              <a:gd name="connsiteY25" fmla="*/ 1705970 h 1746177"/>
              <a:gd name="connsiteX26" fmla="*/ 4176229 w 7438044"/>
              <a:gd name="connsiteY26" fmla="*/ 1692323 h 1746177"/>
              <a:gd name="connsiteX27" fmla="*/ 4585662 w 7438044"/>
              <a:gd name="connsiteY27" fmla="*/ 1678675 h 1746177"/>
              <a:gd name="connsiteX28" fmla="*/ 5636539 w 7438044"/>
              <a:gd name="connsiteY28" fmla="*/ 1678675 h 1746177"/>
              <a:gd name="connsiteX29" fmla="*/ 6742008 w 7438044"/>
              <a:gd name="connsiteY29" fmla="*/ 1665027 h 1746177"/>
              <a:gd name="connsiteX30" fmla="*/ 6851190 w 7438044"/>
              <a:gd name="connsiteY30" fmla="*/ 1637732 h 1746177"/>
              <a:gd name="connsiteX31" fmla="*/ 6892133 w 7438044"/>
              <a:gd name="connsiteY31" fmla="*/ 1610436 h 1746177"/>
              <a:gd name="connsiteX32" fmla="*/ 6974020 w 7438044"/>
              <a:gd name="connsiteY32" fmla="*/ 1596788 h 1746177"/>
              <a:gd name="connsiteX33" fmla="*/ 7055906 w 7438044"/>
              <a:gd name="connsiteY33" fmla="*/ 1569493 h 1746177"/>
              <a:gd name="connsiteX34" fmla="*/ 7096850 w 7438044"/>
              <a:gd name="connsiteY34" fmla="*/ 1555845 h 1746177"/>
              <a:gd name="connsiteX35" fmla="*/ 7178736 w 7438044"/>
              <a:gd name="connsiteY35" fmla="*/ 1487606 h 1746177"/>
              <a:gd name="connsiteX36" fmla="*/ 7219680 w 7438044"/>
              <a:gd name="connsiteY36" fmla="*/ 1460311 h 1746177"/>
              <a:gd name="connsiteX37" fmla="*/ 7301566 w 7438044"/>
              <a:gd name="connsiteY37" fmla="*/ 1378424 h 1746177"/>
              <a:gd name="connsiteX38" fmla="*/ 7342509 w 7438044"/>
              <a:gd name="connsiteY38" fmla="*/ 1337481 h 1746177"/>
              <a:gd name="connsiteX39" fmla="*/ 7410748 w 7438044"/>
              <a:gd name="connsiteY39" fmla="*/ 1255594 h 1746177"/>
              <a:gd name="connsiteX40" fmla="*/ 7438044 w 7438044"/>
              <a:gd name="connsiteY40" fmla="*/ 1146412 h 1746177"/>
              <a:gd name="connsiteX41" fmla="*/ 7424396 w 7438044"/>
              <a:gd name="connsiteY41" fmla="*/ 805218 h 1746177"/>
              <a:gd name="connsiteX42" fmla="*/ 7410748 w 7438044"/>
              <a:gd name="connsiteY42" fmla="*/ 750627 h 1746177"/>
              <a:gd name="connsiteX43" fmla="*/ 7356157 w 7438044"/>
              <a:gd name="connsiteY43" fmla="*/ 668741 h 1746177"/>
              <a:gd name="connsiteX44" fmla="*/ 7328862 w 7438044"/>
              <a:gd name="connsiteY44" fmla="*/ 627797 h 1746177"/>
              <a:gd name="connsiteX45" fmla="*/ 7260623 w 7438044"/>
              <a:gd name="connsiteY45" fmla="*/ 504967 h 1746177"/>
              <a:gd name="connsiteX46" fmla="*/ 7246975 w 7438044"/>
              <a:gd name="connsiteY46" fmla="*/ 464024 h 1746177"/>
              <a:gd name="connsiteX47" fmla="*/ 7165089 w 7438044"/>
              <a:gd name="connsiteY47" fmla="*/ 382138 h 1746177"/>
              <a:gd name="connsiteX48" fmla="*/ 7124145 w 7438044"/>
              <a:gd name="connsiteY48" fmla="*/ 327547 h 1746177"/>
              <a:gd name="connsiteX49" fmla="*/ 7083202 w 7438044"/>
              <a:gd name="connsiteY49" fmla="*/ 313899 h 1746177"/>
              <a:gd name="connsiteX50" fmla="*/ 7042259 w 7438044"/>
              <a:gd name="connsiteY50" fmla="*/ 286603 h 1746177"/>
              <a:gd name="connsiteX51" fmla="*/ 6946724 w 7438044"/>
              <a:gd name="connsiteY51" fmla="*/ 232012 h 1746177"/>
              <a:gd name="connsiteX52" fmla="*/ 6851190 w 7438044"/>
              <a:gd name="connsiteY52" fmla="*/ 177421 h 1746177"/>
              <a:gd name="connsiteX53" fmla="*/ 6810247 w 7438044"/>
              <a:gd name="connsiteY53" fmla="*/ 163773 h 1746177"/>
              <a:gd name="connsiteX54" fmla="*/ 6728360 w 7438044"/>
              <a:gd name="connsiteY54" fmla="*/ 122830 h 1746177"/>
              <a:gd name="connsiteX55" fmla="*/ 6605530 w 7438044"/>
              <a:gd name="connsiteY55" fmla="*/ 109182 h 1746177"/>
              <a:gd name="connsiteX56" fmla="*/ 5363584 w 7438044"/>
              <a:gd name="connsiteY56" fmla="*/ 109182 h 1746177"/>
              <a:gd name="connsiteX57" fmla="*/ 5199811 w 7438044"/>
              <a:gd name="connsiteY57" fmla="*/ 136478 h 1746177"/>
              <a:gd name="connsiteX58" fmla="*/ 5049686 w 7438044"/>
              <a:gd name="connsiteY58" fmla="*/ 150126 h 1746177"/>
              <a:gd name="connsiteX59" fmla="*/ 4858617 w 7438044"/>
              <a:gd name="connsiteY59" fmla="*/ 177421 h 1746177"/>
              <a:gd name="connsiteX60" fmla="*/ 4749435 w 7438044"/>
              <a:gd name="connsiteY60" fmla="*/ 191069 h 1746177"/>
              <a:gd name="connsiteX61" fmla="*/ 3875978 w 7438044"/>
              <a:gd name="connsiteY61" fmla="*/ 177421 h 1746177"/>
              <a:gd name="connsiteX62" fmla="*/ 3684909 w 7438044"/>
              <a:gd name="connsiteY62" fmla="*/ 136478 h 1746177"/>
              <a:gd name="connsiteX63" fmla="*/ 3480193 w 7438044"/>
              <a:gd name="connsiteY63" fmla="*/ 122830 h 1746177"/>
              <a:gd name="connsiteX64" fmla="*/ 3220886 w 7438044"/>
              <a:gd name="connsiteY64" fmla="*/ 81887 h 1746177"/>
              <a:gd name="connsiteX65" fmla="*/ 3125351 w 7438044"/>
              <a:gd name="connsiteY65" fmla="*/ 68239 h 1746177"/>
              <a:gd name="connsiteX66" fmla="*/ 3057112 w 7438044"/>
              <a:gd name="connsiteY66" fmla="*/ 54591 h 1746177"/>
              <a:gd name="connsiteX67" fmla="*/ 2797805 w 7438044"/>
              <a:gd name="connsiteY67" fmla="*/ 40944 h 1746177"/>
              <a:gd name="connsiteX68" fmla="*/ 2579441 w 7438044"/>
              <a:gd name="connsiteY68" fmla="*/ 27296 h 1746177"/>
              <a:gd name="connsiteX69" fmla="*/ 723345 w 7438044"/>
              <a:gd name="connsiteY69" fmla="*/ 0 h 1746177"/>
              <a:gd name="connsiteX70" fmla="*/ 300265 w 7438044"/>
              <a:gd name="connsiteY70" fmla="*/ 13648 h 1746177"/>
              <a:gd name="connsiteX71" fmla="*/ 259321 w 7438044"/>
              <a:gd name="connsiteY71" fmla="*/ 27296 h 1746177"/>
              <a:gd name="connsiteX72" fmla="*/ 204730 w 7438044"/>
              <a:gd name="connsiteY72" fmla="*/ 40944 h 1746177"/>
              <a:gd name="connsiteX73" fmla="*/ 136492 w 7438044"/>
              <a:gd name="connsiteY73" fmla="*/ 109182 h 1746177"/>
              <a:gd name="connsiteX74" fmla="*/ 95548 w 7438044"/>
              <a:gd name="connsiteY74" fmla="*/ 191069 h 1746177"/>
              <a:gd name="connsiteX75" fmla="*/ 54605 w 7438044"/>
              <a:gd name="connsiteY75" fmla="*/ 232012 h 17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38044" h="1746177">
                <a:moveTo>
                  <a:pt x="54605" y="232012"/>
                </a:moveTo>
                <a:cubicBezTo>
                  <a:pt x="45506" y="250209"/>
                  <a:pt x="44771" y="277370"/>
                  <a:pt x="40957" y="300251"/>
                </a:cubicBezTo>
                <a:cubicBezTo>
                  <a:pt x="35669" y="331981"/>
                  <a:pt x="33618" y="364242"/>
                  <a:pt x="27309" y="395785"/>
                </a:cubicBezTo>
                <a:cubicBezTo>
                  <a:pt x="24488" y="409892"/>
                  <a:pt x="18211" y="423081"/>
                  <a:pt x="13662" y="436729"/>
                </a:cubicBezTo>
                <a:cubicBezTo>
                  <a:pt x="9113" y="468574"/>
                  <a:pt x="14" y="500095"/>
                  <a:pt x="14" y="532263"/>
                </a:cubicBezTo>
                <a:cubicBezTo>
                  <a:pt x="14" y="649400"/>
                  <a:pt x="-1516" y="771802"/>
                  <a:pt x="27309" y="887105"/>
                </a:cubicBezTo>
                <a:cubicBezTo>
                  <a:pt x="39322" y="935157"/>
                  <a:pt x="45935" y="932422"/>
                  <a:pt x="68253" y="982639"/>
                </a:cubicBezTo>
                <a:cubicBezTo>
                  <a:pt x="78203" y="1005026"/>
                  <a:pt x="82564" y="1030103"/>
                  <a:pt x="95548" y="1050878"/>
                </a:cubicBezTo>
                <a:cubicBezTo>
                  <a:pt x="105778" y="1067245"/>
                  <a:pt x="124136" y="1076994"/>
                  <a:pt x="136492" y="1091821"/>
                </a:cubicBezTo>
                <a:cubicBezTo>
                  <a:pt x="146993" y="1104422"/>
                  <a:pt x="152189" y="1121166"/>
                  <a:pt x="163787" y="1132764"/>
                </a:cubicBezTo>
                <a:cubicBezTo>
                  <a:pt x="179871" y="1148848"/>
                  <a:pt x="201108" y="1158905"/>
                  <a:pt x="218378" y="1173708"/>
                </a:cubicBezTo>
                <a:cubicBezTo>
                  <a:pt x="233032" y="1186269"/>
                  <a:pt x="243615" y="1203433"/>
                  <a:pt x="259321" y="1214651"/>
                </a:cubicBezTo>
                <a:cubicBezTo>
                  <a:pt x="275876" y="1226476"/>
                  <a:pt x="297357" y="1230122"/>
                  <a:pt x="313912" y="1241947"/>
                </a:cubicBezTo>
                <a:cubicBezTo>
                  <a:pt x="329618" y="1253165"/>
                  <a:pt x="338572" y="1272528"/>
                  <a:pt x="354856" y="1282890"/>
                </a:cubicBezTo>
                <a:cubicBezTo>
                  <a:pt x="389184" y="1304735"/>
                  <a:pt x="427644" y="1319284"/>
                  <a:pt x="464038" y="1337481"/>
                </a:cubicBezTo>
                <a:cubicBezTo>
                  <a:pt x="604554" y="1407739"/>
                  <a:pt x="460298" y="1353139"/>
                  <a:pt x="600515" y="1405720"/>
                </a:cubicBezTo>
                <a:cubicBezTo>
                  <a:pt x="705642" y="1445142"/>
                  <a:pt x="567020" y="1390004"/>
                  <a:pt x="696050" y="1433015"/>
                </a:cubicBezTo>
                <a:cubicBezTo>
                  <a:pt x="719291" y="1440762"/>
                  <a:pt x="741048" y="1452564"/>
                  <a:pt x="764289" y="1460311"/>
                </a:cubicBezTo>
                <a:cubicBezTo>
                  <a:pt x="795708" y="1470784"/>
                  <a:pt x="828169" y="1477866"/>
                  <a:pt x="859823" y="1487606"/>
                </a:cubicBezTo>
                <a:cubicBezTo>
                  <a:pt x="887323" y="1496067"/>
                  <a:pt x="913674" y="1508432"/>
                  <a:pt x="941709" y="1514902"/>
                </a:cubicBezTo>
                <a:cubicBezTo>
                  <a:pt x="1100897" y="1551638"/>
                  <a:pt x="1027864" y="1493580"/>
                  <a:pt x="1255608" y="1569493"/>
                </a:cubicBezTo>
                <a:cubicBezTo>
                  <a:pt x="1341844" y="1598238"/>
                  <a:pt x="1390607" y="1616174"/>
                  <a:pt x="1487620" y="1637732"/>
                </a:cubicBezTo>
                <a:cubicBezTo>
                  <a:pt x="1526556" y="1646385"/>
                  <a:pt x="1675890" y="1661683"/>
                  <a:pt x="1705984" y="1665027"/>
                </a:cubicBezTo>
                <a:cubicBezTo>
                  <a:pt x="1820583" y="1710867"/>
                  <a:pt x="1770890" y="1698882"/>
                  <a:pt x="1951644" y="1705970"/>
                </a:cubicBezTo>
                <a:cubicBezTo>
                  <a:pt x="2124443" y="1712746"/>
                  <a:pt x="2297387" y="1715069"/>
                  <a:pt x="2470259" y="1719618"/>
                </a:cubicBezTo>
                <a:cubicBezTo>
                  <a:pt x="3026964" y="1770229"/>
                  <a:pt x="2617957" y="1738716"/>
                  <a:pt x="3862330" y="1705970"/>
                </a:cubicBezTo>
                <a:cubicBezTo>
                  <a:pt x="3967026" y="1703215"/>
                  <a:pt x="4071572" y="1696272"/>
                  <a:pt x="4176229" y="1692323"/>
                </a:cubicBezTo>
                <a:lnTo>
                  <a:pt x="4585662" y="1678675"/>
                </a:lnTo>
                <a:cubicBezTo>
                  <a:pt x="4980062" y="1599793"/>
                  <a:pt x="4560857" y="1678675"/>
                  <a:pt x="5636539" y="1678675"/>
                </a:cubicBezTo>
                <a:cubicBezTo>
                  <a:pt x="6005057" y="1678675"/>
                  <a:pt x="6373518" y="1669576"/>
                  <a:pt x="6742008" y="1665027"/>
                </a:cubicBezTo>
                <a:cubicBezTo>
                  <a:pt x="6778402" y="1655929"/>
                  <a:pt x="6819977" y="1658541"/>
                  <a:pt x="6851190" y="1637732"/>
                </a:cubicBezTo>
                <a:cubicBezTo>
                  <a:pt x="6864838" y="1628633"/>
                  <a:pt x="6876572" y="1615623"/>
                  <a:pt x="6892133" y="1610436"/>
                </a:cubicBezTo>
                <a:cubicBezTo>
                  <a:pt x="6918385" y="1601685"/>
                  <a:pt x="6947174" y="1603499"/>
                  <a:pt x="6974020" y="1596788"/>
                </a:cubicBezTo>
                <a:cubicBezTo>
                  <a:pt x="7001933" y="1589810"/>
                  <a:pt x="7028611" y="1578591"/>
                  <a:pt x="7055906" y="1569493"/>
                </a:cubicBezTo>
                <a:cubicBezTo>
                  <a:pt x="7069554" y="1564944"/>
                  <a:pt x="7084880" y="1563825"/>
                  <a:pt x="7096850" y="1555845"/>
                </a:cubicBezTo>
                <a:cubicBezTo>
                  <a:pt x="7198509" y="1488073"/>
                  <a:pt x="7073647" y="1575180"/>
                  <a:pt x="7178736" y="1487606"/>
                </a:cubicBezTo>
                <a:cubicBezTo>
                  <a:pt x="7191337" y="1477105"/>
                  <a:pt x="7207420" y="1471208"/>
                  <a:pt x="7219680" y="1460311"/>
                </a:cubicBezTo>
                <a:cubicBezTo>
                  <a:pt x="7248531" y="1434665"/>
                  <a:pt x="7274271" y="1405720"/>
                  <a:pt x="7301566" y="1378424"/>
                </a:cubicBezTo>
                <a:lnTo>
                  <a:pt x="7342509" y="1337481"/>
                </a:lnTo>
                <a:cubicBezTo>
                  <a:pt x="7372697" y="1307294"/>
                  <a:pt x="7391745" y="1293600"/>
                  <a:pt x="7410748" y="1255594"/>
                </a:cubicBezTo>
                <a:cubicBezTo>
                  <a:pt x="7424738" y="1227615"/>
                  <a:pt x="7432852" y="1172370"/>
                  <a:pt x="7438044" y="1146412"/>
                </a:cubicBezTo>
                <a:cubicBezTo>
                  <a:pt x="7433495" y="1032681"/>
                  <a:pt x="7432227" y="918771"/>
                  <a:pt x="7424396" y="805218"/>
                </a:cubicBezTo>
                <a:cubicBezTo>
                  <a:pt x="7423105" y="786505"/>
                  <a:pt x="7419136" y="767404"/>
                  <a:pt x="7410748" y="750627"/>
                </a:cubicBezTo>
                <a:cubicBezTo>
                  <a:pt x="7396077" y="721285"/>
                  <a:pt x="7374354" y="696036"/>
                  <a:pt x="7356157" y="668741"/>
                </a:cubicBezTo>
                <a:cubicBezTo>
                  <a:pt x="7347058" y="655093"/>
                  <a:pt x="7334049" y="643358"/>
                  <a:pt x="7328862" y="627797"/>
                </a:cubicBezTo>
                <a:cubicBezTo>
                  <a:pt x="7304840" y="555732"/>
                  <a:pt x="7323194" y="598824"/>
                  <a:pt x="7260623" y="504967"/>
                </a:cubicBezTo>
                <a:cubicBezTo>
                  <a:pt x="7252643" y="492997"/>
                  <a:pt x="7255807" y="475380"/>
                  <a:pt x="7246975" y="464024"/>
                </a:cubicBezTo>
                <a:cubicBezTo>
                  <a:pt x="7223276" y="433554"/>
                  <a:pt x="7192384" y="409433"/>
                  <a:pt x="7165089" y="382138"/>
                </a:cubicBezTo>
                <a:cubicBezTo>
                  <a:pt x="7149005" y="366054"/>
                  <a:pt x="7141619" y="342109"/>
                  <a:pt x="7124145" y="327547"/>
                </a:cubicBezTo>
                <a:cubicBezTo>
                  <a:pt x="7113093" y="318337"/>
                  <a:pt x="7096069" y="320333"/>
                  <a:pt x="7083202" y="313899"/>
                </a:cubicBezTo>
                <a:cubicBezTo>
                  <a:pt x="7068531" y="306563"/>
                  <a:pt x="7055606" y="296137"/>
                  <a:pt x="7042259" y="286603"/>
                </a:cubicBezTo>
                <a:cubicBezTo>
                  <a:pt x="6888265" y="176606"/>
                  <a:pt x="7064837" y="291068"/>
                  <a:pt x="6946724" y="232012"/>
                </a:cubicBezTo>
                <a:cubicBezTo>
                  <a:pt x="6809645" y="163473"/>
                  <a:pt x="7018698" y="249212"/>
                  <a:pt x="6851190" y="177421"/>
                </a:cubicBezTo>
                <a:cubicBezTo>
                  <a:pt x="6837967" y="171754"/>
                  <a:pt x="6823114" y="170207"/>
                  <a:pt x="6810247" y="163773"/>
                </a:cubicBezTo>
                <a:cubicBezTo>
                  <a:pt x="6763093" y="140196"/>
                  <a:pt x="6779812" y="131406"/>
                  <a:pt x="6728360" y="122830"/>
                </a:cubicBezTo>
                <a:cubicBezTo>
                  <a:pt x="6687725" y="116057"/>
                  <a:pt x="6646473" y="113731"/>
                  <a:pt x="6605530" y="109182"/>
                </a:cubicBezTo>
                <a:cubicBezTo>
                  <a:pt x="6170780" y="500"/>
                  <a:pt x="6488757" y="75086"/>
                  <a:pt x="5363584" y="109182"/>
                </a:cubicBezTo>
                <a:cubicBezTo>
                  <a:pt x="5308265" y="110858"/>
                  <a:pt x="5254928" y="131467"/>
                  <a:pt x="5199811" y="136478"/>
                </a:cubicBezTo>
                <a:lnTo>
                  <a:pt x="5049686" y="150126"/>
                </a:lnTo>
                <a:cubicBezTo>
                  <a:pt x="4945648" y="176134"/>
                  <a:pt x="5026172" y="158803"/>
                  <a:pt x="4858617" y="177421"/>
                </a:cubicBezTo>
                <a:cubicBezTo>
                  <a:pt x="4822164" y="181471"/>
                  <a:pt x="4785829" y="186520"/>
                  <a:pt x="4749435" y="191069"/>
                </a:cubicBezTo>
                <a:cubicBezTo>
                  <a:pt x="4458283" y="186520"/>
                  <a:pt x="4166784" y="192334"/>
                  <a:pt x="3875978" y="177421"/>
                </a:cubicBezTo>
                <a:cubicBezTo>
                  <a:pt x="3810928" y="174085"/>
                  <a:pt x="3749900" y="140811"/>
                  <a:pt x="3684909" y="136478"/>
                </a:cubicBezTo>
                <a:lnTo>
                  <a:pt x="3480193" y="122830"/>
                </a:lnTo>
                <a:cubicBezTo>
                  <a:pt x="3332147" y="73482"/>
                  <a:pt x="3447379" y="104537"/>
                  <a:pt x="3220886" y="81887"/>
                </a:cubicBezTo>
                <a:cubicBezTo>
                  <a:pt x="3188877" y="78686"/>
                  <a:pt x="3157082" y="73528"/>
                  <a:pt x="3125351" y="68239"/>
                </a:cubicBezTo>
                <a:cubicBezTo>
                  <a:pt x="3102470" y="64425"/>
                  <a:pt x="3080229" y="56517"/>
                  <a:pt x="3057112" y="54591"/>
                </a:cubicBezTo>
                <a:cubicBezTo>
                  <a:pt x="2970856" y="47403"/>
                  <a:pt x="2884219" y="45882"/>
                  <a:pt x="2797805" y="40944"/>
                </a:cubicBezTo>
                <a:cubicBezTo>
                  <a:pt x="2724994" y="36783"/>
                  <a:pt x="2652357" y="28735"/>
                  <a:pt x="2579441" y="27296"/>
                </a:cubicBezTo>
                <a:lnTo>
                  <a:pt x="723345" y="0"/>
                </a:lnTo>
                <a:cubicBezTo>
                  <a:pt x="582318" y="4549"/>
                  <a:pt x="441122" y="5362"/>
                  <a:pt x="300265" y="13648"/>
                </a:cubicBezTo>
                <a:cubicBezTo>
                  <a:pt x="285904" y="14493"/>
                  <a:pt x="273154" y="23344"/>
                  <a:pt x="259321" y="27296"/>
                </a:cubicBezTo>
                <a:cubicBezTo>
                  <a:pt x="241286" y="32449"/>
                  <a:pt x="222927" y="36395"/>
                  <a:pt x="204730" y="40944"/>
                </a:cubicBezTo>
                <a:cubicBezTo>
                  <a:pt x="163787" y="68239"/>
                  <a:pt x="159238" y="63689"/>
                  <a:pt x="136492" y="109182"/>
                </a:cubicBezTo>
                <a:cubicBezTo>
                  <a:pt x="120009" y="142149"/>
                  <a:pt x="128143" y="164993"/>
                  <a:pt x="95548" y="191069"/>
                </a:cubicBezTo>
                <a:cubicBezTo>
                  <a:pt x="45974" y="230728"/>
                  <a:pt x="63704" y="213815"/>
                  <a:pt x="54605" y="23201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dirty="0">
                <a:solidFill>
                  <a:prstClr val="white"/>
                </a:solidFill>
                <a:latin typeface="Calibri" panose="020F0502020204030204"/>
              </a:rPr>
              <a:t>KOTKAN YMPÄRISTÖKESKUS</a:t>
            </a:r>
          </a:p>
        </p:txBody>
      </p:sp>
      <p:cxnSp>
        <p:nvCxnSpPr>
          <p:cNvPr id="65" name="Suora yhdysviiva 64"/>
          <p:cNvCxnSpPr>
            <a:endCxn id="57" idx="62"/>
          </p:cNvCxnSpPr>
          <p:nvPr/>
        </p:nvCxnSpPr>
        <p:spPr>
          <a:xfrm flipH="1">
            <a:off x="7017437" y="3903253"/>
            <a:ext cx="7616" cy="1245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uolivapaa piirto 49"/>
          <p:cNvSpPr/>
          <p:nvPr/>
        </p:nvSpPr>
        <p:spPr>
          <a:xfrm>
            <a:off x="4963729" y="2010825"/>
            <a:ext cx="990107" cy="420698"/>
          </a:xfrm>
          <a:custGeom>
            <a:avLst/>
            <a:gdLst>
              <a:gd name="connsiteX0" fmla="*/ 709683 w 1078210"/>
              <a:gd name="connsiteY0" fmla="*/ 1842 h 752469"/>
              <a:gd name="connsiteX1" fmla="*/ 245659 w 1078210"/>
              <a:gd name="connsiteY1" fmla="*/ 42786 h 752469"/>
              <a:gd name="connsiteX2" fmla="*/ 191068 w 1078210"/>
              <a:gd name="connsiteY2" fmla="*/ 70081 h 752469"/>
              <a:gd name="connsiteX3" fmla="*/ 109182 w 1078210"/>
              <a:gd name="connsiteY3" fmla="*/ 124672 h 752469"/>
              <a:gd name="connsiteX4" fmla="*/ 54591 w 1078210"/>
              <a:gd name="connsiteY4" fmla="*/ 206559 h 752469"/>
              <a:gd name="connsiteX5" fmla="*/ 27295 w 1078210"/>
              <a:gd name="connsiteY5" fmla="*/ 288445 h 752469"/>
              <a:gd name="connsiteX6" fmla="*/ 13647 w 1078210"/>
              <a:gd name="connsiteY6" fmla="*/ 329389 h 752469"/>
              <a:gd name="connsiteX7" fmla="*/ 0 w 1078210"/>
              <a:gd name="connsiteY7" fmla="*/ 383980 h 752469"/>
              <a:gd name="connsiteX8" fmla="*/ 13647 w 1078210"/>
              <a:gd name="connsiteY8" fmla="*/ 588696 h 752469"/>
              <a:gd name="connsiteX9" fmla="*/ 54591 w 1078210"/>
              <a:gd name="connsiteY9" fmla="*/ 602344 h 752469"/>
              <a:gd name="connsiteX10" fmla="*/ 286602 w 1078210"/>
              <a:gd name="connsiteY10" fmla="*/ 670583 h 752469"/>
              <a:gd name="connsiteX11" fmla="*/ 395785 w 1078210"/>
              <a:gd name="connsiteY11" fmla="*/ 711526 h 752469"/>
              <a:gd name="connsiteX12" fmla="*/ 436728 w 1078210"/>
              <a:gd name="connsiteY12" fmla="*/ 738821 h 752469"/>
              <a:gd name="connsiteX13" fmla="*/ 477671 w 1078210"/>
              <a:gd name="connsiteY13" fmla="*/ 752469 h 752469"/>
              <a:gd name="connsiteX14" fmla="*/ 777922 w 1078210"/>
              <a:gd name="connsiteY14" fmla="*/ 738821 h 752469"/>
              <a:gd name="connsiteX15" fmla="*/ 818865 w 1078210"/>
              <a:gd name="connsiteY15" fmla="*/ 711526 h 752469"/>
              <a:gd name="connsiteX16" fmla="*/ 914400 w 1078210"/>
              <a:gd name="connsiteY16" fmla="*/ 684230 h 752469"/>
              <a:gd name="connsiteX17" fmla="*/ 955343 w 1078210"/>
              <a:gd name="connsiteY17" fmla="*/ 643287 h 752469"/>
              <a:gd name="connsiteX18" fmla="*/ 996286 w 1078210"/>
              <a:gd name="connsiteY18" fmla="*/ 629639 h 752469"/>
              <a:gd name="connsiteX19" fmla="*/ 1009934 w 1078210"/>
              <a:gd name="connsiteY19" fmla="*/ 588696 h 752469"/>
              <a:gd name="connsiteX20" fmla="*/ 1037229 w 1078210"/>
              <a:gd name="connsiteY20" fmla="*/ 547753 h 752469"/>
              <a:gd name="connsiteX21" fmla="*/ 1064525 w 1078210"/>
              <a:gd name="connsiteY21" fmla="*/ 465866 h 752469"/>
              <a:gd name="connsiteX22" fmla="*/ 1078173 w 1078210"/>
              <a:gd name="connsiteY22" fmla="*/ 329389 h 752469"/>
              <a:gd name="connsiteX23" fmla="*/ 1064525 w 1078210"/>
              <a:gd name="connsiteY23" fmla="*/ 151968 h 752469"/>
              <a:gd name="connsiteX24" fmla="*/ 968991 w 1078210"/>
              <a:gd name="connsiteY24" fmla="*/ 56433 h 752469"/>
              <a:gd name="connsiteX25" fmla="*/ 750626 w 1078210"/>
              <a:gd name="connsiteY25" fmla="*/ 42786 h 752469"/>
              <a:gd name="connsiteX26" fmla="*/ 709683 w 1078210"/>
              <a:gd name="connsiteY26" fmla="*/ 1842 h 75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78210" h="752469">
                <a:moveTo>
                  <a:pt x="709683" y="1842"/>
                </a:moveTo>
                <a:cubicBezTo>
                  <a:pt x="625522" y="1842"/>
                  <a:pt x="469675" y="-13219"/>
                  <a:pt x="245659" y="42786"/>
                </a:cubicBezTo>
                <a:cubicBezTo>
                  <a:pt x="225922" y="47720"/>
                  <a:pt x="208514" y="59614"/>
                  <a:pt x="191068" y="70081"/>
                </a:cubicBezTo>
                <a:cubicBezTo>
                  <a:pt x="162938" y="86959"/>
                  <a:pt x="109182" y="124672"/>
                  <a:pt x="109182" y="124672"/>
                </a:cubicBezTo>
                <a:cubicBezTo>
                  <a:pt x="90985" y="151968"/>
                  <a:pt x="64965" y="175437"/>
                  <a:pt x="54591" y="206559"/>
                </a:cubicBezTo>
                <a:lnTo>
                  <a:pt x="27295" y="288445"/>
                </a:lnTo>
                <a:cubicBezTo>
                  <a:pt x="22746" y="302093"/>
                  <a:pt x="17136" y="315432"/>
                  <a:pt x="13647" y="329389"/>
                </a:cubicBezTo>
                <a:lnTo>
                  <a:pt x="0" y="383980"/>
                </a:lnTo>
                <a:cubicBezTo>
                  <a:pt x="4549" y="452219"/>
                  <a:pt x="-2940" y="522348"/>
                  <a:pt x="13647" y="588696"/>
                </a:cubicBezTo>
                <a:cubicBezTo>
                  <a:pt x="17136" y="602653"/>
                  <a:pt x="42015" y="595357"/>
                  <a:pt x="54591" y="602344"/>
                </a:cubicBezTo>
                <a:cubicBezTo>
                  <a:pt x="207866" y="687497"/>
                  <a:pt x="58498" y="649846"/>
                  <a:pt x="286602" y="670583"/>
                </a:cubicBezTo>
                <a:cubicBezTo>
                  <a:pt x="382624" y="734595"/>
                  <a:pt x="260866" y="660932"/>
                  <a:pt x="395785" y="711526"/>
                </a:cubicBezTo>
                <a:cubicBezTo>
                  <a:pt x="411143" y="717285"/>
                  <a:pt x="422057" y="731486"/>
                  <a:pt x="436728" y="738821"/>
                </a:cubicBezTo>
                <a:cubicBezTo>
                  <a:pt x="449595" y="745255"/>
                  <a:pt x="464023" y="747920"/>
                  <a:pt x="477671" y="752469"/>
                </a:cubicBezTo>
                <a:cubicBezTo>
                  <a:pt x="577755" y="747920"/>
                  <a:pt x="678449" y="750758"/>
                  <a:pt x="777922" y="738821"/>
                </a:cubicBezTo>
                <a:cubicBezTo>
                  <a:pt x="794208" y="736867"/>
                  <a:pt x="804194" y="718861"/>
                  <a:pt x="818865" y="711526"/>
                </a:cubicBezTo>
                <a:cubicBezTo>
                  <a:pt x="838446" y="701735"/>
                  <a:pt x="896907" y="688603"/>
                  <a:pt x="914400" y="684230"/>
                </a:cubicBezTo>
                <a:cubicBezTo>
                  <a:pt x="928048" y="670582"/>
                  <a:pt x="939284" y="653993"/>
                  <a:pt x="955343" y="643287"/>
                </a:cubicBezTo>
                <a:cubicBezTo>
                  <a:pt x="967313" y="635307"/>
                  <a:pt x="986114" y="639811"/>
                  <a:pt x="996286" y="629639"/>
                </a:cubicBezTo>
                <a:cubicBezTo>
                  <a:pt x="1006458" y="619467"/>
                  <a:pt x="1003500" y="601563"/>
                  <a:pt x="1009934" y="588696"/>
                </a:cubicBezTo>
                <a:cubicBezTo>
                  <a:pt x="1017269" y="574025"/>
                  <a:pt x="1030567" y="562742"/>
                  <a:pt x="1037229" y="547753"/>
                </a:cubicBezTo>
                <a:cubicBezTo>
                  <a:pt x="1048914" y="521461"/>
                  <a:pt x="1064525" y="465866"/>
                  <a:pt x="1064525" y="465866"/>
                </a:cubicBezTo>
                <a:cubicBezTo>
                  <a:pt x="1069074" y="420374"/>
                  <a:pt x="1078173" y="375108"/>
                  <a:pt x="1078173" y="329389"/>
                </a:cubicBezTo>
                <a:cubicBezTo>
                  <a:pt x="1078173" y="270074"/>
                  <a:pt x="1079620" y="209330"/>
                  <a:pt x="1064525" y="151968"/>
                </a:cubicBezTo>
                <a:cubicBezTo>
                  <a:pt x="1051049" y="100760"/>
                  <a:pt x="1019526" y="61752"/>
                  <a:pt x="968991" y="56433"/>
                </a:cubicBezTo>
                <a:cubicBezTo>
                  <a:pt x="896461" y="48798"/>
                  <a:pt x="823414" y="47335"/>
                  <a:pt x="750626" y="42786"/>
                </a:cubicBezTo>
                <a:cubicBezTo>
                  <a:pt x="691966" y="13456"/>
                  <a:pt x="793844" y="1842"/>
                  <a:pt x="709683" y="184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sz="1200" dirty="0">
                <a:solidFill>
                  <a:prstClr val="white"/>
                </a:solidFill>
                <a:latin typeface="Calibri" panose="020F0502020204030204"/>
              </a:rPr>
              <a:t>CAREA</a:t>
            </a:r>
          </a:p>
        </p:txBody>
      </p:sp>
      <p:cxnSp>
        <p:nvCxnSpPr>
          <p:cNvPr id="52" name="Suora yhdysviiva 51"/>
          <p:cNvCxnSpPr>
            <a:stCxn id="9" idx="0"/>
            <a:endCxn id="50" idx="13"/>
          </p:cNvCxnSpPr>
          <p:nvPr/>
        </p:nvCxnSpPr>
        <p:spPr>
          <a:xfrm flipH="1" flipV="1">
            <a:off x="5402369" y="2431523"/>
            <a:ext cx="70356" cy="59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nuoliyhdysviiva 53"/>
          <p:cNvCxnSpPr>
            <a:stCxn id="50" idx="4"/>
          </p:cNvCxnSpPr>
          <p:nvPr/>
        </p:nvCxnSpPr>
        <p:spPr>
          <a:xfrm flipH="1" flipV="1">
            <a:off x="4834158" y="2014670"/>
            <a:ext cx="179702" cy="1116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uolivapaa piirto 42"/>
          <p:cNvSpPr/>
          <p:nvPr/>
        </p:nvSpPr>
        <p:spPr>
          <a:xfrm>
            <a:off x="3379508" y="2517539"/>
            <a:ext cx="635468" cy="447794"/>
          </a:xfrm>
          <a:custGeom>
            <a:avLst/>
            <a:gdLst>
              <a:gd name="connsiteX0" fmla="*/ 1078173 w 1651379"/>
              <a:gd name="connsiteY0" fmla="*/ 22006 h 963701"/>
              <a:gd name="connsiteX1" fmla="*/ 764274 w 1651379"/>
              <a:gd name="connsiteY1" fmla="*/ 8358 h 963701"/>
              <a:gd name="connsiteX2" fmla="*/ 136477 w 1651379"/>
              <a:gd name="connsiteY2" fmla="*/ 35653 h 963701"/>
              <a:gd name="connsiteX3" fmla="*/ 54591 w 1651379"/>
              <a:gd name="connsiteY3" fmla="*/ 90244 h 963701"/>
              <a:gd name="connsiteX4" fmla="*/ 13647 w 1651379"/>
              <a:gd name="connsiteY4" fmla="*/ 226722 h 963701"/>
              <a:gd name="connsiteX5" fmla="*/ 0 w 1651379"/>
              <a:gd name="connsiteY5" fmla="*/ 267665 h 963701"/>
              <a:gd name="connsiteX6" fmla="*/ 13647 w 1651379"/>
              <a:gd name="connsiteY6" fmla="*/ 554268 h 963701"/>
              <a:gd name="connsiteX7" fmla="*/ 40943 w 1651379"/>
              <a:gd name="connsiteY7" fmla="*/ 595212 h 963701"/>
              <a:gd name="connsiteX8" fmla="*/ 81886 w 1651379"/>
              <a:gd name="connsiteY8" fmla="*/ 690746 h 963701"/>
              <a:gd name="connsiteX9" fmla="*/ 177421 w 1651379"/>
              <a:gd name="connsiteY9" fmla="*/ 813576 h 963701"/>
              <a:gd name="connsiteX10" fmla="*/ 245659 w 1651379"/>
              <a:gd name="connsiteY10" fmla="*/ 854519 h 963701"/>
              <a:gd name="connsiteX11" fmla="*/ 382137 w 1651379"/>
              <a:gd name="connsiteY11" fmla="*/ 895462 h 963701"/>
              <a:gd name="connsiteX12" fmla="*/ 436728 w 1651379"/>
              <a:gd name="connsiteY12" fmla="*/ 922758 h 963701"/>
              <a:gd name="connsiteX13" fmla="*/ 805218 w 1651379"/>
              <a:gd name="connsiteY13" fmla="*/ 963701 h 963701"/>
              <a:gd name="connsiteX14" fmla="*/ 1146412 w 1651379"/>
              <a:gd name="connsiteY14" fmla="*/ 950053 h 963701"/>
              <a:gd name="connsiteX15" fmla="*/ 1201003 w 1651379"/>
              <a:gd name="connsiteY15" fmla="*/ 909110 h 963701"/>
              <a:gd name="connsiteX16" fmla="*/ 1255594 w 1651379"/>
              <a:gd name="connsiteY16" fmla="*/ 895462 h 963701"/>
              <a:gd name="connsiteX17" fmla="*/ 1310185 w 1651379"/>
              <a:gd name="connsiteY17" fmla="*/ 868167 h 963701"/>
              <a:gd name="connsiteX18" fmla="*/ 1405719 w 1651379"/>
              <a:gd name="connsiteY18" fmla="*/ 799928 h 963701"/>
              <a:gd name="connsiteX19" fmla="*/ 1446662 w 1651379"/>
              <a:gd name="connsiteY19" fmla="*/ 772632 h 963701"/>
              <a:gd name="connsiteX20" fmla="*/ 1501253 w 1651379"/>
              <a:gd name="connsiteY20" fmla="*/ 758985 h 963701"/>
              <a:gd name="connsiteX21" fmla="*/ 1542197 w 1651379"/>
              <a:gd name="connsiteY21" fmla="*/ 731689 h 963701"/>
              <a:gd name="connsiteX22" fmla="*/ 1583140 w 1651379"/>
              <a:gd name="connsiteY22" fmla="*/ 718041 h 963701"/>
              <a:gd name="connsiteX23" fmla="*/ 1610436 w 1651379"/>
              <a:gd name="connsiteY23" fmla="*/ 677098 h 963701"/>
              <a:gd name="connsiteX24" fmla="*/ 1637731 w 1651379"/>
              <a:gd name="connsiteY24" fmla="*/ 540620 h 963701"/>
              <a:gd name="connsiteX25" fmla="*/ 1651379 w 1651379"/>
              <a:gd name="connsiteY25" fmla="*/ 499677 h 963701"/>
              <a:gd name="connsiteX26" fmla="*/ 1637731 w 1651379"/>
              <a:gd name="connsiteY26" fmla="*/ 254018 h 963701"/>
              <a:gd name="connsiteX27" fmla="*/ 1624083 w 1651379"/>
              <a:gd name="connsiteY27" fmla="*/ 213074 h 963701"/>
              <a:gd name="connsiteX28" fmla="*/ 1542197 w 1651379"/>
              <a:gd name="connsiteY28" fmla="*/ 158483 h 963701"/>
              <a:gd name="connsiteX29" fmla="*/ 1473958 w 1651379"/>
              <a:gd name="connsiteY29" fmla="*/ 62949 h 963701"/>
              <a:gd name="connsiteX30" fmla="*/ 1433015 w 1651379"/>
              <a:gd name="connsiteY30" fmla="*/ 49301 h 963701"/>
              <a:gd name="connsiteX31" fmla="*/ 1378424 w 1651379"/>
              <a:gd name="connsiteY31" fmla="*/ 22006 h 963701"/>
              <a:gd name="connsiteX32" fmla="*/ 1214650 w 1651379"/>
              <a:gd name="connsiteY32" fmla="*/ 35653 h 963701"/>
              <a:gd name="connsiteX33" fmla="*/ 1173707 w 1651379"/>
              <a:gd name="connsiteY33" fmla="*/ 62949 h 963701"/>
              <a:gd name="connsiteX34" fmla="*/ 1091821 w 1651379"/>
              <a:gd name="connsiteY34" fmla="*/ 22006 h 963701"/>
              <a:gd name="connsiteX35" fmla="*/ 1078173 w 1651379"/>
              <a:gd name="connsiteY35" fmla="*/ 22006 h 96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51379" h="963701">
                <a:moveTo>
                  <a:pt x="1078173" y="22006"/>
                </a:moveTo>
                <a:cubicBezTo>
                  <a:pt x="1023582" y="19731"/>
                  <a:pt x="869006" y="8358"/>
                  <a:pt x="764274" y="8358"/>
                </a:cubicBezTo>
                <a:cubicBezTo>
                  <a:pt x="228697" y="8358"/>
                  <a:pt x="370952" y="-22962"/>
                  <a:pt x="136477" y="35653"/>
                </a:cubicBezTo>
                <a:lnTo>
                  <a:pt x="54591" y="90244"/>
                </a:lnTo>
                <a:cubicBezTo>
                  <a:pt x="43144" y="97875"/>
                  <a:pt x="20074" y="204227"/>
                  <a:pt x="13647" y="226722"/>
                </a:cubicBezTo>
                <a:cubicBezTo>
                  <a:pt x="9695" y="240554"/>
                  <a:pt x="4549" y="254017"/>
                  <a:pt x="0" y="267665"/>
                </a:cubicBezTo>
                <a:cubicBezTo>
                  <a:pt x="4549" y="363199"/>
                  <a:pt x="1784" y="459364"/>
                  <a:pt x="13647" y="554268"/>
                </a:cubicBezTo>
                <a:cubicBezTo>
                  <a:pt x="15682" y="570544"/>
                  <a:pt x="33607" y="580541"/>
                  <a:pt x="40943" y="595212"/>
                </a:cubicBezTo>
                <a:cubicBezTo>
                  <a:pt x="97418" y="708161"/>
                  <a:pt x="-3311" y="548751"/>
                  <a:pt x="81886" y="690746"/>
                </a:cubicBezTo>
                <a:cubicBezTo>
                  <a:pt x="105579" y="730235"/>
                  <a:pt x="137759" y="783829"/>
                  <a:pt x="177421" y="813576"/>
                </a:cubicBezTo>
                <a:cubicBezTo>
                  <a:pt x="198642" y="829492"/>
                  <a:pt x="221510" y="843542"/>
                  <a:pt x="245659" y="854519"/>
                </a:cubicBezTo>
                <a:cubicBezTo>
                  <a:pt x="286275" y="872981"/>
                  <a:pt x="338138" y="884463"/>
                  <a:pt x="382137" y="895462"/>
                </a:cubicBezTo>
                <a:cubicBezTo>
                  <a:pt x="400334" y="904561"/>
                  <a:pt x="416778" y="918768"/>
                  <a:pt x="436728" y="922758"/>
                </a:cubicBezTo>
                <a:cubicBezTo>
                  <a:pt x="520540" y="939520"/>
                  <a:pt x="708362" y="954896"/>
                  <a:pt x="805218" y="963701"/>
                </a:cubicBezTo>
                <a:cubicBezTo>
                  <a:pt x="918949" y="959152"/>
                  <a:pt x="1033657" y="965605"/>
                  <a:pt x="1146412" y="950053"/>
                </a:cubicBezTo>
                <a:cubicBezTo>
                  <a:pt x="1168945" y="946945"/>
                  <a:pt x="1180658" y="919282"/>
                  <a:pt x="1201003" y="909110"/>
                </a:cubicBezTo>
                <a:cubicBezTo>
                  <a:pt x="1217780" y="900722"/>
                  <a:pt x="1238031" y="902048"/>
                  <a:pt x="1255594" y="895462"/>
                </a:cubicBezTo>
                <a:cubicBezTo>
                  <a:pt x="1274643" y="888319"/>
                  <a:pt x="1292521" y="878261"/>
                  <a:pt x="1310185" y="868167"/>
                </a:cubicBezTo>
                <a:cubicBezTo>
                  <a:pt x="1342340" y="849793"/>
                  <a:pt x="1376438" y="820843"/>
                  <a:pt x="1405719" y="799928"/>
                </a:cubicBezTo>
                <a:cubicBezTo>
                  <a:pt x="1419066" y="790394"/>
                  <a:pt x="1431586" y="779093"/>
                  <a:pt x="1446662" y="772632"/>
                </a:cubicBezTo>
                <a:cubicBezTo>
                  <a:pt x="1463902" y="765243"/>
                  <a:pt x="1483056" y="763534"/>
                  <a:pt x="1501253" y="758985"/>
                </a:cubicBezTo>
                <a:cubicBezTo>
                  <a:pt x="1514901" y="749886"/>
                  <a:pt x="1527526" y="739025"/>
                  <a:pt x="1542197" y="731689"/>
                </a:cubicBezTo>
                <a:cubicBezTo>
                  <a:pt x="1555064" y="725255"/>
                  <a:pt x="1571906" y="727028"/>
                  <a:pt x="1583140" y="718041"/>
                </a:cubicBezTo>
                <a:cubicBezTo>
                  <a:pt x="1595948" y="707794"/>
                  <a:pt x="1601337" y="690746"/>
                  <a:pt x="1610436" y="677098"/>
                </a:cubicBezTo>
                <a:cubicBezTo>
                  <a:pt x="1641269" y="584594"/>
                  <a:pt x="1606364" y="697451"/>
                  <a:pt x="1637731" y="540620"/>
                </a:cubicBezTo>
                <a:cubicBezTo>
                  <a:pt x="1640552" y="526513"/>
                  <a:pt x="1646830" y="513325"/>
                  <a:pt x="1651379" y="499677"/>
                </a:cubicBezTo>
                <a:cubicBezTo>
                  <a:pt x="1646830" y="417791"/>
                  <a:pt x="1645507" y="335661"/>
                  <a:pt x="1637731" y="254018"/>
                </a:cubicBezTo>
                <a:cubicBezTo>
                  <a:pt x="1636367" y="239697"/>
                  <a:pt x="1634256" y="223247"/>
                  <a:pt x="1624083" y="213074"/>
                </a:cubicBezTo>
                <a:cubicBezTo>
                  <a:pt x="1600887" y="189877"/>
                  <a:pt x="1542197" y="158483"/>
                  <a:pt x="1542197" y="158483"/>
                </a:cubicBezTo>
                <a:cubicBezTo>
                  <a:pt x="1529751" y="139815"/>
                  <a:pt x="1486652" y="73527"/>
                  <a:pt x="1473958" y="62949"/>
                </a:cubicBezTo>
                <a:cubicBezTo>
                  <a:pt x="1462906" y="53739"/>
                  <a:pt x="1446238" y="54968"/>
                  <a:pt x="1433015" y="49301"/>
                </a:cubicBezTo>
                <a:cubicBezTo>
                  <a:pt x="1414315" y="41287"/>
                  <a:pt x="1396621" y="31104"/>
                  <a:pt x="1378424" y="22006"/>
                </a:cubicBezTo>
                <a:cubicBezTo>
                  <a:pt x="1323833" y="26555"/>
                  <a:pt x="1268367" y="24910"/>
                  <a:pt x="1214650" y="35653"/>
                </a:cubicBezTo>
                <a:cubicBezTo>
                  <a:pt x="1198566" y="38870"/>
                  <a:pt x="1189886" y="60252"/>
                  <a:pt x="1173707" y="62949"/>
                </a:cubicBezTo>
                <a:cubicBezTo>
                  <a:pt x="1147980" y="67237"/>
                  <a:pt x="1109643" y="30917"/>
                  <a:pt x="1091821" y="22006"/>
                </a:cubicBezTo>
                <a:cubicBezTo>
                  <a:pt x="1087752" y="19972"/>
                  <a:pt x="1132764" y="24281"/>
                  <a:pt x="1078173" y="220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i-FI" sz="1200" dirty="0">
                <a:solidFill>
                  <a:prstClr val="white"/>
                </a:solidFill>
                <a:latin typeface="Calibri" panose="020F0502020204030204"/>
              </a:rPr>
              <a:t>KYMEN VESI</a:t>
            </a:r>
          </a:p>
        </p:txBody>
      </p:sp>
      <p:cxnSp>
        <p:nvCxnSpPr>
          <p:cNvPr id="56" name="Suora nuoliyhdysviiva 55"/>
          <p:cNvCxnSpPr/>
          <p:nvPr/>
        </p:nvCxnSpPr>
        <p:spPr>
          <a:xfrm flipV="1">
            <a:off x="3675285" y="2313778"/>
            <a:ext cx="97939" cy="1832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yhdysviiva 57"/>
          <p:cNvCxnSpPr>
            <a:stCxn id="43" idx="13"/>
            <a:endCxn id="4" idx="69"/>
          </p:cNvCxnSpPr>
          <p:nvPr/>
        </p:nvCxnSpPr>
        <p:spPr>
          <a:xfrm>
            <a:off x="3689364" y="2965333"/>
            <a:ext cx="59926" cy="146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8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Lähipalvelujen ja perusterveydenhuollon vahvistaminen</a:t>
            </a:r>
          </a:p>
          <a:p>
            <a:r>
              <a:rPr lang="fi-FI" dirty="0"/>
              <a:t>Integraatio -&gt; kokonaisulkoistus</a:t>
            </a:r>
          </a:p>
          <a:p>
            <a:r>
              <a:rPr lang="fi-FI" dirty="0"/>
              <a:t>Palvelun laatu</a:t>
            </a:r>
          </a:p>
          <a:p>
            <a:r>
              <a:rPr lang="fi-FI" dirty="0"/>
              <a:t>Kustannuskehityksen hillitseminen</a:t>
            </a:r>
          </a:p>
          <a:p>
            <a:pPr lvl="1"/>
            <a:r>
              <a:rPr lang="fi-FI" dirty="0"/>
              <a:t>ei kustannusten minimointi</a:t>
            </a:r>
          </a:p>
          <a:p>
            <a:r>
              <a:rPr lang="fi-FI" dirty="0"/>
              <a:t>Palvelujen varmistaminen </a:t>
            </a:r>
            <a:r>
              <a:rPr lang="fi-FI" dirty="0" err="1"/>
              <a:t>sote</a:t>
            </a:r>
            <a:r>
              <a:rPr lang="fi-FI" dirty="0"/>
              <a:t>-uudistuskentässä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Sote</a:t>
            </a:r>
            <a:r>
              <a:rPr lang="fi-FI" dirty="0"/>
              <a:t>-ulkoistuksen tavoitteet</a:t>
            </a:r>
          </a:p>
        </p:txBody>
      </p:sp>
    </p:spTree>
    <p:extLst>
      <p:ext uri="{BB962C8B-B14F-4D97-AF65-F5344CB8AC3E}">
        <p14:creationId xmlns:p14="http://schemas.microsoft.com/office/powerpoint/2010/main" val="39095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485900" y="676085"/>
            <a:ext cx="6172200" cy="4013905"/>
          </a:xfrm>
        </p:spPr>
        <p:txBody>
          <a:bodyPr>
            <a:normAutofit/>
          </a:bodyPr>
          <a:lstStyle/>
          <a:p>
            <a:r>
              <a:rPr lang="fi-FI" dirty="0" err="1"/>
              <a:t>Attendo</a:t>
            </a:r>
            <a:r>
              <a:rPr lang="fi-FI" dirty="0"/>
              <a:t> vastaa seuraavista kustannuksista</a:t>
            </a:r>
          </a:p>
          <a:p>
            <a:pPr lvl="1"/>
            <a:r>
              <a:rPr lang="fi-FI" dirty="0"/>
              <a:t>sosiaalipalvelut</a:t>
            </a:r>
          </a:p>
          <a:p>
            <a:pPr lvl="1"/>
            <a:r>
              <a:rPr lang="fi-FI" dirty="0"/>
              <a:t>perusterveydenhuollon palvelut</a:t>
            </a:r>
          </a:p>
          <a:p>
            <a:pPr lvl="1"/>
            <a:r>
              <a:rPr lang="fi-FI" dirty="0"/>
              <a:t>erikoissairaanhoidon palvelut</a:t>
            </a:r>
          </a:p>
          <a:p>
            <a:r>
              <a:rPr lang="fi-FI" dirty="0"/>
              <a:t>Palvelutasomäärittelyt osana sopimusta</a:t>
            </a:r>
          </a:p>
          <a:p>
            <a:r>
              <a:rPr lang="fi-FI" dirty="0"/>
              <a:t>Sanktiot palvelutason alittuessa</a:t>
            </a:r>
          </a:p>
          <a:p>
            <a:r>
              <a:rPr lang="fi-FI" dirty="0"/>
              <a:t>Hyvästä asiakastyytyväisyydestä palkkio</a:t>
            </a: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85900" y="-103738"/>
            <a:ext cx="6172200" cy="857250"/>
          </a:xfrm>
        </p:spPr>
        <p:txBody>
          <a:bodyPr>
            <a:noAutofit/>
          </a:bodyPr>
          <a:lstStyle/>
          <a:p>
            <a:r>
              <a:rPr lang="fi-FI" sz="2700" dirty="0" err="1"/>
              <a:t>Attendon</a:t>
            </a:r>
            <a:r>
              <a:rPr lang="fi-FI" sz="2700" dirty="0"/>
              <a:t> sopimuksen yleiset periaatteet</a:t>
            </a:r>
          </a:p>
        </p:txBody>
      </p:sp>
    </p:spTree>
    <p:extLst>
      <p:ext uri="{BB962C8B-B14F-4D97-AF65-F5344CB8AC3E}">
        <p14:creationId xmlns:p14="http://schemas.microsoft.com/office/powerpoint/2010/main" val="18551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93658" y="1005576"/>
            <a:ext cx="6172200" cy="326350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Toiminnan ohjaus perustuu palvelutasosopimukseen</a:t>
            </a:r>
          </a:p>
          <a:p>
            <a:pPr marL="342900" lvl="1" indent="0">
              <a:buNone/>
            </a:pPr>
            <a:r>
              <a:rPr lang="fi-FI" dirty="0"/>
              <a:t>-&gt; selkeää!</a:t>
            </a:r>
          </a:p>
          <a:p>
            <a:r>
              <a:rPr lang="fi-FI" dirty="0"/>
              <a:t>Resurssiasiat kumppanin hoidettavaksi</a:t>
            </a:r>
          </a:p>
          <a:p>
            <a:r>
              <a:rPr lang="fi-FI" dirty="0"/>
              <a:t>Kustannukset näkyviksi</a:t>
            </a:r>
          </a:p>
          <a:p>
            <a:r>
              <a:rPr lang="fi-FI" dirty="0"/>
              <a:t>Kokemuksia Pyhtäältä:</a:t>
            </a:r>
          </a:p>
          <a:p>
            <a:pPr lvl="1"/>
            <a:r>
              <a:rPr lang="fi-FI" dirty="0" err="1"/>
              <a:t>Sote-palveluissa</a:t>
            </a:r>
            <a:r>
              <a:rPr lang="fi-FI" dirty="0"/>
              <a:t> palvelusisältö laajeni, kustannukset laskivat ja asiakastyytyväisyys kasvoi</a:t>
            </a:r>
          </a:p>
          <a:p>
            <a:pPr lvl="1"/>
            <a:r>
              <a:rPr lang="fi-FI" dirty="0"/>
              <a:t>Teknisissä palveluissa laatu parani ja kustannukset laskivat 23%</a:t>
            </a:r>
          </a:p>
          <a:p>
            <a:pPr lvl="1"/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Ulkoistuksen etuja</a:t>
            </a:r>
          </a:p>
        </p:txBody>
      </p:sp>
    </p:spTree>
    <p:extLst>
      <p:ext uri="{BB962C8B-B14F-4D97-AF65-F5344CB8AC3E}">
        <p14:creationId xmlns:p14="http://schemas.microsoft.com/office/powerpoint/2010/main" val="24592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39652" y="519522"/>
            <a:ext cx="6172200" cy="857250"/>
          </a:xfrm>
        </p:spPr>
        <p:txBody>
          <a:bodyPr>
            <a:noAutofit/>
          </a:bodyPr>
          <a:lstStyle/>
          <a:p>
            <a:r>
              <a:rPr lang="fi-FI" sz="3600" dirty="0" err="1"/>
              <a:t>Attendon</a:t>
            </a:r>
            <a:r>
              <a:rPr lang="fi-FI" sz="3600" dirty="0"/>
              <a:t> palveluja käyttävät pyhtääläiset ovat tyytyväisiä palveluihin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545595" y="2355726"/>
            <a:ext cx="39603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fi-FI" sz="3300" dirty="0">
                <a:solidFill>
                  <a:srgbClr val="000000"/>
                </a:solidFill>
                <a:latin typeface="Calibri" panose="020F0502020204030204"/>
              </a:rPr>
              <a:t>Yleistyytyväisyys 2017</a:t>
            </a:r>
          </a:p>
          <a:p>
            <a:pPr algn="ctr" defTabSz="342900"/>
            <a:r>
              <a:rPr lang="fi-FI" sz="3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fi-FI" sz="5400" b="1" dirty="0">
                <a:solidFill>
                  <a:srgbClr val="000000"/>
                </a:solidFill>
                <a:latin typeface="Calibri" panose="020F0502020204030204"/>
              </a:rPr>
              <a:t>4,61</a:t>
            </a:r>
            <a:r>
              <a:rPr lang="fi-FI" sz="54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algn="ctr" defTabSz="342900"/>
            <a:r>
              <a:rPr lang="fi-FI" sz="3300" dirty="0">
                <a:solidFill>
                  <a:srgbClr val="000000"/>
                </a:solidFill>
                <a:latin typeface="Calibri" panose="020F0502020204030204"/>
              </a:rPr>
              <a:t>asteikolla 1-5</a:t>
            </a:r>
          </a:p>
          <a:p>
            <a:pPr algn="ctr" defTabSz="342900"/>
            <a:endParaRPr lang="fi-FI" sz="240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23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400" dirty="0"/>
              <a:t>Lähetteet erikoissairaanhoitoon eivät ole vähentyneet, mutta päivystyskäynnit ovat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37" y="1057950"/>
            <a:ext cx="4439346" cy="194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184" y="2869851"/>
            <a:ext cx="4497205" cy="196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yöristetty suorakulmio 5"/>
          <p:cNvSpPr/>
          <p:nvPr/>
        </p:nvSpPr>
        <p:spPr>
          <a:xfrm>
            <a:off x="1414036" y="2323532"/>
            <a:ext cx="3485510" cy="214952"/>
          </a:xfrm>
          <a:prstGeom prst="roundRect">
            <a:avLst/>
          </a:prstGeom>
          <a:noFill/>
          <a:ln w="38100">
            <a:solidFill>
              <a:srgbClr val="FF3D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yöristetty suorakulmio 6"/>
          <p:cNvSpPr/>
          <p:nvPr/>
        </p:nvSpPr>
        <p:spPr>
          <a:xfrm>
            <a:off x="3043183" y="4151676"/>
            <a:ext cx="3485510" cy="214952"/>
          </a:xfrm>
          <a:prstGeom prst="roundRect">
            <a:avLst/>
          </a:prstGeom>
          <a:noFill/>
          <a:ln w="38100">
            <a:solidFill>
              <a:srgbClr val="FF3D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85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Pyhtään </a:t>
            </a:r>
            <a:r>
              <a:rPr lang="fi-FI" dirty="0" err="1"/>
              <a:t>sote</a:t>
            </a:r>
            <a:r>
              <a:rPr lang="fi-FI" dirty="0"/>
              <a:t>-kustannuskehitys vs. verrokit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42" y="1135323"/>
            <a:ext cx="5299916" cy="33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Kustannuskehitys hankintasopimuksen aikana</a:t>
            </a:r>
          </a:p>
        </p:txBody>
      </p:sp>
      <p:pic>
        <p:nvPicPr>
          <p:cNvPr id="4" name="Kuva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61" y="1221600"/>
            <a:ext cx="6102677" cy="3348372"/>
          </a:xfrm>
          <a:prstGeom prst="rect">
            <a:avLst/>
          </a:prstGeom>
          <a:noFill/>
        </p:spPr>
      </p:pic>
      <p:grpSp>
        <p:nvGrpSpPr>
          <p:cNvPr id="14" name="Ryhmä 13"/>
          <p:cNvGrpSpPr/>
          <p:nvPr/>
        </p:nvGrpSpPr>
        <p:grpSpPr>
          <a:xfrm>
            <a:off x="4139952" y="1534911"/>
            <a:ext cx="2106234" cy="1481213"/>
            <a:chOff x="3995936" y="2046548"/>
            <a:chExt cx="2808312" cy="1974950"/>
          </a:xfrm>
        </p:grpSpPr>
        <p:cxnSp>
          <p:nvCxnSpPr>
            <p:cNvPr id="7" name="Suora yhdysviiva 6"/>
            <p:cNvCxnSpPr/>
            <p:nvPr/>
          </p:nvCxnSpPr>
          <p:spPr>
            <a:xfrm flipV="1">
              <a:off x="3995936" y="2708920"/>
              <a:ext cx="2808312" cy="12961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yhdysviiva 8"/>
            <p:cNvCxnSpPr/>
            <p:nvPr/>
          </p:nvCxnSpPr>
          <p:spPr>
            <a:xfrm flipV="1">
              <a:off x="3995936" y="2046548"/>
              <a:ext cx="2808312" cy="197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uora yhdysviiva 10"/>
            <p:cNvCxnSpPr/>
            <p:nvPr/>
          </p:nvCxnSpPr>
          <p:spPr>
            <a:xfrm flipV="1">
              <a:off x="6804248" y="2046548"/>
              <a:ext cx="0" cy="6623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kstiruutu 14"/>
          <p:cNvSpPr txBox="1"/>
          <p:nvPr/>
        </p:nvSpPr>
        <p:spPr>
          <a:xfrm>
            <a:off x="3408628" y="1560007"/>
            <a:ext cx="24685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dirty="0">
                <a:solidFill>
                  <a:srgbClr val="000000"/>
                </a:solidFill>
                <a:latin typeface="Calibri" panose="020F0502020204030204"/>
              </a:rPr>
              <a:t>Laskennallinen ero min. 13,5 M€</a:t>
            </a:r>
          </a:p>
        </p:txBody>
      </p:sp>
      <p:cxnSp>
        <p:nvCxnSpPr>
          <p:cNvPr id="10" name="Suora yhdysviiva 9"/>
          <p:cNvCxnSpPr/>
          <p:nvPr/>
        </p:nvCxnSpPr>
        <p:spPr>
          <a:xfrm>
            <a:off x="4139952" y="3003798"/>
            <a:ext cx="221884" cy="12326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4361836" y="3016124"/>
            <a:ext cx="21016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 flipV="1">
            <a:off x="4572000" y="2975212"/>
            <a:ext cx="243349" cy="4091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 flipV="1">
            <a:off x="4815349" y="2951328"/>
            <a:ext cx="203615" cy="2388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iruutu 20"/>
          <p:cNvSpPr txBox="1"/>
          <p:nvPr/>
        </p:nvSpPr>
        <p:spPr>
          <a:xfrm>
            <a:off x="4139952" y="3044819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sz="900" b="1" dirty="0">
                <a:solidFill>
                  <a:srgbClr val="000000"/>
                </a:solidFill>
                <a:latin typeface="Calibri" panose="020F0502020204030204"/>
              </a:rPr>
              <a:t>-2,8%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4432266" y="3044819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sz="900" b="1" dirty="0">
                <a:solidFill>
                  <a:srgbClr val="000000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4604711" y="3042395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sz="900" b="1" dirty="0">
                <a:solidFill>
                  <a:srgbClr val="000000"/>
                </a:solidFill>
                <a:latin typeface="Calibri" panose="020F0502020204030204"/>
              </a:rPr>
              <a:t>+1%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4825670" y="3039971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sz="900" b="1" dirty="0">
                <a:solidFill>
                  <a:srgbClr val="000000"/>
                </a:solidFill>
                <a:latin typeface="Calibri" panose="020F0502020204030204"/>
              </a:rPr>
              <a:t>+0.8%</a:t>
            </a:r>
          </a:p>
        </p:txBody>
      </p:sp>
      <p:sp>
        <p:nvSpPr>
          <p:cNvPr id="26" name="Tekstiruutu 25"/>
          <p:cNvSpPr txBox="1"/>
          <p:nvPr/>
        </p:nvSpPr>
        <p:spPr>
          <a:xfrm>
            <a:off x="6425121" y="1339192"/>
            <a:ext cx="135257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i-FI" dirty="0" err="1">
                <a:solidFill>
                  <a:srgbClr val="FF0000"/>
                </a:solidFill>
                <a:latin typeface="Calibri" panose="020F0502020204030204"/>
              </a:rPr>
              <a:t>Huom</a:t>
            </a:r>
            <a:r>
              <a:rPr lang="fi-FI" dirty="0">
                <a:solidFill>
                  <a:srgbClr val="FF0000"/>
                </a:solidFill>
                <a:latin typeface="Calibri" panose="020F0502020204030204"/>
              </a:rPr>
              <a:t>: todellisuudessa vuoden siirtymä (sopimus alkoi 2015, ei 2014)</a:t>
            </a:r>
          </a:p>
        </p:txBody>
      </p:sp>
      <p:sp>
        <p:nvSpPr>
          <p:cNvPr id="31" name="Puolivapaa piirto 30"/>
          <p:cNvSpPr/>
          <p:nvPr/>
        </p:nvSpPr>
        <p:spPr>
          <a:xfrm>
            <a:off x="4271211" y="1816769"/>
            <a:ext cx="757990" cy="541421"/>
          </a:xfrm>
          <a:custGeom>
            <a:avLst/>
            <a:gdLst>
              <a:gd name="connsiteX0" fmla="*/ 0 w 1010653"/>
              <a:gd name="connsiteY0" fmla="*/ 0 h 721895"/>
              <a:gd name="connsiteX1" fmla="*/ 513348 w 1010653"/>
              <a:gd name="connsiteY1" fmla="*/ 513347 h 721895"/>
              <a:gd name="connsiteX2" fmla="*/ 1010653 w 1010653"/>
              <a:gd name="connsiteY2" fmla="*/ 721895 h 72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653" h="721895">
                <a:moveTo>
                  <a:pt x="0" y="0"/>
                </a:moveTo>
                <a:cubicBezTo>
                  <a:pt x="172453" y="196515"/>
                  <a:pt x="344906" y="393031"/>
                  <a:pt x="513348" y="513347"/>
                </a:cubicBezTo>
                <a:cubicBezTo>
                  <a:pt x="681790" y="633663"/>
                  <a:pt x="846221" y="677779"/>
                  <a:pt x="1010653" y="721895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kstiruutu 24"/>
          <p:cNvSpPr txBox="1"/>
          <p:nvPr/>
        </p:nvSpPr>
        <p:spPr>
          <a:xfrm rot="19935531">
            <a:off x="1138394" y="713642"/>
            <a:ext cx="16720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fi-FI" dirty="0">
                <a:solidFill>
                  <a:srgbClr val="FF0000"/>
                </a:solidFill>
                <a:latin typeface="Calibri" panose="020F0502020204030204"/>
              </a:rPr>
              <a:t>Valmisteluaineistosta</a:t>
            </a:r>
          </a:p>
          <a:p>
            <a:pPr algn="ctr" defTabSz="342900"/>
            <a:r>
              <a:rPr lang="fi-FI" dirty="0">
                <a:solidFill>
                  <a:srgbClr val="FF0000"/>
                </a:solidFill>
                <a:latin typeface="Calibri" panose="020F0502020204030204"/>
              </a:rPr>
              <a:t>2013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2793274" y="2158285"/>
            <a:ext cx="1500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dirty="0">
                <a:solidFill>
                  <a:srgbClr val="000000"/>
                </a:solidFill>
                <a:latin typeface="Calibri" panose="020F0502020204030204"/>
              </a:rPr>
              <a:t>Toteutunut kehitys</a:t>
            </a:r>
          </a:p>
        </p:txBody>
      </p:sp>
      <p:sp>
        <p:nvSpPr>
          <p:cNvPr id="28" name="Puolivapaa piirto 27"/>
          <p:cNvSpPr/>
          <p:nvPr/>
        </p:nvSpPr>
        <p:spPr>
          <a:xfrm rot="4332736" flipV="1">
            <a:off x="4162953" y="2392230"/>
            <a:ext cx="757990" cy="541421"/>
          </a:xfrm>
          <a:custGeom>
            <a:avLst/>
            <a:gdLst>
              <a:gd name="connsiteX0" fmla="*/ 0 w 1010653"/>
              <a:gd name="connsiteY0" fmla="*/ 0 h 721895"/>
              <a:gd name="connsiteX1" fmla="*/ 513348 w 1010653"/>
              <a:gd name="connsiteY1" fmla="*/ 513347 h 721895"/>
              <a:gd name="connsiteX2" fmla="*/ 1010653 w 1010653"/>
              <a:gd name="connsiteY2" fmla="*/ 721895 h 72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653" h="721895">
                <a:moveTo>
                  <a:pt x="0" y="0"/>
                </a:moveTo>
                <a:cubicBezTo>
                  <a:pt x="172453" y="196515"/>
                  <a:pt x="344906" y="393031"/>
                  <a:pt x="513348" y="513347"/>
                </a:cubicBezTo>
                <a:cubicBezTo>
                  <a:pt x="681790" y="633663"/>
                  <a:pt x="846221" y="677779"/>
                  <a:pt x="1010653" y="721895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460792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Perusterveydenhuolto euroina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700" y="1661432"/>
            <a:ext cx="1447801" cy="2686050"/>
          </a:xfrm>
        </p:spPr>
        <p:txBody>
          <a:bodyPr/>
          <a:lstStyle/>
          <a:p>
            <a:r>
              <a:rPr lang="fi-FI" dirty="0"/>
              <a:t>-10 €/as.</a:t>
            </a:r>
          </a:p>
          <a:p>
            <a:r>
              <a:rPr lang="fi-FI" dirty="0"/>
              <a:t>Luottamus-väli laaja t+1 -&gt;</a:t>
            </a:r>
          </a:p>
          <a:p>
            <a:r>
              <a:rPr lang="fi-FI" dirty="0"/>
              <a:t>Miten jatkossa?</a:t>
            </a:r>
          </a:p>
        </p:txBody>
      </p:sp>
      <p:graphicFrame>
        <p:nvGraphicFramePr>
          <p:cNvPr id="5" name="Kaavio 2">
            <a:extLst>
              <a:ext uri="{FF2B5EF4-FFF2-40B4-BE49-F238E27FC236}">
                <a16:creationId xmlns:a16="http://schemas.microsoft.com/office/drawing/2014/main" id="{4EE364F0-0215-42CC-A92A-8CD381347DC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28700" y="982115"/>
          <a:ext cx="6632658" cy="4259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4789715" y="1505599"/>
            <a:ext cx="1600200" cy="149885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614493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iemenestä kasva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32" y="1005576"/>
            <a:ext cx="4050450" cy="27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681790" y="249492"/>
            <a:ext cx="3618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i-FI" sz="5400" b="1" dirty="0">
                <a:solidFill>
                  <a:srgbClr val="FF0000"/>
                </a:solidFill>
                <a:latin typeface="Calibri"/>
              </a:rPr>
              <a:t>Pyhtää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141730" y="3705876"/>
            <a:ext cx="5238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i-FI" sz="3300" b="1" dirty="0">
                <a:solidFill>
                  <a:prstClr val="black"/>
                </a:solidFill>
                <a:latin typeface="Calibri"/>
              </a:rPr>
              <a:t>vähemmän on enemmän</a:t>
            </a:r>
            <a:endParaRPr lang="fi-FI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kstiruutu 6"/>
          <p:cNvSpPr txBox="1"/>
          <p:nvPr/>
        </p:nvSpPr>
        <p:spPr>
          <a:xfrm rot="19618729">
            <a:off x="1052273" y="393937"/>
            <a:ext cx="1956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i-FI" sz="2400" b="1" dirty="0" err="1">
                <a:solidFill>
                  <a:srgbClr val="000000"/>
                </a:solidFill>
                <a:latin typeface="Calibri" panose="020F0502020204030204"/>
              </a:rPr>
              <a:t>Startup</a:t>
            </a:r>
            <a:r>
              <a:rPr lang="fi-FI" sz="2400" b="1" dirty="0">
                <a:solidFill>
                  <a:srgbClr val="000000"/>
                </a:solidFill>
                <a:latin typeface="Calibri" panose="020F0502020204030204"/>
              </a:rPr>
              <a:t>-kunta</a:t>
            </a:r>
          </a:p>
        </p:txBody>
      </p:sp>
    </p:spTree>
    <p:extLst>
      <p:ext uri="{BB962C8B-B14F-4D97-AF65-F5344CB8AC3E}">
        <p14:creationId xmlns:p14="http://schemas.microsoft.com/office/powerpoint/2010/main" val="19394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390940" y="1583635"/>
            <a:ext cx="4030034" cy="1040295"/>
          </a:xfrm>
        </p:spPr>
        <p:txBody>
          <a:bodyPr>
            <a:normAutofit/>
          </a:bodyPr>
          <a:lstStyle/>
          <a:p>
            <a:r>
              <a:rPr lang="fi-FI" sz="2800" b="1" dirty="0"/>
              <a:t>Timo Hokkanen</a:t>
            </a:r>
            <a:br>
              <a:rPr lang="fi-FI" sz="2800" b="1" dirty="0"/>
            </a:br>
            <a:r>
              <a:rPr lang="fi-FI" sz="1800" b="1" dirty="0"/>
              <a:t>toimitusjohtaja, Kolmostien Terveys</a:t>
            </a:r>
            <a:br>
              <a:rPr lang="fi-FI" sz="1800" b="1" dirty="0"/>
            </a:br>
            <a:r>
              <a:rPr lang="fi-FI" sz="1800" b="1" dirty="0"/>
              <a:t>aluejohtaja, Pihlajalinna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0" y="4632325"/>
            <a:ext cx="3086100" cy="274638"/>
          </a:xfrm>
        </p:spPr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85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10210" y="1676401"/>
            <a:ext cx="3910764" cy="947530"/>
          </a:xfrm>
        </p:spPr>
        <p:txBody>
          <a:bodyPr>
            <a:normAutofit fontScale="90000"/>
          </a:bodyPr>
          <a:lstStyle/>
          <a:p>
            <a:r>
              <a:rPr lang="fi-FI" sz="2800" b="1" dirty="0"/>
              <a:t>Matias </a:t>
            </a:r>
            <a:r>
              <a:rPr lang="fi-FI" sz="2800" b="1" dirty="0" err="1"/>
              <a:t>Pälve</a:t>
            </a:r>
            <a:br>
              <a:rPr lang="fi-FI" sz="2800" b="1" dirty="0"/>
            </a:br>
            <a:r>
              <a:rPr lang="fi-FI" sz="1800" b="1" dirty="0"/>
              <a:t>terveyspalveluiden johtaja, </a:t>
            </a:r>
            <a:r>
              <a:rPr lang="fi-FI" sz="1800" b="1" dirty="0" err="1"/>
              <a:t>Attendo</a:t>
            </a:r>
            <a:br>
              <a:rPr lang="fi-FI" sz="1800" b="1" dirty="0"/>
            </a:br>
            <a:r>
              <a:rPr lang="fi-FI" sz="1800" b="1" dirty="0"/>
              <a:t>@</a:t>
            </a:r>
            <a:r>
              <a:rPr lang="fi-FI" sz="1800" b="1" dirty="0" err="1"/>
              <a:t>MatiasPalve</a:t>
            </a:r>
            <a:br>
              <a:rPr lang="fi-FI" sz="1800" b="1" dirty="0"/>
            </a:br>
            <a:r>
              <a:rPr lang="fi-FI" sz="1800" b="1" dirty="0"/>
              <a:t>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0" y="4632325"/>
            <a:ext cx="3086100" cy="274638"/>
          </a:xfrm>
        </p:spPr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670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265043" y="987287"/>
            <a:ext cx="6380922" cy="1040295"/>
          </a:xfrm>
        </p:spPr>
        <p:txBody>
          <a:bodyPr>
            <a:normAutofit fontScale="90000"/>
          </a:bodyPr>
          <a:lstStyle/>
          <a:p>
            <a:r>
              <a:rPr lang="fi-FI" sz="2800" b="1" dirty="0"/>
              <a:t>KIITOS! </a:t>
            </a:r>
            <a:br>
              <a:rPr lang="fi-FI" sz="2800" b="1" dirty="0"/>
            </a:br>
            <a:br>
              <a:rPr lang="fi-FI" sz="2800" b="1" dirty="0"/>
            </a:br>
            <a:r>
              <a:rPr lang="fi-FI" sz="2000" b="1" dirty="0"/>
              <a:t>Lue lisää: Hyvinvointiala.fi </a:t>
            </a:r>
            <a:br>
              <a:rPr lang="fi-FI" sz="2000" b="1" dirty="0"/>
            </a:br>
            <a:r>
              <a:rPr lang="fi-FI" sz="2000" b="1" dirty="0"/>
              <a:t>Osallistu keskusteluun: #sote #kokonaisulkoistukset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0" y="4632325"/>
            <a:ext cx="3086100" cy="274638"/>
          </a:xfrm>
        </p:spPr>
        <p:txBody>
          <a:bodyPr/>
          <a:lstStyle/>
          <a:p>
            <a:r>
              <a:rPr lang="en-US"/>
              <a:t>24.10.2018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6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Erikoissairaanhoito euroina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166" y="1714500"/>
            <a:ext cx="1458206" cy="2686050"/>
          </a:xfrm>
        </p:spPr>
        <p:txBody>
          <a:bodyPr/>
          <a:lstStyle/>
          <a:p>
            <a:r>
              <a:rPr lang="fi-FI" dirty="0"/>
              <a:t>-129 €/as.</a:t>
            </a:r>
          </a:p>
          <a:p>
            <a:r>
              <a:rPr lang="fi-FI" dirty="0"/>
              <a:t>T+2!</a:t>
            </a:r>
          </a:p>
          <a:p>
            <a:r>
              <a:rPr lang="fi-FI" dirty="0"/>
              <a:t>Kapea vaihteluväli</a:t>
            </a:r>
          </a:p>
        </p:txBody>
      </p:sp>
      <p:graphicFrame>
        <p:nvGraphicFramePr>
          <p:cNvPr id="4" name="Kaavio 10">
            <a:extLst>
              <a:ext uri="{FF2B5EF4-FFF2-40B4-BE49-F238E27FC236}">
                <a16:creationId xmlns:a16="http://schemas.microsoft.com/office/drawing/2014/main" id="{5EB0BA78-7F2E-4B5C-B16A-505402AF85C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2148" y="932049"/>
          <a:ext cx="6663019" cy="425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4789715" y="1505599"/>
            <a:ext cx="1600200" cy="149885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i-FI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516577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Hyvinvointiala">
  <a:themeElements>
    <a:clrScheme name="Hyvinvointiala_colors 1">
      <a:dk1>
        <a:srgbClr val="6D6964"/>
      </a:dk1>
      <a:lt1>
        <a:srgbClr val="FFFFFF"/>
      </a:lt1>
      <a:dk2>
        <a:srgbClr val="000000"/>
      </a:dk2>
      <a:lt2>
        <a:srgbClr val="D3D2CF"/>
      </a:lt2>
      <a:accent1>
        <a:srgbClr val="1AAEB8"/>
      </a:accent1>
      <a:accent2>
        <a:srgbClr val="76CED3"/>
      </a:accent2>
      <a:accent3>
        <a:srgbClr val="B9E7E9"/>
      </a:accent3>
      <a:accent4>
        <a:srgbClr val="F7A21C"/>
      </a:accent4>
      <a:accent5>
        <a:srgbClr val="FAC777"/>
      </a:accent5>
      <a:accent6>
        <a:srgbClr val="FCE2B9"/>
      </a:accent6>
      <a:hlink>
        <a:srgbClr val="F57920"/>
      </a:hlink>
      <a:folHlink>
        <a:srgbClr val="10B79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vinvointiala.pptx" id="{0988F45B-6942-45DE-A09D-2D91BFD760E9}" vid="{3F66A332-525A-47B4-BDA8-B0FFC0DDDCA0}"/>
    </a:ext>
  </a:extLst>
</a:theme>
</file>

<file path=ppt/theme/theme2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ema">
  <a:themeElements>
    <a:clrScheme name="Pyhtää">
      <a:dk1>
        <a:srgbClr val="000000"/>
      </a:dk1>
      <a:lt1>
        <a:sysClr val="window" lastClr="FFFFFF"/>
      </a:lt1>
      <a:dk2>
        <a:srgbClr val="EB5B25"/>
      </a:dk2>
      <a:lt2>
        <a:srgbClr val="FFFFFF"/>
      </a:lt2>
      <a:accent1>
        <a:srgbClr val="526577"/>
      </a:accent1>
      <a:accent2>
        <a:srgbClr val="EB5B2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5F006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Parkano">
  <a:themeElements>
    <a:clrScheme name="Parkano">
      <a:dk1>
        <a:srgbClr val="1F1F1E"/>
      </a:dk1>
      <a:lt1>
        <a:sysClr val="window" lastClr="FFFFFF"/>
      </a:lt1>
      <a:dk2>
        <a:srgbClr val="172D4D"/>
      </a:dk2>
      <a:lt2>
        <a:srgbClr val="FFFFFF"/>
      </a:lt2>
      <a:accent1>
        <a:srgbClr val="4379BB"/>
      </a:accent1>
      <a:accent2>
        <a:srgbClr val="2F5B9E"/>
      </a:accent2>
      <a:accent3>
        <a:srgbClr val="72AD43"/>
      </a:accent3>
      <a:accent4>
        <a:srgbClr val="488432"/>
      </a:accent4>
      <a:accent5>
        <a:srgbClr val="FCC800"/>
      </a:accent5>
      <a:accent6>
        <a:srgbClr val="E6A200"/>
      </a:accent6>
      <a:hlink>
        <a:srgbClr val="0563C1"/>
      </a:hlink>
      <a:folHlink>
        <a:srgbClr val="ED7D31"/>
      </a:folHlink>
    </a:clrScheme>
    <a:fontScheme name="Parkano150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kano" id="{6EE4F1E4-2DD2-4250-82A9-D1ED88C54693}" vid="{9AEE753B-A2E9-44B8-9938-D7F3CB8560B5}"/>
    </a:ext>
  </a:extLst>
</a:theme>
</file>

<file path=ppt/theme/theme6.xml><?xml version="1.0" encoding="utf-8"?>
<a:theme xmlns:a="http://schemas.openxmlformats.org/drawingml/2006/main" name="Aula">
  <a:themeElements>
    <a:clrScheme name="Paperi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u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Au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INNOLINK COLORS RGB">
      <a:dk1>
        <a:srgbClr val="6305AA"/>
      </a:dk1>
      <a:lt1>
        <a:srgbClr val="FFFFFF"/>
      </a:lt1>
      <a:dk2>
        <a:srgbClr val="6305AA"/>
      </a:dk2>
      <a:lt2>
        <a:srgbClr val="86FFD6"/>
      </a:lt2>
      <a:accent1>
        <a:srgbClr val="86FFD6"/>
      </a:accent1>
      <a:accent2>
        <a:srgbClr val="00C6FF"/>
      </a:accent2>
      <a:accent3>
        <a:srgbClr val="FAFA2F"/>
      </a:accent3>
      <a:accent4>
        <a:srgbClr val="FFFFFF"/>
      </a:accent4>
      <a:accent5>
        <a:srgbClr val="FF8AD9"/>
      </a:accent5>
      <a:accent6>
        <a:srgbClr val="6305AA"/>
      </a:accent6>
      <a:hlink>
        <a:srgbClr val="00C6FF"/>
      </a:hlink>
      <a:folHlink>
        <a:srgbClr val="FF8AD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arkano150">
  <a:themeElements>
    <a:clrScheme name="Parkano">
      <a:dk1>
        <a:srgbClr val="1F1F1E"/>
      </a:dk1>
      <a:lt1>
        <a:sysClr val="window" lastClr="FFFFFF"/>
      </a:lt1>
      <a:dk2>
        <a:srgbClr val="172D4D"/>
      </a:dk2>
      <a:lt2>
        <a:srgbClr val="FFFFFF"/>
      </a:lt2>
      <a:accent1>
        <a:srgbClr val="4379BB"/>
      </a:accent1>
      <a:accent2>
        <a:srgbClr val="2F5B9E"/>
      </a:accent2>
      <a:accent3>
        <a:srgbClr val="72AD43"/>
      </a:accent3>
      <a:accent4>
        <a:srgbClr val="488432"/>
      </a:accent4>
      <a:accent5>
        <a:srgbClr val="FCC800"/>
      </a:accent5>
      <a:accent6>
        <a:srgbClr val="E6A200"/>
      </a:accent6>
      <a:hlink>
        <a:srgbClr val="0563C1"/>
      </a:hlink>
      <a:folHlink>
        <a:srgbClr val="ED7D31"/>
      </a:folHlink>
    </a:clrScheme>
    <a:fontScheme name="Parkano150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kano150" id="{3D9817A1-CD82-4C2D-B11A-3084A75909EA}" vid="{8D92243E-F202-4C2A-A874-07D8F72237D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Hyvinvointiala_Esitysmalli</Template>
  <TotalTime>3603</TotalTime>
  <Words>1682</Words>
  <Application>Microsoft Office PowerPoint</Application>
  <PresentationFormat>Näytössä katseltava esitys (16:9)</PresentationFormat>
  <Paragraphs>331</Paragraphs>
  <Slides>83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83</vt:i4>
      </vt:variant>
    </vt:vector>
  </HeadingPairs>
  <TitlesOfParts>
    <vt:vector size="104" baseType="lpstr">
      <vt:lpstr>ＭＳ Ｐゴシック</vt:lpstr>
      <vt:lpstr>Arial</vt:lpstr>
      <vt:lpstr>Arial Black</vt:lpstr>
      <vt:lpstr>Calibri</vt:lpstr>
      <vt:lpstr>Franklin Gothic Book</vt:lpstr>
      <vt:lpstr>Georgia</vt:lpstr>
      <vt:lpstr>Lucida Sans Unicode</vt:lpstr>
      <vt:lpstr>Tahoma</vt:lpstr>
      <vt:lpstr>Times New Roman</vt:lpstr>
      <vt:lpstr>Tw Cen MT</vt:lpstr>
      <vt:lpstr>Verdana</vt:lpstr>
      <vt:lpstr>Wingdings 2</vt:lpstr>
      <vt:lpstr>Wingdings 3</vt:lpstr>
      <vt:lpstr>Hyvinvointiala</vt:lpstr>
      <vt:lpstr>Oletusrakenne</vt:lpstr>
      <vt:lpstr>Office-teema</vt:lpstr>
      <vt:lpstr>Crop</vt:lpstr>
      <vt:lpstr>Parkano</vt:lpstr>
      <vt:lpstr>Aula</vt:lpstr>
      <vt:lpstr>Office Theme</vt:lpstr>
      <vt:lpstr>Parkano150</vt:lpstr>
      <vt:lpstr>PowerPoint-esitys</vt:lpstr>
      <vt:lpstr>Ulla-Maija Rajakangas toimitusjohtaja, Hyvinvointiala HALI ry @URajakangas  </vt:lpstr>
      <vt:lpstr>Esa Jokinen  tutkijatohtori, Tampereen yliopisto</vt:lpstr>
      <vt:lpstr>Sote-kokonaisulkoistukset</vt:lpstr>
      <vt:lpstr>Kokonaistutkimus</vt:lpstr>
      <vt:lpstr>Koko sosiaali- ja terveystoiminta euroina</vt:lpstr>
      <vt:lpstr>Sosiaalitoiminta euroina</vt:lpstr>
      <vt:lpstr>Perusterveydenhuolto euroina</vt:lpstr>
      <vt:lpstr>Erikoissairaanhoito euroina</vt:lpstr>
      <vt:lpstr>Korkea palvelutarve (2010 tiedot)</vt:lpstr>
      <vt:lpstr>Rääkkylä (u2011)</vt:lpstr>
      <vt:lpstr>Kärsämäki (u2015)</vt:lpstr>
      <vt:lpstr>Mitä opittiin?</vt:lpstr>
      <vt:lpstr>Jari Heiniluoma kaupunginjohtaja, Parkano  </vt:lpstr>
      <vt:lpstr>Soten kokonaisulkoistukset, kommenttipuheenvuoro Parkanon kaupunginjohtaja Jari Heiniluoma</vt:lpstr>
      <vt:lpstr>Sote-näkymät Pirkanmaalla ja Parkanon-Kihniön seudulla</vt:lpstr>
      <vt:lpstr>Parkanon tavoitteet uutta mallia haettaessa sote-palveluihin</vt:lpstr>
      <vt:lpstr>Toiminnan tekijöiden merkitys</vt:lpstr>
      <vt:lpstr>Toiminnan tekijöiden onnistuminen</vt:lpstr>
      <vt:lpstr>Kaupungin strategian visio:</vt:lpstr>
      <vt:lpstr>Palvelut lapsiperheitä ja ikääntyviä varten</vt:lpstr>
      <vt:lpstr>Modern machinery and wood industries</vt:lpstr>
      <vt:lpstr> Biggest companies; about 700 enterprises</vt:lpstr>
      <vt:lpstr>Parkanon seudun haasteet</vt:lpstr>
      <vt:lpstr>  </vt:lpstr>
      <vt:lpstr>   SOTE-kustannusten kehitysarvio (alkutilanteessa pieni leikkaus + alv-palautus, jatkossa +2 %/v (2018 v.- indeksikaava)</vt:lpstr>
      <vt:lpstr>Kihniön sote-menot sotkanetistä</vt:lpstr>
      <vt:lpstr>Parkanon Sote-ulkoistamisen tavoitteet</vt:lpstr>
      <vt:lpstr>Yhteistyön toteutuminen</vt:lpstr>
      <vt:lpstr>Haasteita, kehittämiskohteita</vt:lpstr>
      <vt:lpstr>Kannustavuus ja kehittäminen byrokratian ja leikkausten sijaan</vt:lpstr>
      <vt:lpstr>Tohmajärven kunnan  kokemukset sote-palveluiden kokonaisulkoistuksesta</vt:lpstr>
      <vt:lpstr>PowerPoint-esitys</vt:lpstr>
      <vt:lpstr>Ulkoistuspäätöksen tausta</vt:lpstr>
      <vt:lpstr>Ulkoistuksen tavoitteita</vt:lpstr>
      <vt:lpstr>Kilpailutuksen toteutus</vt:lpstr>
      <vt:lpstr>Tarjouspyynnön / sopimuksen pääpiirteet</vt:lpstr>
      <vt:lpstr>Mitä saatiin?</vt:lpstr>
      <vt:lpstr>PowerPoint-esitys</vt:lpstr>
      <vt:lpstr>Vertailua numerofaktoilla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Tohmajärvi vs. Pohjois-Karjalan kunnat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Kokemukset sote-palveluiden kokonaisulkoistuksesta</vt:lpstr>
      <vt:lpstr>PowerPoint-esitys</vt:lpstr>
      <vt:lpstr>PowerPoint-esitys</vt:lpstr>
      <vt:lpstr>Palvelustrategian linjaukset</vt:lpstr>
      <vt:lpstr>Mikä on tulevaisuuden kunta?</vt:lpstr>
      <vt:lpstr>PowerPoint-esitys</vt:lpstr>
      <vt:lpstr>Pyhtää toimii verkostomaisesti tarjoten kuntalaisille ja yrityksille parasta palvelua</vt:lpstr>
      <vt:lpstr>Sote-ulkoistuksen tavoitteet</vt:lpstr>
      <vt:lpstr>Attendon sopimuksen yleiset periaatteet</vt:lpstr>
      <vt:lpstr>Ulkoistuksen etuja</vt:lpstr>
      <vt:lpstr>Attendon palveluja käyttävät pyhtääläiset ovat tyytyväisiä palveluihin</vt:lpstr>
      <vt:lpstr>Lähetteet erikoissairaanhoitoon eivät ole vähentyneet, mutta päivystyskäynnit ovat</vt:lpstr>
      <vt:lpstr>Pyhtään sote-kustannuskehitys vs. verrokit</vt:lpstr>
      <vt:lpstr>Kustannuskehitys hankintasopimuksen aikana</vt:lpstr>
      <vt:lpstr>PowerPoint-esitys</vt:lpstr>
      <vt:lpstr>Timo Hokkanen toimitusjohtaja, Kolmostien Terveys aluejohtaja, Pihlajalinna </vt:lpstr>
      <vt:lpstr>Matias Pälve terveyspalveluiden johtaja, Attendo @MatiasPalve  </vt:lpstr>
      <vt:lpstr>KIITOS!   Lue lisää: Hyvinvointiala.fi  Osallistu keskusteluun: #sote #kokonaisulkoistukset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Järjestötoimikunnat - ensimmäinen tapaaminen</dc:title>
  <dc:creator>Vigelius Eveliina</dc:creator>
  <cp:lastModifiedBy>Lauri Koponen</cp:lastModifiedBy>
  <cp:revision>102</cp:revision>
  <cp:lastPrinted>2018-04-03T07:42:47Z</cp:lastPrinted>
  <dcterms:created xsi:type="dcterms:W3CDTF">2017-03-24T12:42:57Z</dcterms:created>
  <dcterms:modified xsi:type="dcterms:W3CDTF">2018-11-28T11:33:09Z</dcterms:modified>
</cp:coreProperties>
</file>