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9" r:id="rId4"/>
  </p:sldMasterIdLst>
  <p:notesMasterIdLst>
    <p:notesMasterId r:id="rId32"/>
  </p:notesMasterIdLst>
  <p:sldIdLst>
    <p:sldId id="256" r:id="rId5"/>
    <p:sldId id="742" r:id="rId6"/>
    <p:sldId id="741" r:id="rId7"/>
    <p:sldId id="748" r:id="rId8"/>
    <p:sldId id="747" r:id="rId9"/>
    <p:sldId id="758" r:id="rId10"/>
    <p:sldId id="777" r:id="rId11"/>
    <p:sldId id="779" r:id="rId12"/>
    <p:sldId id="778" r:id="rId13"/>
    <p:sldId id="744" r:id="rId14"/>
    <p:sldId id="757" r:id="rId15"/>
    <p:sldId id="783" r:id="rId16"/>
    <p:sldId id="781" r:id="rId17"/>
    <p:sldId id="752" r:id="rId18"/>
    <p:sldId id="786" r:id="rId19"/>
    <p:sldId id="745" r:id="rId20"/>
    <p:sldId id="764" r:id="rId21"/>
    <p:sldId id="771" r:id="rId22"/>
    <p:sldId id="765" r:id="rId23"/>
    <p:sldId id="768" r:id="rId24"/>
    <p:sldId id="766" r:id="rId25"/>
    <p:sldId id="767" r:id="rId26"/>
    <p:sldId id="769" r:id="rId27"/>
    <p:sldId id="770" r:id="rId28"/>
    <p:sldId id="773" r:id="rId29"/>
    <p:sldId id="775" r:id="rId30"/>
    <p:sldId id="774" r:id="rId31"/>
  </p:sldIdLst>
  <p:sldSz cx="9144000" cy="5143500" type="screen16x9"/>
  <p:notesSz cx="6858000" cy="9144000"/>
  <p:defaultText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4660"/>
  </p:normalViewPr>
  <p:slideViewPr>
    <p:cSldViewPr snapToGrid="0">
      <p:cViewPr varScale="1">
        <p:scale>
          <a:sx n="83" d="100"/>
          <a:sy n="83" d="100"/>
        </p:scale>
        <p:origin x="700" y="6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93F63F-CBDA-437A-9011-DD4F7756201F}" type="datetimeFigureOut">
              <a:rPr lang="fi-FI"/>
              <a:t>25.3.2020</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58D542-3B7C-4B3A-B17C-8C2B0C20E803}" type="slidenum">
              <a:rPr lang="fi-FI"/>
              <a:t>‹#›</a:t>
            </a:fld>
            <a:endParaRPr lang="fi-FI"/>
          </a:p>
        </p:txBody>
      </p:sp>
    </p:spTree>
    <p:extLst>
      <p:ext uri="{BB962C8B-B14F-4D97-AF65-F5344CB8AC3E}">
        <p14:creationId xmlns:p14="http://schemas.microsoft.com/office/powerpoint/2010/main" val="3685561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a:t> Tervetuloa: Mainostus </a:t>
            </a:r>
            <a:r>
              <a:rPr lang="fi-FI" err="1"/>
              <a:t>HALIn</a:t>
            </a:r>
            <a:r>
              <a:rPr lang="fi-FI"/>
              <a:t> verkkosivuille, jossa tärkeät linkit seurattavaksi ja josta löytyy vastaukset yleisiin työmarkkinaneuvonnalle esitettyihin kysymyksiin. </a:t>
            </a:r>
            <a:r>
              <a:rPr lang="fi-FI" err="1"/>
              <a:t>Uutikirjeestä</a:t>
            </a:r>
            <a:r>
              <a:rPr lang="fi-FI"/>
              <a:t> (korona) muistutus. Ohjeistuksen kertaus webinaariin osallistumiseen: kysymykset chattiin, niihin vastataan kootusti webinaarin lopussa. Webinaarista pyritään tekemään tallenne jäsenistön käyttöön ja </a:t>
            </a:r>
            <a:r>
              <a:rPr lang="fi-FI" err="1"/>
              <a:t>matariaali</a:t>
            </a:r>
            <a:r>
              <a:rPr lang="fi-FI"/>
              <a:t> tulee verkkosivuille. Yksityiskohtaiset kysymykseen suoraan työsuhdeneuvontaan</a:t>
            </a:r>
            <a:endParaRPr lang="fi-FI">
              <a:cs typeface="Calibri"/>
            </a:endParaRPr>
          </a:p>
          <a:p>
            <a:endParaRPr lang="en-US">
              <a:cs typeface="Calibri"/>
            </a:endParaRPr>
          </a:p>
        </p:txBody>
      </p:sp>
      <p:sp>
        <p:nvSpPr>
          <p:cNvPr id="4" name="Dian numeron paikkamerkki 3"/>
          <p:cNvSpPr>
            <a:spLocks noGrp="1"/>
          </p:cNvSpPr>
          <p:nvPr>
            <p:ph type="sldNum" sz="quarter" idx="5"/>
          </p:nvPr>
        </p:nvSpPr>
        <p:spPr/>
        <p:txBody>
          <a:bodyPr/>
          <a:lstStyle/>
          <a:p>
            <a:fld id="{2858D542-3B7C-4B3A-B17C-8C2B0C20E803}" type="slidenum">
              <a:rPr lang="fi-FI"/>
              <a:t>3</a:t>
            </a:fld>
            <a:endParaRPr lang="fi-FI"/>
          </a:p>
        </p:txBody>
      </p:sp>
    </p:spTree>
    <p:extLst>
      <p:ext uri="{BB962C8B-B14F-4D97-AF65-F5344CB8AC3E}">
        <p14:creationId xmlns:p14="http://schemas.microsoft.com/office/powerpoint/2010/main" val="1537286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5"/>
          </p:nvPr>
        </p:nvSpPr>
        <p:spPr/>
        <p:txBody>
          <a:bodyPr/>
          <a:lstStyle/>
          <a:p>
            <a:fld id="{2858D542-3B7C-4B3A-B17C-8C2B0C20E803}" type="slidenum">
              <a:rPr lang="fi-FI" smtClean="0"/>
              <a:t>23</a:t>
            </a:fld>
            <a:endParaRPr lang="fi-FI"/>
          </a:p>
        </p:txBody>
      </p:sp>
    </p:spTree>
    <p:extLst>
      <p:ext uri="{BB962C8B-B14F-4D97-AF65-F5344CB8AC3E}">
        <p14:creationId xmlns:p14="http://schemas.microsoft.com/office/powerpoint/2010/main" val="1935127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6" name="Picture 5" descr="title_slide_b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4894"/>
            <a:ext cx="3361266" cy="3630167"/>
          </a:xfrm>
          <a:prstGeom prst="rect">
            <a:avLst/>
          </a:prstGeom>
        </p:spPr>
      </p:pic>
      <p:sp>
        <p:nvSpPr>
          <p:cNvPr id="2" name="Title 1"/>
          <p:cNvSpPr>
            <a:spLocks noGrp="1"/>
          </p:cNvSpPr>
          <p:nvPr>
            <p:ph type="ctrTitle" hasCustomPrompt="1"/>
          </p:nvPr>
        </p:nvSpPr>
        <p:spPr>
          <a:xfrm>
            <a:off x="628650" y="618067"/>
            <a:ext cx="4053417" cy="1904339"/>
          </a:xfrm>
        </p:spPr>
        <p:txBody>
          <a:bodyPr anchor="b">
            <a:normAutofit/>
          </a:bodyPr>
          <a:lstStyle>
            <a:lvl1pPr algn="l">
              <a:defRPr sz="3600"/>
            </a:lvl1pPr>
          </a:lstStyle>
          <a:p>
            <a:r>
              <a:rPr lang="fi-FI"/>
              <a:t>Muokkaa perustyylejä naps.</a:t>
            </a:r>
            <a:endParaRPr lang="en-US"/>
          </a:p>
        </p:txBody>
      </p:sp>
      <p:sp>
        <p:nvSpPr>
          <p:cNvPr id="3" name="Subtitle 2"/>
          <p:cNvSpPr>
            <a:spLocks noGrp="1"/>
          </p:cNvSpPr>
          <p:nvPr>
            <p:ph type="subTitle" idx="1" hasCustomPrompt="1"/>
          </p:nvPr>
        </p:nvSpPr>
        <p:spPr>
          <a:xfrm>
            <a:off x="628650" y="2701528"/>
            <a:ext cx="4053417" cy="1241822"/>
          </a:xfrm>
        </p:spPr>
        <p:txBody>
          <a:bodyPr>
            <a:noAutofit/>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fi-FI"/>
              <a:t>Muokkaa tekstin perustyylejä napsauttamalla</a:t>
            </a:r>
          </a:p>
        </p:txBody>
      </p:sp>
      <p:sp>
        <p:nvSpPr>
          <p:cNvPr id="4" name="Date Placeholder 3"/>
          <p:cNvSpPr>
            <a:spLocks noGrp="1"/>
          </p:cNvSpPr>
          <p:nvPr>
            <p:ph type="dt" sz="half" idx="10"/>
          </p:nvPr>
        </p:nvSpPr>
        <p:spPr/>
        <p:txBody>
          <a:bodyPr/>
          <a:lstStyle/>
          <a:p>
            <a:fld id="{4BB7A946-AC98-234C-B75B-1B37ED17EDE9}" type="datetime1">
              <a:rPr lang="fi-FI" smtClean="0"/>
              <a:t>25.3.2020</a:t>
            </a:fld>
            <a:endParaRPr lang="en-US"/>
          </a:p>
        </p:txBody>
      </p:sp>
      <p:sp>
        <p:nvSpPr>
          <p:cNvPr id="5" name="Footer Placeholder 4"/>
          <p:cNvSpPr>
            <a:spLocks noGrp="1"/>
          </p:cNvSpPr>
          <p:nvPr>
            <p:ph type="ftr" sz="quarter" idx="11"/>
          </p:nvPr>
        </p:nvSpPr>
        <p:spPr/>
        <p:txBody>
          <a:bodyPr/>
          <a:lstStyle/>
          <a:p>
            <a:r>
              <a:rPr lang="en-US"/>
              <a:t>Etunimi Sukunimi</a:t>
            </a:r>
          </a:p>
        </p:txBody>
      </p:sp>
      <p:sp>
        <p:nvSpPr>
          <p:cNvPr id="9" name="Rectangle 8"/>
          <p:cNvSpPr/>
          <p:nvPr/>
        </p:nvSpPr>
        <p:spPr>
          <a:xfrm>
            <a:off x="7365999" y="4089400"/>
            <a:ext cx="1769533" cy="104563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98734" y="4043085"/>
            <a:ext cx="1953683" cy="662263"/>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342900"/>
            <a:ext cx="2949178" cy="1200150"/>
          </a:xfrm>
        </p:spPr>
        <p:txBody>
          <a:bodyPr anchor="b"/>
          <a:lstStyle>
            <a:lvl1pPr>
              <a:defRPr sz="2400"/>
            </a:lvl1pPr>
          </a:lstStyle>
          <a:p>
            <a:r>
              <a:rPr lang="fi-FI"/>
              <a:t>Muokkaa perustyylejä naps.</a:t>
            </a:r>
            <a:endParaRPr lang="en-US"/>
          </a:p>
        </p:txBody>
      </p:sp>
      <p:sp>
        <p:nvSpPr>
          <p:cNvPr id="3" name="Content Placeholder 2"/>
          <p:cNvSpPr>
            <a:spLocks noGrp="1"/>
          </p:cNvSpPr>
          <p:nvPr>
            <p:ph idx="1" hasCustomPrompt="1"/>
          </p:nvPr>
        </p:nvSpPr>
        <p:spPr>
          <a:xfrm>
            <a:off x="3887391" y="740569"/>
            <a:ext cx="4629150" cy="3655219"/>
          </a:xfrm>
        </p:spPr>
        <p:txBody>
          <a:bodyPr/>
          <a:lstStyle>
            <a:lvl1pPr>
              <a:defRPr sz="1800"/>
            </a:lvl1pPr>
            <a:lvl2pPr>
              <a:defRPr sz="1800"/>
            </a:lvl2pPr>
            <a:lvl3pPr>
              <a:defRPr sz="1800"/>
            </a:lvl3pPr>
            <a:lvl4pPr>
              <a:defRPr sz="1500"/>
            </a:lvl4pPr>
            <a:lvl5pPr>
              <a:defRPr sz="1500"/>
            </a:lvl5pPr>
            <a:lvl6pPr>
              <a:defRPr sz="1500"/>
            </a:lvl6pPr>
            <a:lvl7pPr>
              <a:defRPr sz="1500"/>
            </a:lvl7pPr>
            <a:lvl8pPr>
              <a:defRPr sz="1500"/>
            </a:lvl8pPr>
            <a:lvl9pPr>
              <a:defRPr sz="15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xt Placeholder 3"/>
          <p:cNvSpPr>
            <a:spLocks noGrp="1"/>
          </p:cNvSpPr>
          <p:nvPr>
            <p:ph type="body" sz="half" idx="2" hasCustomPrompt="1"/>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9900CED8-A636-6F45-90EB-6DB0A82A51F5}" type="datetime1">
              <a:rPr lang="fi-FI" smtClean="0"/>
              <a:t>25.3.2020</a:t>
            </a:fld>
            <a:endParaRPr lang="en-US"/>
          </a:p>
        </p:txBody>
      </p:sp>
      <p:sp>
        <p:nvSpPr>
          <p:cNvPr id="6" name="Footer Placeholder 5"/>
          <p:cNvSpPr>
            <a:spLocks noGrp="1"/>
          </p:cNvSpPr>
          <p:nvPr>
            <p:ph type="ftr" sz="quarter" idx="11"/>
          </p:nvPr>
        </p:nvSpPr>
        <p:spPr/>
        <p:txBody>
          <a:bodyPr/>
          <a:lstStyle/>
          <a:p>
            <a:r>
              <a:rPr lang="en-US"/>
              <a:t>Etunimi Sukunimi</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342900"/>
            <a:ext cx="2949178" cy="1200150"/>
          </a:xfrm>
        </p:spPr>
        <p:txBody>
          <a:bodyPr anchor="b"/>
          <a:lstStyle>
            <a:lvl1pPr>
              <a:defRPr sz="2400"/>
            </a:lvl1pPr>
          </a:lstStyle>
          <a:p>
            <a:r>
              <a:rPr lang="fi-FI"/>
              <a:t>Muokkaa perustyylejä naps.</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a:t>Lisää kuva napsauttamalla kuvaketta</a:t>
            </a:r>
            <a:endParaRPr lang="en-US"/>
          </a:p>
        </p:txBody>
      </p:sp>
      <p:sp>
        <p:nvSpPr>
          <p:cNvPr id="4" name="Text Placeholder 3"/>
          <p:cNvSpPr>
            <a:spLocks noGrp="1"/>
          </p:cNvSpPr>
          <p:nvPr>
            <p:ph type="body" sz="half" idx="2" hasCustomPrompt="1"/>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a:t>Muokkaa tekstin perustyylejä napsauttamalla</a:t>
            </a:r>
          </a:p>
        </p:txBody>
      </p:sp>
      <p:sp>
        <p:nvSpPr>
          <p:cNvPr id="5" name="Date Placeholder 4"/>
          <p:cNvSpPr>
            <a:spLocks noGrp="1"/>
          </p:cNvSpPr>
          <p:nvPr>
            <p:ph type="dt" sz="half" idx="10"/>
          </p:nvPr>
        </p:nvSpPr>
        <p:spPr/>
        <p:txBody>
          <a:bodyPr/>
          <a:lstStyle/>
          <a:p>
            <a:fld id="{46AF639F-7741-FD42-812D-A80D39C24D08}" type="datetime1">
              <a:rPr lang="fi-FI" smtClean="0"/>
              <a:t>25.3.2020</a:t>
            </a:fld>
            <a:endParaRPr lang="en-US"/>
          </a:p>
        </p:txBody>
      </p:sp>
      <p:sp>
        <p:nvSpPr>
          <p:cNvPr id="6" name="Footer Placeholder 5"/>
          <p:cNvSpPr>
            <a:spLocks noGrp="1"/>
          </p:cNvSpPr>
          <p:nvPr>
            <p:ph type="ftr" sz="quarter" idx="11"/>
          </p:nvPr>
        </p:nvSpPr>
        <p:spPr/>
        <p:txBody>
          <a:bodyPr/>
          <a:lstStyle/>
          <a:p>
            <a:r>
              <a:rPr lang="en-US"/>
              <a:t>Etunimi Sukunimi</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hank_you_slide">
    <p:spTree>
      <p:nvGrpSpPr>
        <p:cNvPr id="1" name=""/>
        <p:cNvGrpSpPr/>
        <p:nvPr/>
      </p:nvGrpSpPr>
      <p:grpSpPr>
        <a:xfrm>
          <a:off x="0" y="0"/>
          <a:ext cx="0" cy="0"/>
          <a:chOff x="0" y="0"/>
          <a:chExt cx="0" cy="0"/>
        </a:xfrm>
      </p:grpSpPr>
      <p:pic>
        <p:nvPicPr>
          <p:cNvPr id="6" name="Picture 5" descr="title_slide_b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4894"/>
            <a:ext cx="3361266" cy="3630167"/>
          </a:xfrm>
          <a:prstGeom prst="rect">
            <a:avLst/>
          </a:prstGeom>
        </p:spPr>
      </p:pic>
      <p:sp>
        <p:nvSpPr>
          <p:cNvPr id="2" name="Title 1"/>
          <p:cNvSpPr>
            <a:spLocks noGrp="1"/>
          </p:cNvSpPr>
          <p:nvPr>
            <p:ph type="ctrTitle" hasCustomPrompt="1"/>
          </p:nvPr>
        </p:nvSpPr>
        <p:spPr>
          <a:xfrm>
            <a:off x="628650" y="718663"/>
            <a:ext cx="4053417" cy="1904339"/>
          </a:xfrm>
        </p:spPr>
        <p:txBody>
          <a:bodyPr anchor="b">
            <a:normAutofit/>
          </a:bodyPr>
          <a:lstStyle>
            <a:lvl1pPr algn="l">
              <a:defRPr sz="3600"/>
            </a:lvl1pPr>
          </a:lstStyle>
          <a:p>
            <a:r>
              <a:rPr lang="fi-FI"/>
              <a:t>Muokkaa perustyylejä naps.</a:t>
            </a:r>
            <a:endParaRPr lang="en-US"/>
          </a:p>
        </p:txBody>
      </p:sp>
      <p:sp>
        <p:nvSpPr>
          <p:cNvPr id="9" name="Rectangle 8"/>
          <p:cNvSpPr/>
          <p:nvPr/>
        </p:nvSpPr>
        <p:spPr>
          <a:xfrm>
            <a:off x="7365999" y="4089400"/>
            <a:ext cx="1769533" cy="1045633"/>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9840" y="3198707"/>
            <a:ext cx="1953683" cy="662263"/>
          </a:xfrm>
          <a:prstGeom prst="rect">
            <a:avLst/>
          </a:prstGeom>
        </p:spPr>
      </p:pic>
      <p:sp>
        <p:nvSpPr>
          <p:cNvPr id="3" name="TextBox 2"/>
          <p:cNvSpPr txBox="1"/>
          <p:nvPr/>
        </p:nvSpPr>
        <p:spPr>
          <a:xfrm>
            <a:off x="628650" y="3917777"/>
            <a:ext cx="2869514" cy="751915"/>
          </a:xfrm>
          <a:prstGeom prst="rect">
            <a:avLst/>
          </a:prstGeom>
          <a:noFill/>
        </p:spPr>
        <p:txBody>
          <a:bodyPr wrap="square" rtlCol="0">
            <a:spAutoFit/>
          </a:bodyPr>
          <a:lstStyle/>
          <a:p>
            <a:pPr>
              <a:lnSpc>
                <a:spcPts val="1720"/>
              </a:lnSpc>
            </a:pPr>
            <a:r>
              <a:rPr lang="en-US" sz="1350" kern="1200">
                <a:solidFill>
                  <a:schemeClr val="tx1"/>
                </a:solidFill>
                <a:latin typeface="+mn-lt"/>
                <a:ea typeface="+mn-ea"/>
                <a:cs typeface="+mn-cs"/>
              </a:rPr>
              <a:t>Hyvinvointialan </a:t>
            </a:r>
            <a:r>
              <a:rPr lang="en-US" sz="1350" kern="1200" err="1">
                <a:solidFill>
                  <a:schemeClr val="tx1"/>
                </a:solidFill>
                <a:latin typeface="+mn-lt"/>
                <a:ea typeface="+mn-ea"/>
                <a:cs typeface="+mn-cs"/>
              </a:rPr>
              <a:t>liitto</a:t>
            </a:r>
            <a:endParaRPr lang="en-US" sz="1350" kern="1200">
              <a:solidFill>
                <a:schemeClr val="tx1"/>
              </a:solidFill>
              <a:latin typeface="+mn-lt"/>
              <a:ea typeface="+mn-ea"/>
              <a:cs typeface="+mn-cs"/>
            </a:endParaRPr>
          </a:p>
          <a:p>
            <a:pPr>
              <a:lnSpc>
                <a:spcPts val="1720"/>
              </a:lnSpc>
            </a:pPr>
            <a:r>
              <a:rPr lang="en-US" sz="1350" kern="1200" err="1">
                <a:solidFill>
                  <a:schemeClr val="tx1"/>
                </a:solidFill>
                <a:latin typeface="+mn-lt"/>
                <a:ea typeface="+mn-ea"/>
                <a:cs typeface="+mn-cs"/>
              </a:rPr>
              <a:t>Eteläranta</a:t>
            </a:r>
            <a:r>
              <a:rPr lang="en-US" sz="1350" kern="1200">
                <a:solidFill>
                  <a:schemeClr val="tx1"/>
                </a:solidFill>
                <a:latin typeface="+mn-lt"/>
                <a:ea typeface="+mn-ea"/>
                <a:cs typeface="+mn-cs"/>
              </a:rPr>
              <a:t> 10, 00130 Helsinki</a:t>
            </a:r>
          </a:p>
          <a:p>
            <a:pPr>
              <a:lnSpc>
                <a:spcPts val="1720"/>
              </a:lnSpc>
            </a:pPr>
            <a:r>
              <a:rPr lang="en-US" sz="1350" kern="1200">
                <a:solidFill>
                  <a:schemeClr val="tx1"/>
                </a:solidFill>
                <a:latin typeface="+mn-lt"/>
                <a:ea typeface="+mn-ea"/>
                <a:cs typeface="+mn-cs"/>
              </a:rPr>
              <a:t>Hyvinvointiala.fi</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fi-FI"/>
              <a:t>Muokkaa perustyylejä naps.</a:t>
            </a:r>
            <a:endParaRPr lang="en-US"/>
          </a:p>
        </p:txBody>
      </p:sp>
      <p:sp>
        <p:nvSpPr>
          <p:cNvPr id="3" name="Content Placeholder 2"/>
          <p:cNvSpPr>
            <a:spLocks noGrp="1"/>
          </p:cNvSpPr>
          <p:nvPr>
            <p:ph idx="1" hasCustomPrompt="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Date Placeholder 3"/>
          <p:cNvSpPr>
            <a:spLocks noGrp="1"/>
          </p:cNvSpPr>
          <p:nvPr>
            <p:ph type="dt" sz="half" idx="10"/>
          </p:nvPr>
        </p:nvSpPr>
        <p:spPr/>
        <p:txBody>
          <a:bodyPr/>
          <a:lstStyle/>
          <a:p>
            <a:fld id="{7E373C96-14B9-6B46-AB9E-D55B569638FE}" type="datetime1">
              <a:rPr lang="fi-FI" smtClean="0"/>
              <a:t>25.3.2020</a:t>
            </a:fld>
            <a:endParaRPr lang="en-US"/>
          </a:p>
        </p:txBody>
      </p:sp>
      <p:sp>
        <p:nvSpPr>
          <p:cNvPr id="5" name="Footer Placeholder 4"/>
          <p:cNvSpPr>
            <a:spLocks noGrp="1"/>
          </p:cNvSpPr>
          <p:nvPr>
            <p:ph type="ftr" sz="quarter" idx="11"/>
          </p:nvPr>
        </p:nvSpPr>
        <p:spPr/>
        <p:txBody>
          <a:bodyPr/>
          <a:lstStyle/>
          <a:p>
            <a:r>
              <a:rPr lang="en-US"/>
              <a:t>Etunimi Sukunimi</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Image_lef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12974" y="273844"/>
            <a:ext cx="4602376" cy="911489"/>
          </a:xfrm>
        </p:spPr>
        <p:txBody>
          <a:bodyPr/>
          <a:lstStyle/>
          <a:p>
            <a:r>
              <a:rPr lang="fi-FI"/>
              <a:t>Muokkaa perustyylejä naps.</a:t>
            </a:r>
            <a:endParaRPr lang="en-US"/>
          </a:p>
        </p:txBody>
      </p:sp>
      <p:sp>
        <p:nvSpPr>
          <p:cNvPr id="3" name="Content Placeholder 2"/>
          <p:cNvSpPr>
            <a:spLocks noGrp="1"/>
          </p:cNvSpPr>
          <p:nvPr>
            <p:ph idx="1" hasCustomPrompt="1"/>
          </p:nvPr>
        </p:nvSpPr>
        <p:spPr>
          <a:xfrm>
            <a:off x="3912974" y="1369219"/>
            <a:ext cx="4602376" cy="3067314"/>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9" name="Picture Placeholder 7"/>
          <p:cNvSpPr>
            <a:spLocks noGrp="1"/>
          </p:cNvSpPr>
          <p:nvPr>
            <p:ph type="pic" sz="quarter" idx="12"/>
          </p:nvPr>
        </p:nvSpPr>
        <p:spPr>
          <a:xfrm>
            <a:off x="0" y="0"/>
            <a:ext cx="3429000" cy="5143500"/>
          </a:xfrm>
        </p:spPr>
        <p:txBody>
          <a:bodyPr/>
          <a:lstStyle/>
          <a:p>
            <a:r>
              <a:rPr lang="fi-FI"/>
              <a:t>Lisää kuva napsauttamalla kuvaketta</a:t>
            </a:r>
            <a:endParaRPr lang="en-US"/>
          </a:p>
        </p:txBody>
      </p:sp>
    </p:spTree>
    <p:extLst>
      <p:ext uri="{BB962C8B-B14F-4D97-AF65-F5344CB8AC3E}">
        <p14:creationId xmlns:p14="http://schemas.microsoft.com/office/powerpoint/2010/main" val="1968478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Image_top">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2161682"/>
            <a:ext cx="2831242" cy="2274850"/>
          </a:xfrm>
        </p:spPr>
        <p:txBody>
          <a:bodyPr anchor="t"/>
          <a:lstStyle/>
          <a:p>
            <a:r>
              <a:rPr lang="fi-FI"/>
              <a:t>Muokkaa perustyylejä naps.</a:t>
            </a:r>
            <a:endParaRPr lang="en-US"/>
          </a:p>
        </p:txBody>
      </p:sp>
      <p:sp>
        <p:nvSpPr>
          <p:cNvPr id="3" name="Content Placeholder 2"/>
          <p:cNvSpPr>
            <a:spLocks noGrp="1"/>
          </p:cNvSpPr>
          <p:nvPr>
            <p:ph idx="1" hasCustomPrompt="1"/>
          </p:nvPr>
        </p:nvSpPr>
        <p:spPr>
          <a:xfrm>
            <a:off x="3796270" y="2161681"/>
            <a:ext cx="4719080" cy="2274851"/>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Date Placeholder 3"/>
          <p:cNvSpPr>
            <a:spLocks noGrp="1"/>
          </p:cNvSpPr>
          <p:nvPr>
            <p:ph type="dt" sz="half" idx="10"/>
          </p:nvPr>
        </p:nvSpPr>
        <p:spPr/>
        <p:txBody>
          <a:bodyPr/>
          <a:lstStyle/>
          <a:p>
            <a:fld id="{7E373C96-14B9-6B46-AB9E-D55B569638FE}" type="datetime1">
              <a:rPr lang="fi-FI" smtClean="0"/>
              <a:t>25.3.2020</a:t>
            </a:fld>
            <a:endParaRPr lang="en-US"/>
          </a:p>
        </p:txBody>
      </p:sp>
      <p:sp>
        <p:nvSpPr>
          <p:cNvPr id="5" name="Footer Placeholder 4"/>
          <p:cNvSpPr>
            <a:spLocks noGrp="1"/>
          </p:cNvSpPr>
          <p:nvPr>
            <p:ph type="ftr" sz="quarter" idx="11"/>
          </p:nvPr>
        </p:nvSpPr>
        <p:spPr/>
        <p:txBody>
          <a:bodyPr/>
          <a:lstStyle/>
          <a:p>
            <a:r>
              <a:rPr lang="en-US"/>
              <a:t>Etunimi Sukunimi</a:t>
            </a:r>
          </a:p>
        </p:txBody>
      </p:sp>
      <p:sp>
        <p:nvSpPr>
          <p:cNvPr id="9" name="Picture Placeholder 7"/>
          <p:cNvSpPr>
            <a:spLocks noGrp="1"/>
          </p:cNvSpPr>
          <p:nvPr>
            <p:ph type="pic" sz="quarter" idx="12"/>
          </p:nvPr>
        </p:nvSpPr>
        <p:spPr>
          <a:xfrm>
            <a:off x="0" y="0"/>
            <a:ext cx="9144000" cy="1828800"/>
          </a:xfrm>
        </p:spPr>
        <p:txBody>
          <a:bodyPr/>
          <a:lstStyle/>
          <a:p>
            <a:r>
              <a:rPr lang="fi-FI"/>
              <a:t>Lisää kuva napsauttamalla kuvaketta</a:t>
            </a:r>
            <a:endParaRPr lang="en-US"/>
          </a:p>
        </p:txBody>
      </p:sp>
    </p:spTree>
    <p:extLst>
      <p:ext uri="{BB962C8B-B14F-4D97-AF65-F5344CB8AC3E}">
        <p14:creationId xmlns:p14="http://schemas.microsoft.com/office/powerpoint/2010/main" val="1642258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san ylätunniste">
    <p:spTree>
      <p:nvGrpSpPr>
        <p:cNvPr id="1" name=""/>
        <p:cNvGrpSpPr/>
        <p:nvPr/>
      </p:nvGrpSpPr>
      <p:grpSpPr>
        <a:xfrm>
          <a:off x="0" y="0"/>
          <a:ext cx="0" cy="0"/>
          <a:chOff x="0" y="0"/>
          <a:chExt cx="0" cy="0"/>
        </a:xfrm>
      </p:grpSpPr>
      <p:pic>
        <p:nvPicPr>
          <p:cNvPr id="6" name="Picture 5" descr="section_title_slide_b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title" hasCustomPrompt="1"/>
          </p:nvPr>
        </p:nvSpPr>
        <p:spPr>
          <a:xfrm>
            <a:off x="623888" y="861313"/>
            <a:ext cx="3797085" cy="2388924"/>
          </a:xfrm>
        </p:spPr>
        <p:txBody>
          <a:bodyPr anchor="b">
            <a:normAutofit/>
          </a:bodyPr>
          <a:lstStyle>
            <a:lvl1pPr>
              <a:defRPr sz="3600">
                <a:solidFill>
                  <a:schemeClr val="bg1"/>
                </a:solidFill>
              </a:defRPr>
            </a:lvl1pPr>
          </a:lstStyle>
          <a:p>
            <a:r>
              <a:rPr lang="fi-FI"/>
              <a:t>Muokkaa perustyylejä naps.</a:t>
            </a:r>
            <a:endParaRPr lang="en-US"/>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90041" y="4563570"/>
            <a:ext cx="1234294" cy="418404"/>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fi-FI"/>
              <a:t>Muokkaa perustyylejä naps.</a:t>
            </a:r>
            <a:endParaRPr lang="en-US"/>
          </a:p>
        </p:txBody>
      </p:sp>
      <p:sp>
        <p:nvSpPr>
          <p:cNvPr id="3" name="Content Placeholder 2"/>
          <p:cNvSpPr>
            <a:spLocks noGrp="1"/>
          </p:cNvSpPr>
          <p:nvPr>
            <p:ph sz="half" idx="1" hasCustomPrompt="1"/>
          </p:nvPr>
        </p:nvSpPr>
        <p:spPr>
          <a:xfrm>
            <a:off x="628650" y="1369219"/>
            <a:ext cx="3886200" cy="3101181"/>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Content Placeholder 3"/>
          <p:cNvSpPr>
            <a:spLocks noGrp="1"/>
          </p:cNvSpPr>
          <p:nvPr>
            <p:ph sz="half" idx="2" hasCustomPrompt="1"/>
          </p:nvPr>
        </p:nvSpPr>
        <p:spPr>
          <a:xfrm>
            <a:off x="4629150" y="1369219"/>
            <a:ext cx="3886200" cy="3101181"/>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Date Placeholder 4"/>
          <p:cNvSpPr>
            <a:spLocks noGrp="1"/>
          </p:cNvSpPr>
          <p:nvPr>
            <p:ph type="dt" sz="half" idx="10"/>
          </p:nvPr>
        </p:nvSpPr>
        <p:spPr/>
        <p:txBody>
          <a:bodyPr/>
          <a:lstStyle/>
          <a:p>
            <a:fld id="{B4A51093-3B68-3444-BD6F-C22C6DAC87F1}" type="datetime1">
              <a:rPr lang="fi-FI" smtClean="0"/>
              <a:t>25.3.2020</a:t>
            </a:fld>
            <a:endParaRPr lang="en-US"/>
          </a:p>
        </p:txBody>
      </p:sp>
      <p:sp>
        <p:nvSpPr>
          <p:cNvPr id="6" name="Footer Placeholder 5"/>
          <p:cNvSpPr>
            <a:spLocks noGrp="1"/>
          </p:cNvSpPr>
          <p:nvPr>
            <p:ph type="ftr" sz="quarter" idx="11"/>
          </p:nvPr>
        </p:nvSpPr>
        <p:spPr/>
        <p:txBody>
          <a:bodyPr/>
          <a:lstStyle/>
          <a:p>
            <a:r>
              <a:rPr lang="en-US"/>
              <a:t>Etunimi Sukunimi</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fi-FI"/>
              <a:t>Muokkaa perustyylejä naps.</a:t>
            </a:r>
            <a:endParaRPr lang="en-US"/>
          </a:p>
        </p:txBody>
      </p:sp>
      <p:sp>
        <p:nvSpPr>
          <p:cNvPr id="3" name="Date Placeholder 2"/>
          <p:cNvSpPr>
            <a:spLocks noGrp="1"/>
          </p:cNvSpPr>
          <p:nvPr>
            <p:ph type="dt" sz="half" idx="10"/>
          </p:nvPr>
        </p:nvSpPr>
        <p:spPr/>
        <p:txBody>
          <a:bodyPr/>
          <a:lstStyle/>
          <a:p>
            <a:fld id="{4D3D7517-4DF8-4542-ADF9-C8050732C3EC}" type="datetime1">
              <a:rPr lang="fi-FI" smtClean="0"/>
              <a:t>25.3.2020</a:t>
            </a:fld>
            <a:endParaRPr lang="en-US"/>
          </a:p>
        </p:txBody>
      </p:sp>
      <p:sp>
        <p:nvSpPr>
          <p:cNvPr id="4" name="Footer Placeholder 3"/>
          <p:cNvSpPr>
            <a:spLocks noGrp="1"/>
          </p:cNvSpPr>
          <p:nvPr>
            <p:ph type="ftr" sz="quarter" idx="11"/>
          </p:nvPr>
        </p:nvSpPr>
        <p:spPr/>
        <p:txBody>
          <a:bodyPr/>
          <a:lstStyle/>
          <a:p>
            <a:r>
              <a:rPr lang="en-US"/>
              <a:t>Etunimi Sukunimi</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B980A-5279-C94B-BD17-753341787E3E}" type="datetime1">
              <a:rPr lang="fi-FI" smtClean="0"/>
              <a:t>25.3.2020</a:t>
            </a:fld>
            <a:endParaRPr lang="en-US"/>
          </a:p>
        </p:txBody>
      </p:sp>
      <p:sp>
        <p:nvSpPr>
          <p:cNvPr id="3" name="Footer Placeholder 2"/>
          <p:cNvSpPr>
            <a:spLocks noGrp="1"/>
          </p:cNvSpPr>
          <p:nvPr>
            <p:ph type="ftr" sz="quarter" idx="11"/>
          </p:nvPr>
        </p:nvSpPr>
        <p:spPr/>
        <p:txBody>
          <a:bodyPr/>
          <a:lstStyle/>
          <a:p>
            <a:r>
              <a:rPr lang="en-US"/>
              <a:t>Etunimi Sukunimi</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11489"/>
          </a:xfrm>
          <a:prstGeom prst="rect">
            <a:avLst/>
          </a:prstGeom>
        </p:spPr>
        <p:txBody>
          <a:bodyPr vert="horz" lIns="91440" tIns="45720" rIns="91440" bIns="45720" rtlCol="0" anchor="b">
            <a:normAutofit/>
          </a:bodyPr>
          <a:lstStyle/>
          <a:p>
            <a:r>
              <a:rPr lang="fi-FI"/>
              <a:t>Muokkaa perustyylejä naps.</a:t>
            </a:r>
            <a:endParaRPr lang="en-US"/>
          </a:p>
        </p:txBody>
      </p:sp>
      <p:sp>
        <p:nvSpPr>
          <p:cNvPr id="3" name="Text Placeholder 2"/>
          <p:cNvSpPr>
            <a:spLocks noGrp="1"/>
          </p:cNvSpPr>
          <p:nvPr>
            <p:ph type="body" idx="1"/>
          </p:nvPr>
        </p:nvSpPr>
        <p:spPr>
          <a:xfrm>
            <a:off x="628650" y="1369219"/>
            <a:ext cx="7886700" cy="3067314"/>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Date Placeholder 3"/>
          <p:cNvSpPr>
            <a:spLocks noGrp="1"/>
          </p:cNvSpPr>
          <p:nvPr>
            <p:ph type="dt" sz="half" idx="2"/>
          </p:nvPr>
        </p:nvSpPr>
        <p:spPr>
          <a:xfrm>
            <a:off x="3894667" y="463272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0F5FD4D7-C6EE-F44A-A8B4-3FEF2EB731EE}" type="datetime1">
              <a:rPr lang="fi-FI" smtClean="0"/>
              <a:t>25.3.2020</a:t>
            </a:fld>
            <a:endParaRPr lang="en-US"/>
          </a:p>
        </p:txBody>
      </p:sp>
      <p:sp>
        <p:nvSpPr>
          <p:cNvPr id="5" name="Footer Placeholder 4"/>
          <p:cNvSpPr>
            <a:spLocks noGrp="1"/>
          </p:cNvSpPr>
          <p:nvPr>
            <p:ph type="ftr" sz="quarter" idx="3"/>
          </p:nvPr>
        </p:nvSpPr>
        <p:spPr>
          <a:xfrm>
            <a:off x="628650" y="4632723"/>
            <a:ext cx="3086100" cy="273844"/>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err="1"/>
              <a:t>Etunimi</a:t>
            </a:r>
            <a:r>
              <a:rPr lang="en-US"/>
              <a:t> </a:t>
            </a:r>
            <a:r>
              <a:rPr lang="en-US" err="1"/>
              <a:t>Sukunimi</a:t>
            </a:r>
            <a:endParaRPr lang="en-US"/>
          </a:p>
        </p:txBody>
      </p:sp>
      <p:pic>
        <p:nvPicPr>
          <p:cNvPr id="7" name="Picture 6"/>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7691368" y="4561105"/>
            <a:ext cx="1230384" cy="417078"/>
          </a:xfrm>
          <a:prstGeom prst="rect">
            <a:avLst/>
          </a:prstGeom>
        </p:spPr>
      </p:pic>
    </p:spTree>
    <p:extLst>
      <p:ext uri="{BB962C8B-B14F-4D97-AF65-F5344CB8AC3E}">
        <p14:creationId xmlns:p14="http://schemas.microsoft.com/office/powerpoint/2010/main" val="44709081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71" r:id="rId3"/>
    <p:sldLayoutId id="2147483672" r:id="rId4"/>
    <p:sldLayoutId id="2147483662" r:id="rId5"/>
    <p:sldLayoutId id="2147483663" r:id="rId6"/>
    <p:sldLayoutId id="2147483665" r:id="rId7"/>
    <p:sldLayoutId id="2147483669" r:id="rId8"/>
    <p:sldLayoutId id="2147483666" r:id="rId9"/>
    <p:sldLayoutId id="2147483667" r:id="rId10"/>
    <p:sldLayoutId id="2147483668" r:id="rId11"/>
    <p:sldLayoutId id="2147483670" r:id="rId12"/>
  </p:sldLayoutIdLst>
  <p:hf sldNum="0" hdr="0"/>
  <p:txStyles>
    <p:titleStyle>
      <a:lvl1pPr algn="l" defTabSz="685800" rtl="0" eaLnBrk="1" latinLnBrk="0" hangingPunct="1">
        <a:lnSpc>
          <a:spcPct val="90000"/>
        </a:lnSpc>
        <a:spcBef>
          <a:spcPct val="0"/>
        </a:spcBef>
        <a:buNone/>
        <a:defRPr sz="3200" kern="1200">
          <a:solidFill>
            <a:srgbClr val="18AFB9"/>
          </a:solidFill>
          <a:latin typeface="Calibri"/>
          <a:ea typeface="+mj-ea"/>
          <a:cs typeface="Calibri"/>
        </a:defRPr>
      </a:lvl1pPr>
    </p:titleStyle>
    <p:bodyStyle>
      <a:lvl1pPr marL="171450" indent="-171450" algn="l" defTabSz="685800" rtl="0" eaLnBrk="1" latinLnBrk="0" hangingPunct="1">
        <a:lnSpc>
          <a:spcPct val="90000"/>
        </a:lnSpc>
        <a:spcBef>
          <a:spcPts val="750"/>
        </a:spcBef>
        <a:buClr>
          <a:srgbClr val="F7A31B"/>
        </a:buClr>
        <a:buFont typeface="Arial" panose="020B0604020202020204" pitchFamily="34" charset="0"/>
        <a:buChar char="•"/>
        <a:defRPr sz="1800" kern="1200">
          <a:solidFill>
            <a:srgbClr val="6C6965"/>
          </a:solidFill>
          <a:latin typeface="+mn-lt"/>
          <a:ea typeface="+mn-ea"/>
          <a:cs typeface="+mn-cs"/>
        </a:defRPr>
      </a:lvl1pPr>
      <a:lvl2pPr marL="514350" indent="-171450" algn="l" defTabSz="685800" rtl="0" eaLnBrk="1" latinLnBrk="0" hangingPunct="1">
        <a:lnSpc>
          <a:spcPct val="90000"/>
        </a:lnSpc>
        <a:spcBef>
          <a:spcPts val="375"/>
        </a:spcBef>
        <a:buClr>
          <a:srgbClr val="F7A31B"/>
        </a:buClr>
        <a:buFont typeface="Arial" panose="020B0604020202020204" pitchFamily="34" charset="0"/>
        <a:buChar char="•"/>
        <a:defRPr sz="1800" kern="1200">
          <a:solidFill>
            <a:srgbClr val="6C6965"/>
          </a:solidFill>
          <a:latin typeface="+mn-lt"/>
          <a:ea typeface="+mn-ea"/>
          <a:cs typeface="+mn-cs"/>
        </a:defRPr>
      </a:lvl2pPr>
      <a:lvl3pPr marL="857250" indent="-171450" algn="l" defTabSz="685800" rtl="0" eaLnBrk="1" latinLnBrk="0" hangingPunct="1">
        <a:lnSpc>
          <a:spcPct val="90000"/>
        </a:lnSpc>
        <a:spcBef>
          <a:spcPts val="375"/>
        </a:spcBef>
        <a:buClr>
          <a:srgbClr val="F7A31B"/>
        </a:buClr>
        <a:buFont typeface="Arial" panose="020B0604020202020204" pitchFamily="34" charset="0"/>
        <a:buChar char="•"/>
        <a:defRPr sz="1500" kern="1200">
          <a:solidFill>
            <a:srgbClr val="6C6965"/>
          </a:solidFill>
          <a:latin typeface="+mn-lt"/>
          <a:ea typeface="+mn-ea"/>
          <a:cs typeface="+mn-cs"/>
        </a:defRPr>
      </a:lvl3pPr>
      <a:lvl4pPr marL="1200150" indent="-171450" algn="l" defTabSz="685800" rtl="0" eaLnBrk="1" latinLnBrk="0" hangingPunct="1">
        <a:lnSpc>
          <a:spcPct val="90000"/>
        </a:lnSpc>
        <a:spcBef>
          <a:spcPts val="375"/>
        </a:spcBef>
        <a:buClr>
          <a:srgbClr val="F7A31B"/>
        </a:buClr>
        <a:buFont typeface="Arial" panose="020B0604020202020204" pitchFamily="34" charset="0"/>
        <a:buChar char="•"/>
        <a:defRPr sz="1350" kern="1200">
          <a:solidFill>
            <a:srgbClr val="6C6965"/>
          </a:solidFill>
          <a:latin typeface="+mn-lt"/>
          <a:ea typeface="+mn-ea"/>
          <a:cs typeface="+mn-cs"/>
        </a:defRPr>
      </a:lvl4pPr>
      <a:lvl5pPr marL="1543050" indent="-171450" algn="l" defTabSz="685800" rtl="0" eaLnBrk="1" latinLnBrk="0" hangingPunct="1">
        <a:lnSpc>
          <a:spcPct val="90000"/>
        </a:lnSpc>
        <a:spcBef>
          <a:spcPts val="375"/>
        </a:spcBef>
        <a:buClr>
          <a:srgbClr val="F7A31B"/>
        </a:buClr>
        <a:buFont typeface="Arial" panose="020B0604020202020204" pitchFamily="34" charset="0"/>
        <a:buChar char="•"/>
        <a:defRPr sz="1350" kern="1200">
          <a:solidFill>
            <a:srgbClr val="6C6965"/>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tyosuojelu.fi/tietoa-meista/asiointi/luvat-ja-ilmoitukset/hatatyo"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tyosuojelu.fi/tyosuhde/lomautu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tyosuojelu.fi/tyosuhde/lomautu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hl.fi/fi/web/infektiotaudit-ja-rokotukset/ajankohtaista/ajankohtaista-koronaviruksesta-covid-19" TargetMode="External"/><Relationship Id="rId2" Type="http://schemas.openxmlformats.org/officeDocument/2006/relationships/hyperlink" Target="https://www.hyvinvointiala.fi/ohjeita-koronavirus-covid-19-tautiepidemiaan/" TargetMode="External"/><Relationship Id="rId1" Type="http://schemas.openxmlformats.org/officeDocument/2006/relationships/slideLayout" Target="../slideLayouts/slideLayout6.xml"/><Relationship Id="rId6" Type="http://schemas.openxmlformats.org/officeDocument/2006/relationships/hyperlink" Target="https://ek.fi/" TargetMode="External"/><Relationship Id="rId5" Type="http://schemas.openxmlformats.org/officeDocument/2006/relationships/hyperlink" Target="https://hyvatyo.ttl.fi/koronavirus/ohje-yrityksille" TargetMode="External"/><Relationship Id="rId4" Type="http://schemas.openxmlformats.org/officeDocument/2006/relationships/hyperlink" Target="https://stm.fi/artikkeli/-/asset_publisher/suositus-sosiaali-ja-terveydenhuollon-seka-oppilaitosten-henkilostolle-ja-tyonantajille-koronavirustilanteessa"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valtioneuvosto.fi/paatokset/paatos?decisionId=0900908f806903bc"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BD77C60-B7AD-468F-AE37-770262D2C232}"/>
              </a:ext>
            </a:extLst>
          </p:cNvPr>
          <p:cNvSpPr>
            <a:spLocks noGrp="1"/>
          </p:cNvSpPr>
          <p:nvPr>
            <p:ph type="ctrTitle"/>
          </p:nvPr>
        </p:nvSpPr>
        <p:spPr>
          <a:xfrm>
            <a:off x="998444" y="618067"/>
            <a:ext cx="3683623" cy="2865803"/>
          </a:xfrm>
        </p:spPr>
        <p:txBody>
          <a:bodyPr>
            <a:normAutofit fontScale="90000"/>
          </a:bodyPr>
          <a:lstStyle/>
          <a:p>
            <a:br>
              <a:rPr lang="fi-FI" dirty="0"/>
            </a:br>
            <a:br>
              <a:rPr lang="fi-FI" dirty="0"/>
            </a:br>
            <a:br>
              <a:rPr lang="fi-FI" dirty="0"/>
            </a:br>
            <a:br>
              <a:rPr lang="fi-FI" dirty="0"/>
            </a:br>
            <a:br>
              <a:rPr lang="fi-FI" dirty="0"/>
            </a:br>
            <a:r>
              <a:rPr lang="fi-FI" dirty="0" err="1"/>
              <a:t>HALIn</a:t>
            </a:r>
            <a:r>
              <a:rPr lang="fi-FI" dirty="0"/>
              <a:t> valmiuslaki-info jäsenille 24.3.2020 klo 11-12</a:t>
            </a:r>
          </a:p>
        </p:txBody>
      </p:sp>
    </p:spTree>
    <p:extLst>
      <p:ext uri="{BB962C8B-B14F-4D97-AF65-F5344CB8AC3E}">
        <p14:creationId xmlns:p14="http://schemas.microsoft.com/office/powerpoint/2010/main" val="3399894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E9003-9837-46D9-891C-325696A3CEC8}"/>
              </a:ext>
            </a:extLst>
          </p:cNvPr>
          <p:cNvSpPr>
            <a:spLocks noGrp="1"/>
          </p:cNvSpPr>
          <p:nvPr>
            <p:ph type="title"/>
          </p:nvPr>
        </p:nvSpPr>
        <p:spPr/>
        <p:txBody>
          <a:bodyPr/>
          <a:lstStyle/>
          <a:p>
            <a:r>
              <a:rPr lang="fi-FI" dirty="0"/>
              <a:t>Vuosilomalaki</a:t>
            </a:r>
          </a:p>
        </p:txBody>
      </p:sp>
      <p:sp>
        <p:nvSpPr>
          <p:cNvPr id="3" name="Sisällön paikkamerkki 2">
            <a:extLst>
              <a:ext uri="{FF2B5EF4-FFF2-40B4-BE49-F238E27FC236}">
                <a16:creationId xmlns:a16="http://schemas.microsoft.com/office/drawing/2014/main" id="{584B72A7-7072-44D4-B219-53DAC6A15B16}"/>
              </a:ext>
            </a:extLst>
          </p:cNvPr>
          <p:cNvSpPr>
            <a:spLocks noGrp="1"/>
          </p:cNvSpPr>
          <p:nvPr>
            <p:ph idx="1"/>
          </p:nvPr>
        </p:nvSpPr>
        <p:spPr/>
        <p:txBody>
          <a:bodyPr vert="horz" lIns="91440" tIns="45720" rIns="91440" bIns="45720" rtlCol="0" anchor="t">
            <a:normAutofit lnSpcReduction="10000"/>
          </a:bodyPr>
          <a:lstStyle/>
          <a:p>
            <a:r>
              <a:rPr lang="fi-FI" dirty="0">
                <a:cs typeface="Calibri"/>
              </a:rPr>
              <a:t>Vuosilomalain antamista koskevia voimassa olevia säädöksiä: </a:t>
            </a:r>
          </a:p>
          <a:p>
            <a:pPr lvl="1"/>
            <a:r>
              <a:rPr lang="fi-FI" dirty="0">
                <a:cs typeface="Calibri"/>
              </a:rPr>
              <a:t>Kesälomakaudella 2.5. - 30.9. annettava 24 </a:t>
            </a:r>
            <a:r>
              <a:rPr lang="fi-FI" dirty="0" err="1">
                <a:cs typeface="Calibri"/>
              </a:rPr>
              <a:t>lomapv</a:t>
            </a:r>
            <a:r>
              <a:rPr lang="fi-FI" dirty="0">
                <a:cs typeface="Calibri"/>
              </a:rPr>
              <a:t>, joista vähintään 12 </a:t>
            </a:r>
            <a:r>
              <a:rPr lang="fi-FI" dirty="0" err="1">
                <a:cs typeface="Calibri"/>
              </a:rPr>
              <a:t>lomapv</a:t>
            </a:r>
            <a:r>
              <a:rPr lang="fi-FI" dirty="0">
                <a:cs typeface="Calibri"/>
              </a:rPr>
              <a:t> yhdenjaksoisesti.</a:t>
            </a:r>
          </a:p>
          <a:p>
            <a:pPr lvl="1"/>
            <a:r>
              <a:rPr lang="fi-FI" dirty="0">
                <a:cs typeface="Calibri"/>
              </a:rPr>
              <a:t>Työnantajan määrätessä loman lomailmoitus on annettava kuukautta, vähintään kahta viikkoa, ennen loman alkamista.</a:t>
            </a:r>
          </a:p>
          <a:p>
            <a:pPr lvl="2"/>
            <a:r>
              <a:rPr lang="fi-FI" dirty="0">
                <a:cs typeface="Calibri"/>
              </a:rPr>
              <a:t>Työntekijän toive loman ajankohdasta kuultava ennen lomamääräystä.</a:t>
            </a:r>
          </a:p>
          <a:p>
            <a:pPr lvl="1"/>
            <a:r>
              <a:rPr lang="fi-FI" dirty="0">
                <a:cs typeface="Calibri"/>
              </a:rPr>
              <a:t>Työnantaja ei voi yksipuolisesti siirtää vahvistettuja tai alkaneita lomia.</a:t>
            </a:r>
          </a:p>
          <a:p>
            <a:pPr lvl="1"/>
            <a:r>
              <a:rPr lang="fi-FI" dirty="0">
                <a:cs typeface="Calibri"/>
              </a:rPr>
              <a:t>Työnantaja ja työntekijä voivat sopia loman siirtämisestä.</a:t>
            </a:r>
          </a:p>
          <a:p>
            <a:pPr lvl="1"/>
            <a:r>
              <a:rPr lang="fi-FI" dirty="0">
                <a:cs typeface="Calibri"/>
              </a:rPr>
              <a:t>Hätätyö ei oikeuta siirtämään jo myönnettyjä vuosilomia.</a:t>
            </a:r>
          </a:p>
          <a:p>
            <a:r>
              <a:rPr lang="fi-FI" dirty="0">
                <a:cs typeface="Calibri"/>
              </a:rPr>
              <a:t>Kannattaa tiedottaa työntekijöitä, miten lomapyyntöjä on suositeltavaa esittää epidemian aikana.</a:t>
            </a:r>
          </a:p>
        </p:txBody>
      </p:sp>
      <p:sp>
        <p:nvSpPr>
          <p:cNvPr id="4" name="Päivämäärän paikkamerkki 3">
            <a:extLst>
              <a:ext uri="{FF2B5EF4-FFF2-40B4-BE49-F238E27FC236}">
                <a16:creationId xmlns:a16="http://schemas.microsoft.com/office/drawing/2014/main" id="{0F8E27C4-7D5E-44B8-B997-7570C7F84D22}"/>
              </a:ext>
            </a:extLst>
          </p:cNvPr>
          <p:cNvSpPr>
            <a:spLocks noGrp="1"/>
          </p:cNvSpPr>
          <p:nvPr>
            <p:ph type="dt" sz="half" idx="10"/>
          </p:nvPr>
        </p:nvSpPr>
        <p:spPr/>
        <p:txBody>
          <a:bodyPr/>
          <a:lstStyle/>
          <a:p>
            <a:fld id="{7E373C96-14B9-6B46-AB9E-D55B569638FE}" type="datetime1">
              <a:rPr lang="fi-FI" smtClean="0"/>
              <a:t>25.3.2020</a:t>
            </a:fld>
            <a:endParaRPr lang="en-US"/>
          </a:p>
        </p:txBody>
      </p:sp>
      <p:sp>
        <p:nvSpPr>
          <p:cNvPr id="5" name="Alatunnisteen paikkamerkki 4">
            <a:extLst>
              <a:ext uri="{FF2B5EF4-FFF2-40B4-BE49-F238E27FC236}">
                <a16:creationId xmlns:a16="http://schemas.microsoft.com/office/drawing/2014/main" id="{F430BB0C-AA80-41BA-807E-398D112694C5}"/>
              </a:ext>
            </a:extLst>
          </p:cNvPr>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2024068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E9003-9837-46D9-891C-325696A3CEC8}"/>
              </a:ext>
            </a:extLst>
          </p:cNvPr>
          <p:cNvSpPr>
            <a:spLocks noGrp="1"/>
          </p:cNvSpPr>
          <p:nvPr>
            <p:ph type="title"/>
          </p:nvPr>
        </p:nvSpPr>
        <p:spPr/>
        <p:txBody>
          <a:bodyPr>
            <a:normAutofit fontScale="90000"/>
          </a:bodyPr>
          <a:lstStyle/>
          <a:p>
            <a:r>
              <a:rPr lang="fi-FI" dirty="0"/>
              <a:t>Vuosilomat </a:t>
            </a:r>
            <a:br>
              <a:rPr lang="fi-FI" dirty="0"/>
            </a:br>
            <a:r>
              <a:rPr lang="fi-FI" dirty="0"/>
              <a:t>Valmiuslain 93 §:n soveltamisasetus 2 §</a:t>
            </a:r>
          </a:p>
        </p:txBody>
      </p:sp>
      <p:sp>
        <p:nvSpPr>
          <p:cNvPr id="3" name="Sisällön paikkamerkki 2">
            <a:extLst>
              <a:ext uri="{FF2B5EF4-FFF2-40B4-BE49-F238E27FC236}">
                <a16:creationId xmlns:a16="http://schemas.microsoft.com/office/drawing/2014/main" id="{584B72A7-7072-44D4-B219-53DAC6A15B16}"/>
              </a:ext>
            </a:extLst>
          </p:cNvPr>
          <p:cNvSpPr>
            <a:spLocks noGrp="1"/>
          </p:cNvSpPr>
          <p:nvPr>
            <p:ph idx="1"/>
          </p:nvPr>
        </p:nvSpPr>
        <p:spPr/>
        <p:txBody>
          <a:bodyPr vert="horz" lIns="91440" tIns="45720" rIns="91440" bIns="45720" rtlCol="0" anchor="t">
            <a:noAutofit/>
          </a:bodyPr>
          <a:lstStyle/>
          <a:p>
            <a:pPr marL="0" indent="0">
              <a:buNone/>
            </a:pPr>
            <a:r>
              <a:rPr lang="fi-FI" sz="1400" i="1" dirty="0">
                <a:ea typeface="+mn-lt"/>
                <a:cs typeface="+mn-lt"/>
              </a:rPr>
              <a:t>Jos työvoimapula joka aiheuttaa vaaraa, ja työnantajalla ylitsepääsemättömiä ongelmia työnjärjestelyissä, t</a:t>
            </a:r>
            <a:r>
              <a:rPr lang="fi-FI" sz="1400" i="1" dirty="0"/>
              <a:t>yönantaja saa vuosilomalain ja työehtosopimusmääräyksen estämättä: </a:t>
            </a:r>
          </a:p>
          <a:p>
            <a:pPr marL="342900" indent="-342900">
              <a:buFont typeface="+mj-lt"/>
              <a:buAutoNum type="arabicParenR"/>
            </a:pPr>
            <a:r>
              <a:rPr lang="fi-FI" sz="1300" dirty="0"/>
              <a:t>poiketa vuosiloman ilmoittamista ja antamisajankohtaa koskevista säännöksistä tai määräyksistä; </a:t>
            </a:r>
          </a:p>
          <a:p>
            <a:pPr lvl="1"/>
            <a:r>
              <a:rPr lang="fi-FI" sz="1300" dirty="0"/>
              <a:t>Ilmoittaminen: </a:t>
            </a:r>
          </a:p>
          <a:p>
            <a:pPr lvl="2"/>
            <a:r>
              <a:rPr lang="fi-FI" sz="1300" dirty="0"/>
              <a:t>Työnantajan määrätessä vuosiloman ajankohdan hänen on ilmoitettava siitä työntekijälle viimeistään kuukautta ennen loman alkua ja jos tämä ei ole mahdollista, vuosilomasta on ilmoitettava viimeistään kahta viikkoa ennen loman alkamista. Ilmoitusajasta poikkeaminen mahdollistaisi myös lyhyemmän ilmoitusajan käyttämisen, mikä voi olla tarpeen tehtäessä poikkeuksellisia työaikajärjestelyitä pikaisella aikataululla. </a:t>
            </a:r>
          </a:p>
          <a:p>
            <a:pPr lvl="2"/>
            <a:r>
              <a:rPr lang="fi-FI" sz="1300" dirty="0"/>
              <a:t>Työnantajan määräämät lomat. Lomien ajankohdasta voi yhä sopia vuosilomalain mukaisesti.</a:t>
            </a:r>
          </a:p>
          <a:p>
            <a:pPr lvl="1"/>
            <a:r>
              <a:rPr lang="fi-FI" sz="1300" dirty="0"/>
              <a:t>Antamisajankohta:</a:t>
            </a:r>
          </a:p>
          <a:p>
            <a:pPr lvl="2"/>
            <a:r>
              <a:rPr lang="fi-FI" sz="1300" dirty="0"/>
              <a:t>Työnantaja saisi määrätä vuosilomalain ajankohdan noudattamatta vuosilomalain 20 §:ssä säädettyjä vuosiloman antamisen aikarajoja (lomakaudet). Sama koskisi työkyvyttömyyden vuoksi siirrettyä vuosiloman osaa. </a:t>
            </a:r>
          </a:p>
          <a:p>
            <a:pPr lvl="2"/>
            <a:r>
              <a:rPr lang="fi-FI" sz="1300" dirty="0"/>
              <a:t>Vuosilomalain mukaan työnantajan työntekijälle ilmoittaman loman ajankohta sitoo työnantajaa. Loman ajankohtaa voidaan sen jälkeen siirtää sopimalla.</a:t>
            </a:r>
          </a:p>
        </p:txBody>
      </p:sp>
      <p:sp>
        <p:nvSpPr>
          <p:cNvPr id="4" name="Päivämäärän paikkamerkki 3">
            <a:extLst>
              <a:ext uri="{FF2B5EF4-FFF2-40B4-BE49-F238E27FC236}">
                <a16:creationId xmlns:a16="http://schemas.microsoft.com/office/drawing/2014/main" id="{0F8E27C4-7D5E-44B8-B997-7570C7F84D22}"/>
              </a:ext>
            </a:extLst>
          </p:cNvPr>
          <p:cNvSpPr>
            <a:spLocks noGrp="1"/>
          </p:cNvSpPr>
          <p:nvPr>
            <p:ph type="dt" sz="half" idx="10"/>
          </p:nvPr>
        </p:nvSpPr>
        <p:spPr/>
        <p:txBody>
          <a:bodyPr/>
          <a:lstStyle/>
          <a:p>
            <a:fld id="{7E373C96-14B9-6B46-AB9E-D55B569638FE}" type="datetime1">
              <a:rPr lang="fi-FI" smtClean="0"/>
              <a:t>25.3.2020</a:t>
            </a:fld>
            <a:endParaRPr lang="en-US"/>
          </a:p>
        </p:txBody>
      </p:sp>
      <p:sp>
        <p:nvSpPr>
          <p:cNvPr id="5" name="Alatunnisteen paikkamerkki 4">
            <a:extLst>
              <a:ext uri="{FF2B5EF4-FFF2-40B4-BE49-F238E27FC236}">
                <a16:creationId xmlns:a16="http://schemas.microsoft.com/office/drawing/2014/main" id="{F430BB0C-AA80-41BA-807E-398D112694C5}"/>
              </a:ext>
            </a:extLst>
          </p:cNvPr>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2622644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E9003-9837-46D9-891C-325696A3CEC8}"/>
              </a:ext>
            </a:extLst>
          </p:cNvPr>
          <p:cNvSpPr>
            <a:spLocks noGrp="1"/>
          </p:cNvSpPr>
          <p:nvPr>
            <p:ph type="title"/>
          </p:nvPr>
        </p:nvSpPr>
        <p:spPr/>
        <p:txBody>
          <a:bodyPr>
            <a:normAutofit fontScale="90000"/>
          </a:bodyPr>
          <a:lstStyle/>
          <a:p>
            <a:r>
              <a:rPr lang="fi-FI" dirty="0"/>
              <a:t>Vuosilomat </a:t>
            </a:r>
            <a:br>
              <a:rPr lang="fi-FI" dirty="0"/>
            </a:br>
            <a:r>
              <a:rPr lang="fi-FI" dirty="0"/>
              <a:t>Valmiuslain 93 §:n soveltamisasetus</a:t>
            </a:r>
          </a:p>
        </p:txBody>
      </p:sp>
      <p:sp>
        <p:nvSpPr>
          <p:cNvPr id="3" name="Sisällön paikkamerkki 2">
            <a:extLst>
              <a:ext uri="{FF2B5EF4-FFF2-40B4-BE49-F238E27FC236}">
                <a16:creationId xmlns:a16="http://schemas.microsoft.com/office/drawing/2014/main" id="{584B72A7-7072-44D4-B219-53DAC6A15B16}"/>
              </a:ext>
            </a:extLst>
          </p:cNvPr>
          <p:cNvSpPr>
            <a:spLocks noGrp="1"/>
          </p:cNvSpPr>
          <p:nvPr>
            <p:ph idx="1"/>
          </p:nvPr>
        </p:nvSpPr>
        <p:spPr/>
        <p:txBody>
          <a:bodyPr vert="horz" lIns="91440" tIns="45720" rIns="91440" bIns="45720" rtlCol="0" anchor="t">
            <a:normAutofit lnSpcReduction="10000"/>
          </a:bodyPr>
          <a:lstStyle/>
          <a:p>
            <a:pPr marL="0" indent="0">
              <a:buNone/>
            </a:pPr>
            <a:r>
              <a:rPr lang="fi-FI" i="1" dirty="0">
                <a:ea typeface="+mn-lt"/>
                <a:cs typeface="+mn-lt"/>
              </a:rPr>
              <a:t>Jos työvoimapula joka aiheuttaa vaaraa, ja työnantajalla ylitsepääsemättömiä ongelmia työnjärjestelyissä, t</a:t>
            </a:r>
            <a:r>
              <a:rPr lang="fi-FI" i="1" dirty="0"/>
              <a:t>yönantaja saa vuosilomalain ja työehtosopimusmääräyksen estämättä: </a:t>
            </a:r>
          </a:p>
          <a:p>
            <a:pPr marL="342900" indent="-342900">
              <a:buFont typeface="+mj-lt"/>
              <a:buAutoNum type="arabicParenR" startAt="2"/>
            </a:pPr>
            <a:r>
              <a:rPr lang="fi-FI" dirty="0"/>
              <a:t>siirtää jo ilmoitetun vuosiloman ajankohtaa; </a:t>
            </a:r>
          </a:p>
          <a:p>
            <a:pPr lvl="1"/>
            <a:r>
              <a:rPr lang="fi-FI" dirty="0"/>
              <a:t>Jotta jo myönnetyt vuosilomat eivät aiheuttaisi ylitsepääsemättömiä ongelmia työnjärjestelyissä, työnantajalla olisi oikeus siirtää jo ilmoittamansa ja vahvistamansa vuosiloman ajankohtaa ja siten määrätä sen pidettäväksi myöhempänä ajankohtana. </a:t>
            </a:r>
          </a:p>
          <a:p>
            <a:pPr marL="342900" indent="-342900">
              <a:buFont typeface="+mj-lt"/>
              <a:buAutoNum type="arabicParenR" startAt="2"/>
            </a:pPr>
            <a:r>
              <a:rPr lang="fi-FI" dirty="0"/>
              <a:t>keskeyttää jo aloitetun vuosiloman. </a:t>
            </a:r>
          </a:p>
          <a:p>
            <a:pPr lvl="1"/>
            <a:r>
              <a:rPr lang="fi-FI" dirty="0"/>
              <a:t>Tilanteen niin vaatiessa työnantajalla olisi myös tämä oikeus.</a:t>
            </a:r>
          </a:p>
          <a:p>
            <a:pPr lvl="1"/>
            <a:r>
              <a:rPr lang="fi-FI" dirty="0"/>
              <a:t>Huom. Mahdollinen vahingonkorvaus työntekijälle</a:t>
            </a:r>
          </a:p>
        </p:txBody>
      </p:sp>
      <p:sp>
        <p:nvSpPr>
          <p:cNvPr id="4" name="Päivämäärän paikkamerkki 3">
            <a:extLst>
              <a:ext uri="{FF2B5EF4-FFF2-40B4-BE49-F238E27FC236}">
                <a16:creationId xmlns:a16="http://schemas.microsoft.com/office/drawing/2014/main" id="{0F8E27C4-7D5E-44B8-B997-7570C7F84D22}"/>
              </a:ext>
            </a:extLst>
          </p:cNvPr>
          <p:cNvSpPr>
            <a:spLocks noGrp="1"/>
          </p:cNvSpPr>
          <p:nvPr>
            <p:ph type="dt" sz="half" idx="10"/>
          </p:nvPr>
        </p:nvSpPr>
        <p:spPr/>
        <p:txBody>
          <a:bodyPr/>
          <a:lstStyle/>
          <a:p>
            <a:fld id="{7E373C96-14B9-6B46-AB9E-D55B569638FE}" type="datetime1">
              <a:rPr lang="fi-FI" smtClean="0"/>
              <a:t>25.3.2020</a:t>
            </a:fld>
            <a:endParaRPr lang="en-US"/>
          </a:p>
        </p:txBody>
      </p:sp>
      <p:sp>
        <p:nvSpPr>
          <p:cNvPr id="5" name="Alatunnisteen paikkamerkki 4">
            <a:extLst>
              <a:ext uri="{FF2B5EF4-FFF2-40B4-BE49-F238E27FC236}">
                <a16:creationId xmlns:a16="http://schemas.microsoft.com/office/drawing/2014/main" id="{F430BB0C-AA80-41BA-807E-398D112694C5}"/>
              </a:ext>
            </a:extLst>
          </p:cNvPr>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1346155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E9003-9837-46D9-891C-325696A3CEC8}"/>
              </a:ext>
            </a:extLst>
          </p:cNvPr>
          <p:cNvSpPr>
            <a:spLocks noGrp="1"/>
          </p:cNvSpPr>
          <p:nvPr>
            <p:ph type="title"/>
          </p:nvPr>
        </p:nvSpPr>
        <p:spPr/>
        <p:txBody>
          <a:bodyPr>
            <a:normAutofit fontScale="90000"/>
          </a:bodyPr>
          <a:lstStyle/>
          <a:p>
            <a:r>
              <a:rPr lang="fi-FI" dirty="0"/>
              <a:t>Vuosilomat </a:t>
            </a:r>
            <a:br>
              <a:rPr lang="fi-FI" dirty="0"/>
            </a:br>
            <a:r>
              <a:rPr lang="fi-FI" dirty="0"/>
              <a:t>Valmiuslain 93 §:n soveltamisasetus</a:t>
            </a:r>
          </a:p>
        </p:txBody>
      </p:sp>
      <p:sp>
        <p:nvSpPr>
          <p:cNvPr id="3" name="Sisällön paikkamerkki 2">
            <a:extLst>
              <a:ext uri="{FF2B5EF4-FFF2-40B4-BE49-F238E27FC236}">
                <a16:creationId xmlns:a16="http://schemas.microsoft.com/office/drawing/2014/main" id="{584B72A7-7072-44D4-B219-53DAC6A15B16}"/>
              </a:ext>
            </a:extLst>
          </p:cNvPr>
          <p:cNvSpPr>
            <a:spLocks noGrp="1"/>
          </p:cNvSpPr>
          <p:nvPr>
            <p:ph idx="1"/>
          </p:nvPr>
        </p:nvSpPr>
        <p:spPr/>
        <p:txBody>
          <a:bodyPr vert="horz" lIns="91440" tIns="45720" rIns="91440" bIns="45720" rtlCol="0" anchor="t">
            <a:normAutofit fontScale="85000" lnSpcReduction="10000"/>
          </a:bodyPr>
          <a:lstStyle/>
          <a:p>
            <a:r>
              <a:rPr lang="fi-FI" dirty="0"/>
              <a:t>Koskee kaikkea vuosilomalaissa tarkoitettua vuosilomaa: </a:t>
            </a:r>
          </a:p>
          <a:p>
            <a:pPr lvl="1"/>
            <a:r>
              <a:rPr lang="fi-FI" dirty="0"/>
              <a:t>24 arkipäivän pituista kesälomaa ja 6 arkipäivän pituista talvilomaa </a:t>
            </a:r>
          </a:p>
          <a:p>
            <a:pPr lvl="1"/>
            <a:r>
              <a:rPr lang="fi-FI" dirty="0"/>
              <a:t>säästövapaata</a:t>
            </a:r>
          </a:p>
          <a:p>
            <a:pPr lvl="1"/>
            <a:r>
              <a:rPr lang="fi-FI" dirty="0"/>
              <a:t>laissa säädettyä pidempää, työehtosopimukseen perustuvaa vuosilomaa</a:t>
            </a:r>
          </a:p>
          <a:p>
            <a:r>
              <a:rPr lang="fi-FI" dirty="0"/>
              <a:t>Ei koske yksinomaan työehtosopimukseen perustuvaa vapaata, kuten lomarahanvaihtovapaata.</a:t>
            </a:r>
          </a:p>
          <a:p>
            <a:endParaRPr lang="fi-FI" dirty="0"/>
          </a:p>
          <a:p>
            <a:r>
              <a:rPr lang="fi-FI" dirty="0"/>
              <a:t>Kaikkien poikkeusten soveltamisen edellytyksenä on, että </a:t>
            </a:r>
          </a:p>
          <a:p>
            <a:pPr lvl="1"/>
            <a:r>
              <a:rPr lang="fi-FI" dirty="0"/>
              <a:t>toimenpiteet ovat tarpeen koronavirusepidemian vaatimien työjärjestelyiden vuoksi ja </a:t>
            </a:r>
          </a:p>
          <a:p>
            <a:pPr lvl="1"/>
            <a:r>
              <a:rPr lang="fi-FI" dirty="0"/>
              <a:t>niillä ei vaaranneta työturvallisuutta eikä työntekijän terveyttä. </a:t>
            </a:r>
          </a:p>
          <a:p>
            <a:r>
              <a:rPr lang="fi-FI" dirty="0"/>
              <a:t>Pitämättömäksi jääneet tai siirretyt lomat on annettava työntekijälle niin pian kuin mahdollista eli heti kun tilanne sen sallii.</a:t>
            </a:r>
          </a:p>
        </p:txBody>
      </p:sp>
      <p:sp>
        <p:nvSpPr>
          <p:cNvPr id="4" name="Päivämäärän paikkamerkki 3">
            <a:extLst>
              <a:ext uri="{FF2B5EF4-FFF2-40B4-BE49-F238E27FC236}">
                <a16:creationId xmlns:a16="http://schemas.microsoft.com/office/drawing/2014/main" id="{0F8E27C4-7D5E-44B8-B997-7570C7F84D22}"/>
              </a:ext>
            </a:extLst>
          </p:cNvPr>
          <p:cNvSpPr>
            <a:spLocks noGrp="1"/>
          </p:cNvSpPr>
          <p:nvPr>
            <p:ph type="dt" sz="half" idx="10"/>
          </p:nvPr>
        </p:nvSpPr>
        <p:spPr/>
        <p:txBody>
          <a:bodyPr/>
          <a:lstStyle/>
          <a:p>
            <a:fld id="{7E373C96-14B9-6B46-AB9E-D55B569638FE}" type="datetime1">
              <a:rPr lang="fi-FI" smtClean="0"/>
              <a:t>25.3.2020</a:t>
            </a:fld>
            <a:endParaRPr lang="en-US"/>
          </a:p>
        </p:txBody>
      </p:sp>
      <p:sp>
        <p:nvSpPr>
          <p:cNvPr id="5" name="Alatunnisteen paikkamerkki 4">
            <a:extLst>
              <a:ext uri="{FF2B5EF4-FFF2-40B4-BE49-F238E27FC236}">
                <a16:creationId xmlns:a16="http://schemas.microsoft.com/office/drawing/2014/main" id="{F430BB0C-AA80-41BA-807E-398D112694C5}"/>
              </a:ext>
            </a:extLst>
          </p:cNvPr>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2523878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E9003-9837-46D9-891C-325696A3CEC8}"/>
              </a:ext>
            </a:extLst>
          </p:cNvPr>
          <p:cNvSpPr>
            <a:spLocks noGrp="1"/>
          </p:cNvSpPr>
          <p:nvPr>
            <p:ph type="title"/>
          </p:nvPr>
        </p:nvSpPr>
        <p:spPr/>
        <p:txBody>
          <a:bodyPr>
            <a:normAutofit fontScale="90000"/>
          </a:bodyPr>
          <a:lstStyle/>
          <a:p>
            <a:r>
              <a:rPr lang="fi-FI" dirty="0"/>
              <a:t>Ylityö ja lisätyö</a:t>
            </a:r>
            <a:br>
              <a:rPr lang="fi-FI" dirty="0"/>
            </a:br>
            <a:r>
              <a:rPr lang="fi-FI" dirty="0"/>
              <a:t>Valmiuslain 93 §:n soveltamisasetus 3 §</a:t>
            </a:r>
          </a:p>
        </p:txBody>
      </p:sp>
      <p:sp>
        <p:nvSpPr>
          <p:cNvPr id="3" name="Sisällön paikkamerkki 2">
            <a:extLst>
              <a:ext uri="{FF2B5EF4-FFF2-40B4-BE49-F238E27FC236}">
                <a16:creationId xmlns:a16="http://schemas.microsoft.com/office/drawing/2014/main" id="{584B72A7-7072-44D4-B219-53DAC6A15B16}"/>
              </a:ext>
            </a:extLst>
          </p:cNvPr>
          <p:cNvSpPr>
            <a:spLocks noGrp="1"/>
          </p:cNvSpPr>
          <p:nvPr>
            <p:ph idx="1"/>
          </p:nvPr>
        </p:nvSpPr>
        <p:spPr/>
        <p:txBody>
          <a:bodyPr vert="horz" lIns="91440" tIns="45720" rIns="91440" bIns="45720" rtlCol="0" anchor="t">
            <a:normAutofit fontScale="92500" lnSpcReduction="20000"/>
          </a:bodyPr>
          <a:lstStyle/>
          <a:p>
            <a:pPr marL="0" indent="0">
              <a:buNone/>
            </a:pPr>
            <a:r>
              <a:rPr lang="fi-FI" dirty="0"/>
              <a:t>Työnantaja saa työaikalain ja työehtosopimuksen estämättä: </a:t>
            </a:r>
          </a:p>
          <a:p>
            <a:pPr marL="342900" indent="-342900">
              <a:buAutoNum type="arabicParenR"/>
            </a:pPr>
            <a:r>
              <a:rPr lang="fi-FI" dirty="0"/>
              <a:t>teettää työntekijällä ylityötä ilman tämän suostumusta; </a:t>
            </a:r>
          </a:p>
          <a:p>
            <a:pPr lvl="1"/>
            <a:r>
              <a:rPr lang="fi-FI" dirty="0"/>
              <a:t>Työaikalain mukaan ylityön teettäminen edellyttää työntekijän suostumusta.</a:t>
            </a:r>
          </a:p>
          <a:p>
            <a:pPr marL="342900" indent="-342900">
              <a:buAutoNum type="arabicParenR"/>
            </a:pPr>
            <a:r>
              <a:rPr lang="fi-FI" dirty="0"/>
              <a:t>poiketa vuorokausilepoa ja viikkolepoa koskevista säännöksistä; </a:t>
            </a:r>
          </a:p>
          <a:p>
            <a:pPr marL="342900" indent="-342900">
              <a:buAutoNum type="arabicParenR"/>
            </a:pPr>
            <a:r>
              <a:rPr lang="fi-FI" dirty="0"/>
              <a:t>poiketa työaikalain 18 §:n enimmäistyöaikaa koskevista säännöksistä. </a:t>
            </a:r>
          </a:p>
          <a:p>
            <a:pPr lvl="1"/>
            <a:r>
              <a:rPr lang="fi-FI" dirty="0"/>
              <a:t>Enimmäistyöaika ylityöt mukaan luettuna keskimäärin enintään 48 tuntia viikossa neljän kuukauden tasoittumisjakson aikana. Tästä säännöksestä poikkeaminen voisi tulla kysymykseen lähinnä silloin, kun kuluvan tasoittumisjakson aikana on jo tehty työtä lähes sen verran kuin työaikalain 19 § sallii teetettävän hätätyönä.</a:t>
            </a:r>
          </a:p>
          <a:p>
            <a:pPr lvl="2"/>
            <a:r>
              <a:rPr lang="fi-FI" dirty="0"/>
              <a:t>Työnantaja saa teettää hätätyötä, jos ennalta arvaamaton tapahtuma on aiheuttanut keskeytyksen säännöllisessä toiminnassa tai vakavasti uhkaa johtaa sellaiseen keskeytykseen tai hengen, terveyden, omaisuuden tai ympäristön vaarantumiseen. Hätätyötä saa teettää säännöllisen työajan lisäksi vain siinä määrin kuin se on välttämätöntä ja enintään kahden viikon ajan.</a:t>
            </a:r>
            <a:r>
              <a:rPr lang="fi-FI" dirty="0">
                <a:hlinkClick r:id="rId2"/>
              </a:rPr>
              <a:t> https://www.tyosuojelu.fi/tietoa-meista/asiointi/luvat-ja-ilmoitukset/hatatyo</a:t>
            </a:r>
            <a:endParaRPr lang="fi-FI" dirty="0"/>
          </a:p>
          <a:p>
            <a:pPr lvl="2"/>
            <a:endParaRPr lang="fi-FI" b="1" dirty="0">
              <a:ea typeface="+mn-lt"/>
              <a:cs typeface="+mn-lt"/>
            </a:endParaRPr>
          </a:p>
        </p:txBody>
      </p:sp>
      <p:sp>
        <p:nvSpPr>
          <p:cNvPr id="4" name="Päivämäärän paikkamerkki 3">
            <a:extLst>
              <a:ext uri="{FF2B5EF4-FFF2-40B4-BE49-F238E27FC236}">
                <a16:creationId xmlns:a16="http://schemas.microsoft.com/office/drawing/2014/main" id="{0F8E27C4-7D5E-44B8-B997-7570C7F84D22}"/>
              </a:ext>
            </a:extLst>
          </p:cNvPr>
          <p:cNvSpPr>
            <a:spLocks noGrp="1"/>
          </p:cNvSpPr>
          <p:nvPr>
            <p:ph type="dt" sz="half" idx="10"/>
          </p:nvPr>
        </p:nvSpPr>
        <p:spPr/>
        <p:txBody>
          <a:bodyPr/>
          <a:lstStyle/>
          <a:p>
            <a:fld id="{7E373C96-14B9-6B46-AB9E-D55B569638FE}" type="datetime1">
              <a:rPr lang="fi-FI" smtClean="0"/>
              <a:t>25.3.2020</a:t>
            </a:fld>
            <a:endParaRPr lang="en-US"/>
          </a:p>
        </p:txBody>
      </p:sp>
      <p:sp>
        <p:nvSpPr>
          <p:cNvPr id="5" name="Alatunnisteen paikkamerkki 4">
            <a:extLst>
              <a:ext uri="{FF2B5EF4-FFF2-40B4-BE49-F238E27FC236}">
                <a16:creationId xmlns:a16="http://schemas.microsoft.com/office/drawing/2014/main" id="{F430BB0C-AA80-41BA-807E-398D112694C5}"/>
              </a:ext>
            </a:extLst>
          </p:cNvPr>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13464120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E9003-9837-46D9-891C-325696A3CEC8}"/>
              </a:ext>
            </a:extLst>
          </p:cNvPr>
          <p:cNvSpPr>
            <a:spLocks noGrp="1"/>
          </p:cNvSpPr>
          <p:nvPr>
            <p:ph type="title"/>
          </p:nvPr>
        </p:nvSpPr>
        <p:spPr/>
        <p:txBody>
          <a:bodyPr>
            <a:normAutofit fontScale="90000"/>
          </a:bodyPr>
          <a:lstStyle/>
          <a:p>
            <a:r>
              <a:rPr lang="fi-FI" dirty="0"/>
              <a:t>Ylityö ja lisätyö</a:t>
            </a:r>
            <a:br>
              <a:rPr lang="fi-FI" dirty="0"/>
            </a:br>
            <a:r>
              <a:rPr lang="fi-FI" dirty="0"/>
              <a:t>Valmiuslain 93 §:n soveltamisasetus 3 §</a:t>
            </a:r>
          </a:p>
        </p:txBody>
      </p:sp>
      <p:sp>
        <p:nvSpPr>
          <p:cNvPr id="3" name="Sisällön paikkamerkki 2">
            <a:extLst>
              <a:ext uri="{FF2B5EF4-FFF2-40B4-BE49-F238E27FC236}">
                <a16:creationId xmlns:a16="http://schemas.microsoft.com/office/drawing/2014/main" id="{584B72A7-7072-44D4-B219-53DAC6A15B16}"/>
              </a:ext>
            </a:extLst>
          </p:cNvPr>
          <p:cNvSpPr>
            <a:spLocks noGrp="1"/>
          </p:cNvSpPr>
          <p:nvPr>
            <p:ph idx="1"/>
          </p:nvPr>
        </p:nvSpPr>
        <p:spPr/>
        <p:txBody>
          <a:bodyPr vert="horz" lIns="91440" tIns="45720" rIns="91440" bIns="45720" rtlCol="0" anchor="t">
            <a:normAutofit/>
          </a:bodyPr>
          <a:lstStyle/>
          <a:p>
            <a:pPr marL="0" indent="0">
              <a:buNone/>
            </a:pPr>
            <a:r>
              <a:rPr lang="fi-FI" dirty="0"/>
              <a:t>Poikkeusten soveltamisen edellytyksenä ovat kaikki seuraavat seikat: </a:t>
            </a:r>
          </a:p>
          <a:p>
            <a:r>
              <a:rPr lang="fi-FI" dirty="0"/>
              <a:t>Poikkeaminen on välttämätöntä toiminnan turvaamiseksi, ja </a:t>
            </a:r>
          </a:p>
          <a:p>
            <a:r>
              <a:rPr lang="fi-FI" dirty="0"/>
              <a:t>työnantaja järjestää työpaikalle lepoon ja virkistäytymiseen soveltuvia tauko- ja lepotiloja, sosiaalitiloja ja ruokahuoltoa, ja</a:t>
            </a:r>
          </a:p>
          <a:p>
            <a:r>
              <a:rPr lang="fi-FI" dirty="0"/>
              <a:t>toimenpiteet ovat tarpeen koronavirusepidemian vuoksi, ja </a:t>
            </a:r>
          </a:p>
          <a:p>
            <a:r>
              <a:rPr lang="fi-FI" dirty="0"/>
              <a:t>toimenpiteillä ei vaaranneta työturvallisuutta eikä työntekijän terveyttä, ja </a:t>
            </a:r>
          </a:p>
          <a:p>
            <a:r>
              <a:rPr lang="fi-FI" dirty="0"/>
              <a:t>työnantajan on pidettävä huolta työstä aiheutuvan kuormituksen tasaisesta jakautumisesta sekä työntekijän mahdollisuudesta palautua työn rasituksista. </a:t>
            </a:r>
            <a:endParaRPr lang="fi-FI" b="1" dirty="0">
              <a:ea typeface="+mn-lt"/>
              <a:cs typeface="+mn-lt"/>
            </a:endParaRPr>
          </a:p>
        </p:txBody>
      </p:sp>
      <p:sp>
        <p:nvSpPr>
          <p:cNvPr id="4" name="Päivämäärän paikkamerkki 3">
            <a:extLst>
              <a:ext uri="{FF2B5EF4-FFF2-40B4-BE49-F238E27FC236}">
                <a16:creationId xmlns:a16="http://schemas.microsoft.com/office/drawing/2014/main" id="{0F8E27C4-7D5E-44B8-B997-7570C7F84D22}"/>
              </a:ext>
            </a:extLst>
          </p:cNvPr>
          <p:cNvSpPr>
            <a:spLocks noGrp="1"/>
          </p:cNvSpPr>
          <p:nvPr>
            <p:ph type="dt" sz="half" idx="10"/>
          </p:nvPr>
        </p:nvSpPr>
        <p:spPr/>
        <p:txBody>
          <a:bodyPr/>
          <a:lstStyle/>
          <a:p>
            <a:fld id="{7E373C96-14B9-6B46-AB9E-D55B569638FE}" type="datetime1">
              <a:rPr lang="fi-FI" smtClean="0"/>
              <a:t>25.3.2020</a:t>
            </a:fld>
            <a:endParaRPr lang="en-US"/>
          </a:p>
        </p:txBody>
      </p:sp>
      <p:sp>
        <p:nvSpPr>
          <p:cNvPr id="5" name="Alatunnisteen paikkamerkki 4">
            <a:extLst>
              <a:ext uri="{FF2B5EF4-FFF2-40B4-BE49-F238E27FC236}">
                <a16:creationId xmlns:a16="http://schemas.microsoft.com/office/drawing/2014/main" id="{F430BB0C-AA80-41BA-807E-398D112694C5}"/>
              </a:ext>
            </a:extLst>
          </p:cNvPr>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23486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E9003-9837-46D9-891C-325696A3CEC8}"/>
              </a:ext>
            </a:extLst>
          </p:cNvPr>
          <p:cNvSpPr>
            <a:spLocks noGrp="1"/>
          </p:cNvSpPr>
          <p:nvPr>
            <p:ph type="title"/>
          </p:nvPr>
        </p:nvSpPr>
        <p:spPr/>
        <p:txBody>
          <a:bodyPr>
            <a:normAutofit fontScale="90000"/>
          </a:bodyPr>
          <a:lstStyle/>
          <a:p>
            <a:r>
              <a:rPr lang="fi-FI" dirty="0"/>
              <a:t>Työntekijän noudatettava irtisanomisaika</a:t>
            </a:r>
            <a:br>
              <a:rPr lang="fi-FI" dirty="0"/>
            </a:br>
            <a:r>
              <a:rPr lang="fi-FI" dirty="0"/>
              <a:t>Valmiuslain 94 §:n soveltamisasetus 4 §</a:t>
            </a:r>
          </a:p>
        </p:txBody>
      </p:sp>
      <p:sp>
        <p:nvSpPr>
          <p:cNvPr id="3" name="Sisällön paikkamerkki 2">
            <a:extLst>
              <a:ext uri="{FF2B5EF4-FFF2-40B4-BE49-F238E27FC236}">
                <a16:creationId xmlns:a16="http://schemas.microsoft.com/office/drawing/2014/main" id="{584B72A7-7072-44D4-B219-53DAC6A15B16}"/>
              </a:ext>
            </a:extLst>
          </p:cNvPr>
          <p:cNvSpPr>
            <a:spLocks noGrp="1"/>
          </p:cNvSpPr>
          <p:nvPr>
            <p:ph idx="1"/>
          </p:nvPr>
        </p:nvSpPr>
        <p:spPr/>
        <p:txBody>
          <a:bodyPr vert="horz" lIns="91440" tIns="45720" rIns="91440" bIns="45720" rtlCol="0" anchor="t">
            <a:normAutofit lnSpcReduction="10000"/>
          </a:bodyPr>
          <a:lstStyle/>
          <a:p>
            <a:r>
              <a:rPr lang="fi-FI" dirty="0"/>
              <a:t>Työsopimuslaki: Työntekijän irtisanomisaika 14 päivää, jos työsuhde on jatkunut enintään viisi vuotta, ja yksi kuukausi, jos työsuhde on jatkunut yli viisi vuotta.</a:t>
            </a:r>
          </a:p>
          <a:p>
            <a:r>
              <a:rPr lang="fi-FI" dirty="0"/>
              <a:t>Valmiuslaki: Terveydenhuollossa, sosiaalitoimessa, pelastustoimessa ja hätäkeskustoiminnassa irtisanomisoikeutta voidaan rajoittaa väestön välttämättömän terveydenhuollon, vähimmäistoimeentulon tai turvallisuuden vuoksi. </a:t>
            </a:r>
          </a:p>
          <a:p>
            <a:r>
              <a:rPr lang="fi-FI" dirty="0"/>
              <a:t>Soveltamisasetus: Työntekijän irtisanoutuessa työnantaja voi pidentää noudatettavaa irtisanomisaikaa työsopimuslain ja työehtosopimusmääräyksen estämättä </a:t>
            </a:r>
            <a:r>
              <a:rPr lang="fi-FI" b="1" dirty="0"/>
              <a:t>neljään kuukauteen</a:t>
            </a:r>
            <a:r>
              <a:rPr lang="fi-FI" dirty="0"/>
              <a:t>. </a:t>
            </a:r>
          </a:p>
          <a:p>
            <a:r>
              <a:rPr lang="fi-FI" dirty="0"/>
              <a:t>Soveltamisen edellytyksenä on, että irtisanomisajan pidentäminen on välttämätöntä väestön terveydenhuollon, vähimmäistoimeentulon tai turvallisuuden vuoksi. </a:t>
            </a:r>
          </a:p>
        </p:txBody>
      </p:sp>
      <p:sp>
        <p:nvSpPr>
          <p:cNvPr id="4" name="Päivämäärän paikkamerkki 3">
            <a:extLst>
              <a:ext uri="{FF2B5EF4-FFF2-40B4-BE49-F238E27FC236}">
                <a16:creationId xmlns:a16="http://schemas.microsoft.com/office/drawing/2014/main" id="{0F8E27C4-7D5E-44B8-B997-7570C7F84D22}"/>
              </a:ext>
            </a:extLst>
          </p:cNvPr>
          <p:cNvSpPr>
            <a:spLocks noGrp="1"/>
          </p:cNvSpPr>
          <p:nvPr>
            <p:ph type="dt" sz="half" idx="10"/>
          </p:nvPr>
        </p:nvSpPr>
        <p:spPr/>
        <p:txBody>
          <a:bodyPr/>
          <a:lstStyle/>
          <a:p>
            <a:fld id="{7E373C96-14B9-6B46-AB9E-D55B569638FE}" type="datetime1">
              <a:rPr lang="fi-FI" smtClean="0"/>
              <a:t>25.3.2020</a:t>
            </a:fld>
            <a:endParaRPr lang="en-US"/>
          </a:p>
        </p:txBody>
      </p:sp>
      <p:sp>
        <p:nvSpPr>
          <p:cNvPr id="5" name="Alatunnisteen paikkamerkki 4">
            <a:extLst>
              <a:ext uri="{FF2B5EF4-FFF2-40B4-BE49-F238E27FC236}">
                <a16:creationId xmlns:a16="http://schemas.microsoft.com/office/drawing/2014/main" id="{F430BB0C-AA80-41BA-807E-398D112694C5}"/>
              </a:ext>
            </a:extLst>
          </p:cNvPr>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901514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BEEA0D1-E70A-4349-97DE-D885D9B600A5}"/>
              </a:ext>
            </a:extLst>
          </p:cNvPr>
          <p:cNvSpPr>
            <a:spLocks noGrp="1"/>
          </p:cNvSpPr>
          <p:nvPr>
            <p:ph type="title"/>
          </p:nvPr>
        </p:nvSpPr>
        <p:spPr>
          <a:xfrm>
            <a:off x="623888" y="861313"/>
            <a:ext cx="4684590" cy="3511752"/>
          </a:xfrm>
        </p:spPr>
        <p:txBody>
          <a:bodyPr>
            <a:normAutofit/>
          </a:bodyPr>
          <a:lstStyle/>
          <a:p>
            <a:r>
              <a:rPr lang="fi-FI" dirty="0"/>
              <a:t>Tulossa olevat muutokset työlainsäädäntöön</a:t>
            </a:r>
            <a:br>
              <a:rPr lang="fi-FI" dirty="0"/>
            </a:br>
            <a:br>
              <a:rPr lang="fi-FI" dirty="0"/>
            </a:br>
            <a:r>
              <a:rPr lang="fi-FI" sz="1400" dirty="0"/>
              <a:t>Anna Kallaskari</a:t>
            </a:r>
            <a:br>
              <a:rPr lang="fi-FI" sz="1400" dirty="0"/>
            </a:br>
            <a:r>
              <a:rPr lang="fi-FI" sz="1400" dirty="0"/>
              <a:t>johtava lakimies, Hyvinvointiala HALI</a:t>
            </a:r>
            <a:br>
              <a:rPr lang="fi-FI" sz="1400" dirty="0"/>
            </a:br>
            <a:br>
              <a:rPr lang="fi-FI" sz="1400" dirty="0"/>
            </a:br>
            <a:endParaRPr lang="fi-FI" sz="1400" dirty="0"/>
          </a:p>
        </p:txBody>
      </p:sp>
    </p:spTree>
    <p:extLst>
      <p:ext uri="{BB962C8B-B14F-4D97-AF65-F5344CB8AC3E}">
        <p14:creationId xmlns:p14="http://schemas.microsoft.com/office/powerpoint/2010/main" val="13558955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E9003-9837-46D9-891C-325696A3CEC8}"/>
              </a:ext>
            </a:extLst>
          </p:cNvPr>
          <p:cNvSpPr>
            <a:spLocks noGrp="1"/>
          </p:cNvSpPr>
          <p:nvPr>
            <p:ph type="title"/>
          </p:nvPr>
        </p:nvSpPr>
        <p:spPr/>
        <p:txBody>
          <a:bodyPr/>
          <a:lstStyle/>
          <a:p>
            <a:r>
              <a:rPr lang="fi-FI" dirty="0"/>
              <a:t>Muutoksia tulossa työlainsäädäntöön</a:t>
            </a:r>
          </a:p>
        </p:txBody>
      </p:sp>
      <p:sp>
        <p:nvSpPr>
          <p:cNvPr id="3" name="Sisällön paikkamerkki 2">
            <a:extLst>
              <a:ext uri="{FF2B5EF4-FFF2-40B4-BE49-F238E27FC236}">
                <a16:creationId xmlns:a16="http://schemas.microsoft.com/office/drawing/2014/main" id="{584B72A7-7072-44D4-B219-53DAC6A15B16}"/>
              </a:ext>
            </a:extLst>
          </p:cNvPr>
          <p:cNvSpPr>
            <a:spLocks noGrp="1"/>
          </p:cNvSpPr>
          <p:nvPr>
            <p:ph idx="1"/>
          </p:nvPr>
        </p:nvSpPr>
        <p:spPr/>
        <p:txBody>
          <a:bodyPr vert="horz" lIns="91440" tIns="45720" rIns="91440" bIns="45720" rtlCol="0" anchor="t">
            <a:normAutofit fontScale="77500" lnSpcReduction="20000"/>
          </a:bodyPr>
          <a:lstStyle/>
          <a:p>
            <a:r>
              <a:rPr lang="fi-FI" dirty="0"/>
              <a:t>Työmarkkinakeskusjärjestöt (mm. EK, SAK, STTK ja Akava) ja Suomen hallitus ovat sopineet koronakriisiä koskevista väliaikaisista muutoksista työlainsäädäntöön. </a:t>
            </a:r>
          </a:p>
          <a:p>
            <a:r>
              <a:rPr lang="fi-FI" dirty="0"/>
              <a:t>Tänään 23.3.2020 lakimuutoksia ei ole vielä säädetty eikä voimassa.</a:t>
            </a:r>
          </a:p>
          <a:p>
            <a:pPr lvl="1"/>
            <a:r>
              <a:rPr lang="fi-FI" dirty="0"/>
              <a:t>Nyt noudatetaan tällä hetkellä voimassa olevaa lainsäädäntöä ja sitä, mistä tällä hetkellä on mahdollista sopia.</a:t>
            </a:r>
          </a:p>
          <a:p>
            <a:r>
              <a:rPr lang="fi-FI" dirty="0"/>
              <a:t>Muutosten voimaantuloajankohdasta kerrotaan heti, kun se on selvillä. </a:t>
            </a:r>
          </a:p>
          <a:p>
            <a:pPr lvl="1"/>
            <a:r>
              <a:rPr lang="fi-FI" dirty="0"/>
              <a:t>Kaikki muutokset eivät välttämättä tule samaan aikaan voimaan. Tarkkuutta vaaditaan.</a:t>
            </a:r>
          </a:p>
          <a:p>
            <a:r>
              <a:rPr lang="fi-FI" dirty="0"/>
              <a:t>Muutokset ovat tämänhetkisen tiedon mukaan tilapäisiä, jonka jälkeen palataan nykyiseen lainsäädäntöön.</a:t>
            </a:r>
          </a:p>
          <a:p>
            <a:r>
              <a:rPr lang="fi-FI" dirty="0" err="1"/>
              <a:t>HALIn</a:t>
            </a:r>
            <a:r>
              <a:rPr lang="fi-FI" dirty="0"/>
              <a:t> sopimissa yksityisen sosiaalipalvelualan, terveyspalvelualan, järjestötyön ja ensihoitoalan työehtosopimuksissa ei ole muutoksia koskevia </a:t>
            </a:r>
            <a:r>
              <a:rPr lang="fi-FI" dirty="0" err="1"/>
              <a:t>tes</a:t>
            </a:r>
            <a:r>
              <a:rPr lang="fi-FI" dirty="0"/>
              <a:t>-määräyksiä. </a:t>
            </a:r>
          </a:p>
          <a:p>
            <a:pPr lvl="1"/>
            <a:r>
              <a:rPr lang="fi-FI" dirty="0" err="1"/>
              <a:t>Tes</a:t>
            </a:r>
            <a:r>
              <a:rPr lang="fi-FI" dirty="0"/>
              <a:t>-määräyksen puuttuessa noudatetaan työlainsäädäntöä sen sisällön mukaisesti ja siinä aikataulussa, kun lakimuutos tulee voimaan.</a:t>
            </a:r>
          </a:p>
          <a:p>
            <a:pPr lvl="1"/>
            <a:r>
              <a:rPr lang="fi-FI" dirty="0"/>
              <a:t>Huomioitava luottamusmiehen ja työsuojeluvaltuutetun erityinen työsuhdeturva lomautuksissa.</a:t>
            </a:r>
          </a:p>
          <a:p>
            <a:pPr lvl="1"/>
            <a:endParaRPr lang="fi-FI" dirty="0"/>
          </a:p>
        </p:txBody>
      </p:sp>
      <p:sp>
        <p:nvSpPr>
          <p:cNvPr id="4" name="Päivämäärän paikkamerkki 3">
            <a:extLst>
              <a:ext uri="{FF2B5EF4-FFF2-40B4-BE49-F238E27FC236}">
                <a16:creationId xmlns:a16="http://schemas.microsoft.com/office/drawing/2014/main" id="{0F8E27C4-7D5E-44B8-B997-7570C7F84D22}"/>
              </a:ext>
            </a:extLst>
          </p:cNvPr>
          <p:cNvSpPr>
            <a:spLocks noGrp="1"/>
          </p:cNvSpPr>
          <p:nvPr>
            <p:ph type="dt" sz="half" idx="10"/>
          </p:nvPr>
        </p:nvSpPr>
        <p:spPr/>
        <p:txBody>
          <a:bodyPr/>
          <a:lstStyle/>
          <a:p>
            <a:fld id="{7E373C96-14B9-6B46-AB9E-D55B569638FE}" type="datetime1">
              <a:rPr lang="fi-FI" smtClean="0"/>
              <a:t>25.3.2020</a:t>
            </a:fld>
            <a:endParaRPr lang="en-US"/>
          </a:p>
        </p:txBody>
      </p:sp>
      <p:sp>
        <p:nvSpPr>
          <p:cNvPr id="5" name="Alatunnisteen paikkamerkki 4">
            <a:extLst>
              <a:ext uri="{FF2B5EF4-FFF2-40B4-BE49-F238E27FC236}">
                <a16:creationId xmlns:a16="http://schemas.microsoft.com/office/drawing/2014/main" id="{F430BB0C-AA80-41BA-807E-398D112694C5}"/>
              </a:ext>
            </a:extLst>
          </p:cNvPr>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15472633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E9003-9837-46D9-891C-325696A3CEC8}"/>
              </a:ext>
            </a:extLst>
          </p:cNvPr>
          <p:cNvSpPr>
            <a:spLocks noGrp="1"/>
          </p:cNvSpPr>
          <p:nvPr>
            <p:ph type="title"/>
          </p:nvPr>
        </p:nvSpPr>
        <p:spPr/>
        <p:txBody>
          <a:bodyPr>
            <a:normAutofit fontScale="90000"/>
          </a:bodyPr>
          <a:lstStyle/>
          <a:p>
            <a:r>
              <a:rPr lang="fi-FI" dirty="0"/>
              <a:t>Nopeutettu </a:t>
            </a:r>
            <a:r>
              <a:rPr lang="fi-FI" dirty="0" err="1"/>
              <a:t>yt</a:t>
            </a:r>
            <a:r>
              <a:rPr lang="fi-FI" dirty="0"/>
              <a:t>-neuvottelu </a:t>
            </a:r>
            <a:r>
              <a:rPr lang="fi-FI" dirty="0" err="1"/>
              <a:t>max</a:t>
            </a:r>
            <a:r>
              <a:rPr lang="fi-FI" dirty="0"/>
              <a:t>. 90 pv lomautuksissa – uusi soveltamisohje</a:t>
            </a:r>
          </a:p>
        </p:txBody>
      </p:sp>
      <p:sp>
        <p:nvSpPr>
          <p:cNvPr id="3" name="Sisällön paikkamerkki 2">
            <a:extLst>
              <a:ext uri="{FF2B5EF4-FFF2-40B4-BE49-F238E27FC236}">
                <a16:creationId xmlns:a16="http://schemas.microsoft.com/office/drawing/2014/main" id="{584B72A7-7072-44D4-B219-53DAC6A15B16}"/>
              </a:ext>
            </a:extLst>
          </p:cNvPr>
          <p:cNvSpPr>
            <a:spLocks noGrp="1"/>
          </p:cNvSpPr>
          <p:nvPr>
            <p:ph idx="1"/>
          </p:nvPr>
        </p:nvSpPr>
        <p:spPr/>
        <p:txBody>
          <a:bodyPr vert="horz" lIns="91440" tIns="45720" rIns="91440" bIns="45720" rtlCol="0" anchor="t">
            <a:normAutofit fontScale="70000" lnSpcReduction="20000"/>
          </a:bodyPr>
          <a:lstStyle/>
          <a:p>
            <a:r>
              <a:rPr lang="fi-FI" dirty="0"/>
              <a:t>Nyt voimassa olevan yhteistoimintalain mukaan työnantajan ja henkilöstön edustajan on ensin käytävä </a:t>
            </a:r>
            <a:r>
              <a:rPr lang="fi-FI" dirty="0" err="1"/>
              <a:t>yt</a:t>
            </a:r>
            <a:r>
              <a:rPr lang="fi-FI" dirty="0"/>
              <a:t>-neuvottelut loppuun. Vasta sen jälkeen työnantaja saa päättää lomautuksista ja antaa työntekijöille lomautusilmoitukset. </a:t>
            </a:r>
          </a:p>
          <a:p>
            <a:r>
              <a:rPr lang="fi-FI" dirty="0"/>
              <a:t>Voimassa olevan yhteistoimintalain 60 §:n mukaan työnantaja voi tehdä lomautuspäätöksen jo ennen lomautusta edeltävien </a:t>
            </a:r>
            <a:r>
              <a:rPr lang="fi-FI" dirty="0" err="1"/>
              <a:t>yt</a:t>
            </a:r>
            <a:r>
              <a:rPr lang="fi-FI" dirty="0"/>
              <a:t>-neuvottelujen päättämistä, jos yrityksen tuotanto- tai palvelutoiminnalle tai yrityksen taloudelle vahinkoa aiheuttavat erityisen painavat syyt, joita ei ole voitu tietää ennakolta, ovat </a:t>
            </a:r>
            <a:r>
              <a:rPr lang="fi-FI" dirty="0" err="1"/>
              <a:t>yt</a:t>
            </a:r>
            <a:r>
              <a:rPr lang="fi-FI" dirty="0"/>
              <a:t>-neuvottelujen esteenä. </a:t>
            </a:r>
          </a:p>
          <a:p>
            <a:pPr lvl="1"/>
            <a:r>
              <a:rPr lang="fi-FI" dirty="0" err="1"/>
              <a:t>Yt</a:t>
            </a:r>
            <a:r>
              <a:rPr lang="fi-FI" dirty="0"/>
              <a:t>-neuvottelut pitää kuitenkin käydä heti kun mahdollista. </a:t>
            </a:r>
            <a:r>
              <a:rPr lang="fi-FI" dirty="0" err="1"/>
              <a:t>Yt</a:t>
            </a:r>
            <a:r>
              <a:rPr lang="fi-FI" dirty="0"/>
              <a:t>-velvoitetta ei voi jättää täyttämättä.</a:t>
            </a:r>
          </a:p>
          <a:p>
            <a:pPr lvl="1"/>
            <a:r>
              <a:rPr lang="fi-FI" dirty="0"/>
              <a:t>Työnantajan tulee antaa neuvotteluesitys luottamusmiehelle, ja lomautettaville työntekijöille lomautusilmoitus. Lomautusilmoituslomake </a:t>
            </a:r>
            <a:r>
              <a:rPr lang="fi-FI" dirty="0">
                <a:hlinkClick r:id="rId2"/>
              </a:rPr>
              <a:t>https://www.tyosuojelu.fi/tyosuhde/lomautus</a:t>
            </a:r>
            <a:endParaRPr lang="fi-FI" dirty="0"/>
          </a:p>
          <a:p>
            <a:pPr lvl="1"/>
            <a:r>
              <a:rPr lang="fi-FI" dirty="0" err="1"/>
              <a:t>Yt</a:t>
            </a:r>
            <a:r>
              <a:rPr lang="fi-FI" dirty="0"/>
              <a:t>-neuvotteluissa pitää käsitellä, miksi </a:t>
            </a:r>
            <a:r>
              <a:rPr lang="fi-FI" dirty="0" err="1"/>
              <a:t>yt</a:t>
            </a:r>
            <a:r>
              <a:rPr lang="fi-FI" dirty="0"/>
              <a:t>-lain 60 §:n soveltamiselle eli nopeutetulle menettelylle oli erityisen painavat, ennalta arvaamattomat syyt.</a:t>
            </a:r>
          </a:p>
          <a:p>
            <a:r>
              <a:rPr lang="fi-FI" b="1" dirty="0"/>
              <a:t>Työmarkkinakeskusjärjestöt ovat yhtä mieltä siitä, että </a:t>
            </a:r>
            <a:r>
              <a:rPr lang="fi-FI" b="1" dirty="0" err="1"/>
              <a:t>yt</a:t>
            </a:r>
            <a:r>
              <a:rPr lang="fi-FI" b="1" dirty="0"/>
              <a:t>-lain 60 §:n mukainen poikkeustilanne syntyy, kun koronavirus aiheuttaa äkillisen ja voimakkaan heikkenemisen yrityksen tuotteiden tai palveluiden kysynnässä, ja tämän seurauksena yritykselle tulee tarve lomauttaa merkittävä osa yrityksen työntekijöistä. Arvio tulee kuitenkin tehdä yrityksissä tapauskohtaisesti.</a:t>
            </a:r>
          </a:p>
          <a:p>
            <a:pPr lvl="1"/>
            <a:r>
              <a:rPr lang="fi-FI" dirty="0"/>
              <a:t>Yhteistoimintalaissa yrityksellä tarkoitetaan kaikkia työnantajia, myös järjestöjä, jotka työllistävät säännöllisesti vähintään 20 työntekijää.</a:t>
            </a:r>
            <a:r>
              <a:rPr lang="fi-FI" b="1" dirty="0"/>
              <a:t> </a:t>
            </a:r>
            <a:endParaRPr lang="fi-FI" dirty="0"/>
          </a:p>
          <a:p>
            <a:pPr marL="0" indent="0">
              <a:buNone/>
            </a:pPr>
            <a:endParaRPr lang="fi-FI" dirty="0">
              <a:cs typeface="Calibri"/>
            </a:endParaRPr>
          </a:p>
        </p:txBody>
      </p:sp>
      <p:sp>
        <p:nvSpPr>
          <p:cNvPr id="4" name="Päivämäärän paikkamerkki 3">
            <a:extLst>
              <a:ext uri="{FF2B5EF4-FFF2-40B4-BE49-F238E27FC236}">
                <a16:creationId xmlns:a16="http://schemas.microsoft.com/office/drawing/2014/main" id="{0F8E27C4-7D5E-44B8-B997-7570C7F84D22}"/>
              </a:ext>
            </a:extLst>
          </p:cNvPr>
          <p:cNvSpPr>
            <a:spLocks noGrp="1"/>
          </p:cNvSpPr>
          <p:nvPr>
            <p:ph type="dt" sz="half" idx="10"/>
          </p:nvPr>
        </p:nvSpPr>
        <p:spPr/>
        <p:txBody>
          <a:bodyPr/>
          <a:lstStyle/>
          <a:p>
            <a:fld id="{7E373C96-14B9-6B46-AB9E-D55B569638FE}" type="datetime1">
              <a:rPr lang="fi-FI" smtClean="0"/>
              <a:t>25.3.2020</a:t>
            </a:fld>
            <a:endParaRPr lang="en-US"/>
          </a:p>
        </p:txBody>
      </p:sp>
      <p:sp>
        <p:nvSpPr>
          <p:cNvPr id="5" name="Alatunnisteen paikkamerkki 4">
            <a:extLst>
              <a:ext uri="{FF2B5EF4-FFF2-40B4-BE49-F238E27FC236}">
                <a16:creationId xmlns:a16="http://schemas.microsoft.com/office/drawing/2014/main" id="{F430BB0C-AA80-41BA-807E-398D112694C5}"/>
              </a:ext>
            </a:extLst>
          </p:cNvPr>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1622809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E9003-9837-46D9-891C-325696A3CEC8}"/>
              </a:ext>
            </a:extLst>
          </p:cNvPr>
          <p:cNvSpPr>
            <a:spLocks noGrp="1"/>
          </p:cNvSpPr>
          <p:nvPr>
            <p:ph type="title"/>
          </p:nvPr>
        </p:nvSpPr>
        <p:spPr/>
        <p:txBody>
          <a:bodyPr/>
          <a:lstStyle/>
          <a:p>
            <a:r>
              <a:rPr lang="fi-FI"/>
              <a:t>Webinaarin asiantuntija</a:t>
            </a:r>
          </a:p>
        </p:txBody>
      </p:sp>
      <p:pic>
        <p:nvPicPr>
          <p:cNvPr id="6" name="Kuva 6" descr="Kuva, joka sisältää kohteen henkilö, sisä, nainen, vaatetus&#10;&#10;Kuvaus luotu, erittäin korkea luotettavuus">
            <a:extLst>
              <a:ext uri="{FF2B5EF4-FFF2-40B4-BE49-F238E27FC236}">
                <a16:creationId xmlns:a16="http://schemas.microsoft.com/office/drawing/2014/main" id="{C5E2BB0F-24C8-4144-9E60-FBFA9F4435D3}"/>
              </a:ext>
            </a:extLst>
          </p:cNvPr>
          <p:cNvPicPr>
            <a:picLocks noGrp="1" noChangeAspect="1"/>
          </p:cNvPicPr>
          <p:nvPr>
            <p:ph idx="1"/>
          </p:nvPr>
        </p:nvPicPr>
        <p:blipFill>
          <a:blip r:embed="rId2"/>
          <a:stretch>
            <a:fillRect/>
          </a:stretch>
        </p:blipFill>
        <p:spPr>
          <a:xfrm>
            <a:off x="453838" y="1710850"/>
            <a:ext cx="2400300" cy="1590675"/>
          </a:xfrm>
        </p:spPr>
      </p:pic>
      <p:sp>
        <p:nvSpPr>
          <p:cNvPr id="4" name="Päivämäärän paikkamerkki 3">
            <a:extLst>
              <a:ext uri="{FF2B5EF4-FFF2-40B4-BE49-F238E27FC236}">
                <a16:creationId xmlns:a16="http://schemas.microsoft.com/office/drawing/2014/main" id="{0F8E27C4-7D5E-44B8-B997-7570C7F84D22}"/>
              </a:ext>
            </a:extLst>
          </p:cNvPr>
          <p:cNvSpPr>
            <a:spLocks noGrp="1"/>
          </p:cNvSpPr>
          <p:nvPr>
            <p:ph type="dt" sz="half" idx="10"/>
          </p:nvPr>
        </p:nvSpPr>
        <p:spPr/>
        <p:txBody>
          <a:bodyPr/>
          <a:lstStyle/>
          <a:p>
            <a:fld id="{7E373C96-14B9-6B46-AB9E-D55B569638FE}" type="datetime1">
              <a:rPr lang="fi-FI" smtClean="0"/>
              <a:t>25.3.2020</a:t>
            </a:fld>
            <a:endParaRPr lang="en-US"/>
          </a:p>
        </p:txBody>
      </p:sp>
      <p:sp>
        <p:nvSpPr>
          <p:cNvPr id="5" name="Alatunnisteen paikkamerkki 4">
            <a:extLst>
              <a:ext uri="{FF2B5EF4-FFF2-40B4-BE49-F238E27FC236}">
                <a16:creationId xmlns:a16="http://schemas.microsoft.com/office/drawing/2014/main" id="{F430BB0C-AA80-41BA-807E-398D112694C5}"/>
              </a:ext>
            </a:extLst>
          </p:cNvPr>
          <p:cNvSpPr>
            <a:spLocks noGrp="1"/>
          </p:cNvSpPr>
          <p:nvPr>
            <p:ph type="ftr" sz="quarter" idx="11"/>
          </p:nvPr>
        </p:nvSpPr>
        <p:spPr/>
        <p:txBody>
          <a:bodyPr/>
          <a:lstStyle/>
          <a:p>
            <a:r>
              <a:rPr lang="en-US"/>
              <a:t>Etunimi Sukunimi</a:t>
            </a:r>
          </a:p>
        </p:txBody>
      </p:sp>
      <p:sp>
        <p:nvSpPr>
          <p:cNvPr id="11" name="Tekstiruutu 10">
            <a:extLst>
              <a:ext uri="{FF2B5EF4-FFF2-40B4-BE49-F238E27FC236}">
                <a16:creationId xmlns:a16="http://schemas.microsoft.com/office/drawing/2014/main" id="{2618B207-D9C7-4F10-9D17-5BAE3AF0F788}"/>
              </a:ext>
            </a:extLst>
          </p:cNvPr>
          <p:cNvSpPr txBox="1"/>
          <p:nvPr/>
        </p:nvSpPr>
        <p:spPr>
          <a:xfrm>
            <a:off x="384922" y="3467660"/>
            <a:ext cx="2743200" cy="7155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i-FI" b="1"/>
              <a:t>Anna </a:t>
            </a:r>
            <a:r>
              <a:rPr lang="fi-FI" b="1" err="1"/>
              <a:t>Kallaskari</a:t>
            </a:r>
            <a:endParaRPr lang="fi-FI" b="1" err="1">
              <a:cs typeface="Calibri"/>
            </a:endParaRPr>
          </a:p>
          <a:p>
            <a:r>
              <a:rPr lang="fi-FI"/>
              <a:t>Johtava lakimies</a:t>
            </a:r>
            <a:endParaRPr lang="fi-FI">
              <a:cs typeface="Calibri"/>
            </a:endParaRPr>
          </a:p>
          <a:p>
            <a:r>
              <a:rPr lang="fi-FI"/>
              <a:t>Hyvinvointiala HALI ry</a:t>
            </a:r>
            <a:endParaRPr lang="fi-FI">
              <a:cs typeface="Calibri"/>
            </a:endParaRPr>
          </a:p>
        </p:txBody>
      </p:sp>
      <p:sp>
        <p:nvSpPr>
          <p:cNvPr id="12" name="Tekstiruutu 11">
            <a:extLst>
              <a:ext uri="{FF2B5EF4-FFF2-40B4-BE49-F238E27FC236}">
                <a16:creationId xmlns:a16="http://schemas.microsoft.com/office/drawing/2014/main" id="{5E36AC9A-121D-491B-A359-DDAE0FF28947}"/>
              </a:ext>
            </a:extLst>
          </p:cNvPr>
          <p:cNvSpPr txBox="1"/>
          <p:nvPr/>
        </p:nvSpPr>
        <p:spPr>
          <a:xfrm>
            <a:off x="3025588" y="3492874"/>
            <a:ext cx="2743200" cy="30008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i-FI"/>
              <a:t>    </a:t>
            </a:r>
            <a:r>
              <a:rPr lang="fi-FI" b="1"/>
              <a:t> </a:t>
            </a:r>
            <a:endParaRPr lang="fi-FI" b="1">
              <a:cs typeface="Calibri"/>
            </a:endParaRPr>
          </a:p>
        </p:txBody>
      </p:sp>
      <p:sp>
        <p:nvSpPr>
          <p:cNvPr id="13" name="Tekstiruutu 12">
            <a:extLst>
              <a:ext uri="{FF2B5EF4-FFF2-40B4-BE49-F238E27FC236}">
                <a16:creationId xmlns:a16="http://schemas.microsoft.com/office/drawing/2014/main" id="{A2CF0626-665E-40E1-BCA3-46F0DAA7169A}"/>
              </a:ext>
            </a:extLst>
          </p:cNvPr>
          <p:cNvSpPr txBox="1"/>
          <p:nvPr/>
        </p:nvSpPr>
        <p:spPr>
          <a:xfrm>
            <a:off x="4079031" y="1710850"/>
            <a:ext cx="4421665"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i-FI"/>
              <a:t>Kouluttajana toimii HALIn johtava työmarkkinalakimies </a:t>
            </a:r>
            <a:r>
              <a:rPr lang="fi-FI" b="1"/>
              <a:t>Anna Kallaskari</a:t>
            </a:r>
            <a:r>
              <a:rPr lang="fi-FI"/>
              <a:t>. Chatin puolella kysymyksiin vastaavat työmarkkinalakimiehet </a:t>
            </a:r>
            <a:r>
              <a:rPr lang="fi-FI" b="1"/>
              <a:t>Maria Krans-Bredenberg </a:t>
            </a:r>
            <a:r>
              <a:rPr lang="fi-FI"/>
              <a:t>ja </a:t>
            </a:r>
            <a:r>
              <a:rPr lang="fi-FI" b="1"/>
              <a:t>Jukka-Pekka Tyni</a:t>
            </a:r>
            <a:r>
              <a:rPr lang="fi-FI"/>
              <a:t>.</a:t>
            </a:r>
          </a:p>
          <a:p>
            <a:pPr marL="285750" indent="-285750">
              <a:buFont typeface="Arial" panose="020B0604020202020204" pitchFamily="34" charset="0"/>
              <a:buChar char="•"/>
            </a:pPr>
            <a:endParaRPr lang="fi-FI">
              <a:cs typeface="Calibri"/>
            </a:endParaRPr>
          </a:p>
          <a:p>
            <a:pPr marL="285750" indent="-285750">
              <a:buFont typeface="Arial" panose="020B0604020202020204" pitchFamily="34" charset="0"/>
              <a:buChar char="•"/>
            </a:pPr>
            <a:endParaRPr lang="fi-FI">
              <a:cs typeface="Calibri"/>
            </a:endParaRPr>
          </a:p>
          <a:p>
            <a:r>
              <a:rPr lang="fi-FI">
                <a:ea typeface="+mn-lt"/>
                <a:cs typeface="+mn-lt"/>
              </a:rPr>
              <a:t>Webinaari tallennetaan ja se tulee katsottavaksi </a:t>
            </a:r>
            <a:r>
              <a:rPr lang="fi-FI" err="1">
                <a:ea typeface="+mn-lt"/>
                <a:cs typeface="+mn-lt"/>
              </a:rPr>
              <a:t>HALIn</a:t>
            </a:r>
            <a:r>
              <a:rPr lang="fi-FI">
                <a:ea typeface="+mn-lt"/>
                <a:cs typeface="+mn-lt"/>
              </a:rPr>
              <a:t> verkkosivuille. </a:t>
            </a:r>
            <a:endParaRPr lang="fi-FI">
              <a:cs typeface="Calibri"/>
            </a:endParaRPr>
          </a:p>
        </p:txBody>
      </p:sp>
    </p:spTree>
    <p:extLst>
      <p:ext uri="{BB962C8B-B14F-4D97-AF65-F5344CB8AC3E}">
        <p14:creationId xmlns:p14="http://schemas.microsoft.com/office/powerpoint/2010/main" val="37577981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E9003-9837-46D9-891C-325696A3CEC8}"/>
              </a:ext>
            </a:extLst>
          </p:cNvPr>
          <p:cNvSpPr>
            <a:spLocks noGrp="1"/>
          </p:cNvSpPr>
          <p:nvPr>
            <p:ph type="title"/>
          </p:nvPr>
        </p:nvSpPr>
        <p:spPr/>
        <p:txBody>
          <a:bodyPr>
            <a:normAutofit/>
          </a:bodyPr>
          <a:lstStyle/>
          <a:p>
            <a:r>
              <a:rPr lang="fi-FI" dirty="0"/>
              <a:t>Nopeutettu lomautusilmoitusaika</a:t>
            </a:r>
          </a:p>
        </p:txBody>
      </p:sp>
      <p:sp>
        <p:nvSpPr>
          <p:cNvPr id="3" name="Sisällön paikkamerkki 2">
            <a:extLst>
              <a:ext uri="{FF2B5EF4-FFF2-40B4-BE49-F238E27FC236}">
                <a16:creationId xmlns:a16="http://schemas.microsoft.com/office/drawing/2014/main" id="{584B72A7-7072-44D4-B219-53DAC6A15B16}"/>
              </a:ext>
            </a:extLst>
          </p:cNvPr>
          <p:cNvSpPr>
            <a:spLocks noGrp="1"/>
          </p:cNvSpPr>
          <p:nvPr>
            <p:ph idx="1"/>
          </p:nvPr>
        </p:nvSpPr>
        <p:spPr/>
        <p:txBody>
          <a:bodyPr vert="horz" lIns="91440" tIns="45720" rIns="91440" bIns="45720" rtlCol="0" anchor="t">
            <a:normAutofit fontScale="85000" lnSpcReduction="10000"/>
          </a:bodyPr>
          <a:lstStyle/>
          <a:p>
            <a:r>
              <a:rPr lang="fi-FI" dirty="0"/>
              <a:t>Tällä hetkellä voimassa olevan työsopimuslain 5 luvun 4 §:n mukaan työnantajan on ilmoitettava lomauttamisesta työntekijälle henkilökohtaisesti viimeistään 14 päivää ennen lomautuksen alkamista. Jos ilmoitusta ei voida toimittaa henkilökohtaisesti, sen saa toimittaa kirjeitse tai sähköisesti samaa ilmoitusaikaa noudattaen. Ilmoituksessa on mainittava lomautuksen peruste, sen alkamisaika ja kesto tai arvioitu kesto. </a:t>
            </a:r>
          </a:p>
          <a:p>
            <a:pPr lvl="1"/>
            <a:r>
              <a:rPr lang="fi-FI" dirty="0"/>
              <a:t>Lomautusilmoitusaika on palkallista.</a:t>
            </a:r>
          </a:p>
          <a:p>
            <a:pPr lvl="1"/>
            <a:r>
              <a:rPr lang="fi-FI" dirty="0"/>
              <a:t>Lisätietoa lomauttamisesta ja lomautusilmoituslomake </a:t>
            </a:r>
            <a:r>
              <a:rPr lang="fi-FI" dirty="0">
                <a:hlinkClick r:id="rId2"/>
              </a:rPr>
              <a:t>https://www.tyosuojelu.fi/tyosuhde/lomautus</a:t>
            </a:r>
            <a:endParaRPr lang="fi-FI" dirty="0"/>
          </a:p>
          <a:p>
            <a:r>
              <a:rPr lang="fi-FI" b="1" dirty="0"/>
              <a:t>Myöhemmin keväällä ilmoitettavana ajankohtana</a:t>
            </a:r>
            <a:r>
              <a:rPr lang="fi-FI" dirty="0"/>
              <a:t> työsopimuslain mukainen lomautusilmoitusaika lyhenee 5 päivään. </a:t>
            </a:r>
          </a:p>
          <a:p>
            <a:pPr lvl="1"/>
            <a:r>
              <a:rPr lang="fi-FI" dirty="0">
                <a:cs typeface="Calibri"/>
              </a:rPr>
              <a:t>Jo nyt on mahdollista, että työnantaja ja työntekijä sopivat lomautusilmoitusajan lyhentämisestä. </a:t>
            </a:r>
          </a:p>
          <a:p>
            <a:pPr lvl="1"/>
            <a:r>
              <a:rPr lang="fi-FI" dirty="0">
                <a:cs typeface="Calibri"/>
              </a:rPr>
              <a:t>Työntekijän on suositeltavaa tarkistaa ennen sopimista, vaikuttaako sopiminen hänen työttömyysturvaansa.</a:t>
            </a:r>
          </a:p>
        </p:txBody>
      </p:sp>
      <p:sp>
        <p:nvSpPr>
          <p:cNvPr id="4" name="Päivämäärän paikkamerkki 3">
            <a:extLst>
              <a:ext uri="{FF2B5EF4-FFF2-40B4-BE49-F238E27FC236}">
                <a16:creationId xmlns:a16="http://schemas.microsoft.com/office/drawing/2014/main" id="{0F8E27C4-7D5E-44B8-B997-7570C7F84D22}"/>
              </a:ext>
            </a:extLst>
          </p:cNvPr>
          <p:cNvSpPr>
            <a:spLocks noGrp="1"/>
          </p:cNvSpPr>
          <p:nvPr>
            <p:ph type="dt" sz="half" idx="10"/>
          </p:nvPr>
        </p:nvSpPr>
        <p:spPr/>
        <p:txBody>
          <a:bodyPr/>
          <a:lstStyle/>
          <a:p>
            <a:fld id="{7E373C96-14B9-6B46-AB9E-D55B569638FE}" type="datetime1">
              <a:rPr lang="fi-FI" smtClean="0"/>
              <a:t>25.3.2020</a:t>
            </a:fld>
            <a:endParaRPr lang="en-US"/>
          </a:p>
        </p:txBody>
      </p:sp>
      <p:sp>
        <p:nvSpPr>
          <p:cNvPr id="5" name="Alatunnisteen paikkamerkki 4">
            <a:extLst>
              <a:ext uri="{FF2B5EF4-FFF2-40B4-BE49-F238E27FC236}">
                <a16:creationId xmlns:a16="http://schemas.microsoft.com/office/drawing/2014/main" id="{F430BB0C-AA80-41BA-807E-398D112694C5}"/>
              </a:ext>
            </a:extLst>
          </p:cNvPr>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17203504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E9003-9837-46D9-891C-325696A3CEC8}"/>
              </a:ext>
            </a:extLst>
          </p:cNvPr>
          <p:cNvSpPr>
            <a:spLocks noGrp="1"/>
          </p:cNvSpPr>
          <p:nvPr>
            <p:ph type="title"/>
          </p:nvPr>
        </p:nvSpPr>
        <p:spPr/>
        <p:txBody>
          <a:bodyPr/>
          <a:lstStyle/>
          <a:p>
            <a:r>
              <a:rPr lang="fi-FI" dirty="0"/>
              <a:t>Nopeutettu lomautusprosessi, </a:t>
            </a:r>
            <a:r>
              <a:rPr lang="fi-FI" dirty="0" err="1"/>
              <a:t>yt</a:t>
            </a:r>
            <a:r>
              <a:rPr lang="fi-FI" dirty="0"/>
              <a:t>-velvoite</a:t>
            </a:r>
          </a:p>
        </p:txBody>
      </p:sp>
      <p:sp>
        <p:nvSpPr>
          <p:cNvPr id="3" name="Sisällön paikkamerkki 2">
            <a:extLst>
              <a:ext uri="{FF2B5EF4-FFF2-40B4-BE49-F238E27FC236}">
                <a16:creationId xmlns:a16="http://schemas.microsoft.com/office/drawing/2014/main" id="{584B72A7-7072-44D4-B219-53DAC6A15B16}"/>
              </a:ext>
            </a:extLst>
          </p:cNvPr>
          <p:cNvSpPr>
            <a:spLocks noGrp="1"/>
          </p:cNvSpPr>
          <p:nvPr>
            <p:ph idx="1"/>
          </p:nvPr>
        </p:nvSpPr>
        <p:spPr/>
        <p:txBody>
          <a:bodyPr vert="horz" lIns="91440" tIns="45720" rIns="91440" bIns="45720" rtlCol="0" anchor="t">
            <a:normAutofit fontScale="62500" lnSpcReduction="20000"/>
          </a:bodyPr>
          <a:lstStyle/>
          <a:p>
            <a:r>
              <a:rPr lang="fi-FI" dirty="0"/>
              <a:t>Nykyinen menettely enintään 90 pv lomautuksissa kestää vähintään 5 + 14 + 14 pv</a:t>
            </a:r>
          </a:p>
          <a:p>
            <a:pPr lvl="1"/>
            <a:r>
              <a:rPr lang="fi-FI" dirty="0"/>
              <a:t>Työnantajan on annettava </a:t>
            </a:r>
            <a:r>
              <a:rPr lang="fi-FI" dirty="0" err="1"/>
              <a:t>yt</a:t>
            </a:r>
            <a:r>
              <a:rPr lang="fi-FI" dirty="0"/>
              <a:t>-lain mukainen neuvotteluesitys viimeistään 5 pv ennen </a:t>
            </a:r>
            <a:r>
              <a:rPr lang="fi-FI" dirty="0" err="1"/>
              <a:t>yt</a:t>
            </a:r>
            <a:r>
              <a:rPr lang="fi-FI" dirty="0"/>
              <a:t>-neuvottelujen aloittamista.</a:t>
            </a:r>
          </a:p>
          <a:p>
            <a:pPr lvl="1"/>
            <a:r>
              <a:rPr lang="fi-FI" dirty="0" err="1"/>
              <a:t>Yt</a:t>
            </a:r>
            <a:r>
              <a:rPr lang="fi-FI" dirty="0"/>
              <a:t>-neuvottelujen vähimmäiskesto on 14 pv tai 6 viikkoa.</a:t>
            </a:r>
          </a:p>
          <a:p>
            <a:pPr lvl="2"/>
            <a:r>
              <a:rPr lang="fi-FI" dirty="0"/>
              <a:t>Elleivät osapuolet sovi lyhyemmästä neuvotteluajasta.</a:t>
            </a:r>
          </a:p>
          <a:p>
            <a:pPr lvl="1"/>
            <a:r>
              <a:rPr lang="fi-FI" dirty="0"/>
              <a:t>Neuvottelujen päättymisen jälkeen lomautettaville työntekijöille annetaan lomautusilmoitus, ellei erityisen painavista, ennalta arvaamattomista syistä voitaisi soveltaa </a:t>
            </a:r>
            <a:r>
              <a:rPr lang="fi-FI" dirty="0" err="1"/>
              <a:t>yt</a:t>
            </a:r>
            <a:r>
              <a:rPr lang="fi-FI" dirty="0"/>
              <a:t>-lain 60 §:n mukaista aikaistettua päätöksentekoa (jolloin lomautusilmoitus annetaan ennen neuvottelujen käymistä loppuun). </a:t>
            </a:r>
          </a:p>
          <a:p>
            <a:pPr lvl="1"/>
            <a:r>
              <a:rPr lang="fi-FI" dirty="0"/>
              <a:t>Lomautusilmoitus on annettava 14 pv ennen lomautuksen antamista.</a:t>
            </a:r>
          </a:p>
          <a:p>
            <a:pPr lvl="1"/>
            <a:r>
              <a:rPr lang="fi-FI" dirty="0"/>
              <a:t>Kutsuaika, neuvotteluaika ja lomautusilmoitusaika ovat palkallista aikaa.</a:t>
            </a:r>
          </a:p>
          <a:p>
            <a:r>
              <a:rPr lang="fi-FI" dirty="0"/>
              <a:t>Tulossa oleva väliaikainen lakimuutos:</a:t>
            </a:r>
          </a:p>
          <a:p>
            <a:r>
              <a:rPr lang="fi-FI" dirty="0" err="1"/>
              <a:t>Yt</a:t>
            </a:r>
            <a:r>
              <a:rPr lang="fi-FI" dirty="0"/>
              <a:t>-menettely lyhyimmillään 5 + 5 + 5 pv</a:t>
            </a:r>
          </a:p>
          <a:p>
            <a:pPr lvl="1"/>
            <a:r>
              <a:rPr lang="fi-FI" dirty="0"/>
              <a:t>Työnantajan on annettava </a:t>
            </a:r>
            <a:r>
              <a:rPr lang="fi-FI" dirty="0" err="1"/>
              <a:t>yt</a:t>
            </a:r>
            <a:r>
              <a:rPr lang="fi-FI" dirty="0"/>
              <a:t>-lain mukainen neuvotteluesitys viimeistään 5 pv ennen </a:t>
            </a:r>
            <a:r>
              <a:rPr lang="fi-FI" dirty="0" err="1"/>
              <a:t>yt</a:t>
            </a:r>
            <a:r>
              <a:rPr lang="fi-FI" dirty="0"/>
              <a:t>-neuvottelujen aloittamista.</a:t>
            </a:r>
          </a:p>
          <a:p>
            <a:pPr lvl="1"/>
            <a:r>
              <a:rPr lang="fi-FI" dirty="0" err="1"/>
              <a:t>Yt</a:t>
            </a:r>
            <a:r>
              <a:rPr lang="fi-FI" dirty="0"/>
              <a:t>-neuvotteluja tulee tämän jälkeen käydä 5 päivän ajan (ei siis 14 päivää tai 6 viikkoa). </a:t>
            </a:r>
          </a:p>
          <a:p>
            <a:pPr lvl="1"/>
            <a:r>
              <a:rPr lang="fi-FI" dirty="0" err="1"/>
              <a:t>Yt</a:t>
            </a:r>
            <a:r>
              <a:rPr lang="fi-FI" dirty="0"/>
              <a:t>-neuvottelujen päättymisen jälkeen työnantajan tulee antaa lomautettaville työntekijöille ja näiden luottamusmiehille työsopimuslain mukainen lomautusilmoitus. Lomautusilmoitus on annettava viimeistään 5 päivää (ei siis 14 päivää) ennen lomautuksen alkamista.</a:t>
            </a:r>
          </a:p>
          <a:p>
            <a:pPr lvl="1"/>
            <a:r>
              <a:rPr lang="fi-FI" dirty="0"/>
              <a:t>Palkallinen aika lyhenee.</a:t>
            </a:r>
          </a:p>
        </p:txBody>
      </p:sp>
      <p:sp>
        <p:nvSpPr>
          <p:cNvPr id="4" name="Päivämäärän paikkamerkki 3">
            <a:extLst>
              <a:ext uri="{FF2B5EF4-FFF2-40B4-BE49-F238E27FC236}">
                <a16:creationId xmlns:a16="http://schemas.microsoft.com/office/drawing/2014/main" id="{0F8E27C4-7D5E-44B8-B997-7570C7F84D22}"/>
              </a:ext>
            </a:extLst>
          </p:cNvPr>
          <p:cNvSpPr>
            <a:spLocks noGrp="1"/>
          </p:cNvSpPr>
          <p:nvPr>
            <p:ph type="dt" sz="half" idx="10"/>
          </p:nvPr>
        </p:nvSpPr>
        <p:spPr/>
        <p:txBody>
          <a:bodyPr/>
          <a:lstStyle/>
          <a:p>
            <a:fld id="{7E373C96-14B9-6B46-AB9E-D55B569638FE}" type="datetime1">
              <a:rPr lang="fi-FI" smtClean="0"/>
              <a:t>25.3.2020</a:t>
            </a:fld>
            <a:endParaRPr lang="en-US"/>
          </a:p>
        </p:txBody>
      </p:sp>
      <p:sp>
        <p:nvSpPr>
          <p:cNvPr id="5" name="Alatunnisteen paikkamerkki 4">
            <a:extLst>
              <a:ext uri="{FF2B5EF4-FFF2-40B4-BE49-F238E27FC236}">
                <a16:creationId xmlns:a16="http://schemas.microsoft.com/office/drawing/2014/main" id="{F430BB0C-AA80-41BA-807E-398D112694C5}"/>
              </a:ext>
            </a:extLst>
          </p:cNvPr>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233026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E9003-9837-46D9-891C-325696A3CEC8}"/>
              </a:ext>
            </a:extLst>
          </p:cNvPr>
          <p:cNvSpPr>
            <a:spLocks noGrp="1"/>
          </p:cNvSpPr>
          <p:nvPr>
            <p:ph type="title"/>
          </p:nvPr>
        </p:nvSpPr>
        <p:spPr/>
        <p:txBody>
          <a:bodyPr>
            <a:normAutofit/>
          </a:bodyPr>
          <a:lstStyle/>
          <a:p>
            <a:r>
              <a:rPr lang="fi-FI" dirty="0"/>
              <a:t>Nopeutettu lomautusprosessi, ei </a:t>
            </a:r>
            <a:r>
              <a:rPr lang="fi-FI" dirty="0" err="1"/>
              <a:t>yt</a:t>
            </a:r>
            <a:r>
              <a:rPr lang="fi-FI" dirty="0"/>
              <a:t>-velvoitetta</a:t>
            </a:r>
          </a:p>
        </p:txBody>
      </p:sp>
      <p:sp>
        <p:nvSpPr>
          <p:cNvPr id="3" name="Sisällön paikkamerkki 2">
            <a:extLst>
              <a:ext uri="{FF2B5EF4-FFF2-40B4-BE49-F238E27FC236}">
                <a16:creationId xmlns:a16="http://schemas.microsoft.com/office/drawing/2014/main" id="{584B72A7-7072-44D4-B219-53DAC6A15B16}"/>
              </a:ext>
            </a:extLst>
          </p:cNvPr>
          <p:cNvSpPr>
            <a:spLocks noGrp="1"/>
          </p:cNvSpPr>
          <p:nvPr>
            <p:ph idx="1"/>
          </p:nvPr>
        </p:nvSpPr>
        <p:spPr/>
        <p:txBody>
          <a:bodyPr vert="horz" lIns="91440" tIns="45720" rIns="91440" bIns="45720" rtlCol="0" anchor="t">
            <a:normAutofit fontScale="85000" lnSpcReduction="10000"/>
          </a:bodyPr>
          <a:lstStyle/>
          <a:p>
            <a:r>
              <a:rPr lang="fi-FI" dirty="0"/>
              <a:t>Työnantaja, joka säännöllisesti työllistää alle 20 työntekijää, ei ole velvollinen noudattamaan yhteistoimintalain mukaista neuvottelumenettelyä.</a:t>
            </a:r>
          </a:p>
          <a:p>
            <a:pPr lvl="1"/>
            <a:r>
              <a:rPr lang="fi-FI" dirty="0"/>
              <a:t>Yhteistoimintalain sijaan työnantaja noudattaa työsopimuslaissa säädettyä menettelyä. </a:t>
            </a:r>
          </a:p>
          <a:p>
            <a:r>
              <a:rPr lang="fi-FI" dirty="0"/>
              <a:t>Työsopimuslain 5 luvun 3 §:n mukaan työnantajan on esitettävä työntekijöille tai luottamusmiehelle </a:t>
            </a:r>
          </a:p>
          <a:p>
            <a:pPr lvl="1"/>
            <a:r>
              <a:rPr lang="fi-FI" b="1" dirty="0"/>
              <a:t>ennakkoselvitys </a:t>
            </a:r>
            <a:r>
              <a:rPr lang="fi-FI" dirty="0"/>
              <a:t>lomautuksen perusteista sekä sen arvioidusta laajuudesta, toteuttamistavasta, alkamisajankohdasta ja kestosta. </a:t>
            </a:r>
          </a:p>
          <a:p>
            <a:pPr lvl="1"/>
            <a:r>
              <a:rPr lang="fi-FI" dirty="0"/>
              <a:t>Selvityksen antamisen jälkeen, ennen lomautusilmoitusta työnantajan on </a:t>
            </a:r>
            <a:r>
              <a:rPr lang="fi-FI" b="1" dirty="0"/>
              <a:t>varattava </a:t>
            </a:r>
            <a:r>
              <a:rPr lang="fi-FI" dirty="0"/>
              <a:t>työntekijöille tai luottamusmiehille </a:t>
            </a:r>
            <a:r>
              <a:rPr lang="fi-FI" b="1" dirty="0"/>
              <a:t>tilaisuus tulla kuulluksi annetusta selvityksestä</a:t>
            </a:r>
            <a:r>
              <a:rPr lang="fi-FI" dirty="0"/>
              <a:t>.</a:t>
            </a:r>
          </a:p>
          <a:p>
            <a:r>
              <a:rPr lang="fi-FI" dirty="0"/>
              <a:t>Tämän jälkeen työnantajan tulee antaa lomautettaville työntekijöille ja näiden luottamusmiehille työsopimuslain 5 luvun 4 §:n mukainen lomautusilmoitus. Tämänhetkisen lainsäädännön mukaan </a:t>
            </a:r>
            <a:r>
              <a:rPr lang="fi-FI" b="1" dirty="0"/>
              <a:t>lomautusilmoitus on annettava viimeistään 14 päivää</a:t>
            </a:r>
            <a:r>
              <a:rPr lang="fi-FI" dirty="0"/>
              <a:t> ennen lomautuksen alkamista.</a:t>
            </a:r>
          </a:p>
          <a:p>
            <a:pPr lvl="1"/>
            <a:r>
              <a:rPr lang="fi-FI" dirty="0"/>
              <a:t>Kun lakimuutos lomautusilmoitusajan lyhentymisestä tulee voimaan, lomautusilmoitus on annettava </a:t>
            </a:r>
            <a:r>
              <a:rPr lang="fi-FI" b="1" dirty="0"/>
              <a:t>viimeistään 5 päivää </a:t>
            </a:r>
            <a:r>
              <a:rPr lang="fi-FI" dirty="0"/>
              <a:t>ennen lomautuksen alkamista. </a:t>
            </a:r>
          </a:p>
        </p:txBody>
      </p:sp>
      <p:sp>
        <p:nvSpPr>
          <p:cNvPr id="4" name="Päivämäärän paikkamerkki 3">
            <a:extLst>
              <a:ext uri="{FF2B5EF4-FFF2-40B4-BE49-F238E27FC236}">
                <a16:creationId xmlns:a16="http://schemas.microsoft.com/office/drawing/2014/main" id="{0F8E27C4-7D5E-44B8-B997-7570C7F84D22}"/>
              </a:ext>
            </a:extLst>
          </p:cNvPr>
          <p:cNvSpPr>
            <a:spLocks noGrp="1"/>
          </p:cNvSpPr>
          <p:nvPr>
            <p:ph type="dt" sz="half" idx="10"/>
          </p:nvPr>
        </p:nvSpPr>
        <p:spPr/>
        <p:txBody>
          <a:bodyPr/>
          <a:lstStyle/>
          <a:p>
            <a:fld id="{7E373C96-14B9-6B46-AB9E-D55B569638FE}" type="datetime1">
              <a:rPr lang="fi-FI" smtClean="0"/>
              <a:t>25.3.2020</a:t>
            </a:fld>
            <a:endParaRPr lang="en-US"/>
          </a:p>
        </p:txBody>
      </p:sp>
      <p:sp>
        <p:nvSpPr>
          <p:cNvPr id="5" name="Alatunnisteen paikkamerkki 4">
            <a:extLst>
              <a:ext uri="{FF2B5EF4-FFF2-40B4-BE49-F238E27FC236}">
                <a16:creationId xmlns:a16="http://schemas.microsoft.com/office/drawing/2014/main" id="{F430BB0C-AA80-41BA-807E-398D112694C5}"/>
              </a:ext>
            </a:extLst>
          </p:cNvPr>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32713625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E9003-9837-46D9-891C-325696A3CEC8}"/>
              </a:ext>
            </a:extLst>
          </p:cNvPr>
          <p:cNvSpPr>
            <a:spLocks noGrp="1"/>
          </p:cNvSpPr>
          <p:nvPr>
            <p:ph type="title"/>
          </p:nvPr>
        </p:nvSpPr>
        <p:spPr/>
        <p:txBody>
          <a:bodyPr/>
          <a:lstStyle/>
          <a:p>
            <a:r>
              <a:rPr lang="fi-FI" dirty="0"/>
              <a:t>Määräaikaisen työntekijän lomauttaminen</a:t>
            </a:r>
          </a:p>
        </p:txBody>
      </p:sp>
      <p:sp>
        <p:nvSpPr>
          <p:cNvPr id="3" name="Sisällön paikkamerkki 2">
            <a:extLst>
              <a:ext uri="{FF2B5EF4-FFF2-40B4-BE49-F238E27FC236}">
                <a16:creationId xmlns:a16="http://schemas.microsoft.com/office/drawing/2014/main" id="{584B72A7-7072-44D4-B219-53DAC6A15B16}"/>
              </a:ext>
            </a:extLst>
          </p:cNvPr>
          <p:cNvSpPr>
            <a:spLocks noGrp="1"/>
          </p:cNvSpPr>
          <p:nvPr>
            <p:ph idx="1"/>
          </p:nvPr>
        </p:nvSpPr>
        <p:spPr/>
        <p:txBody>
          <a:bodyPr vert="horz" lIns="91440" tIns="45720" rIns="91440" bIns="45720" rtlCol="0" anchor="t">
            <a:normAutofit fontScale="77500" lnSpcReduction="20000"/>
          </a:bodyPr>
          <a:lstStyle/>
          <a:p>
            <a:r>
              <a:rPr lang="fi-FI" dirty="0"/>
              <a:t>Tällä hetkellä voimassa olevan työsopimuslain mukaan määräaikaista työntekijää ei voida lomauttaa. </a:t>
            </a:r>
          </a:p>
          <a:p>
            <a:pPr lvl="1"/>
            <a:r>
              <a:rPr lang="fi-FI" dirty="0"/>
              <a:t>Poikkeuksena sellainen sijainen, jonka </a:t>
            </a:r>
            <a:r>
              <a:rPr lang="fi-FI" dirty="0" err="1"/>
              <a:t>sijaistama</a:t>
            </a:r>
            <a:r>
              <a:rPr lang="fi-FI" dirty="0"/>
              <a:t> työntekijä olisi voitu lomauttaa, jos hän olisi ollut työssä.</a:t>
            </a:r>
          </a:p>
          <a:p>
            <a:endParaRPr lang="fi-FI" dirty="0"/>
          </a:p>
          <a:p>
            <a:r>
              <a:rPr lang="fi-FI" dirty="0"/>
              <a:t>Lainsäädäntöä suunnitellaan muutettavaksi tilapäisesti siten, että työnantaja voisi lomauttaa myös määräaikaisessa työsuhteessa olevan työntekijän samassa laajuudessa kuin toistaiseksi voimassa olevan työntekijän. </a:t>
            </a:r>
          </a:p>
          <a:p>
            <a:pPr lvl="1"/>
            <a:r>
              <a:rPr lang="fi-FI" dirty="0"/>
              <a:t>Lomautukselle pitää olla laissa säädetyt perusteet, ja</a:t>
            </a:r>
          </a:p>
          <a:p>
            <a:pPr lvl="1"/>
            <a:r>
              <a:rPr lang="fi-FI" dirty="0"/>
              <a:t>lomautusprosessi on käytävä ja lomautusilmoitus annettava samoin kuin vakituisten työtekijöiden osalta.</a:t>
            </a:r>
          </a:p>
          <a:p>
            <a:pPr marL="342900" lvl="1" indent="0">
              <a:buNone/>
            </a:pPr>
            <a:endParaRPr lang="fi-FI" dirty="0"/>
          </a:p>
          <a:p>
            <a:r>
              <a:rPr lang="fi-FI" dirty="0">
                <a:cs typeface="Calibri"/>
              </a:rPr>
              <a:t>Muutoksen voimaantulon aika ei vielä 23.3.2020 tiedossa.</a:t>
            </a:r>
          </a:p>
          <a:p>
            <a:r>
              <a:rPr lang="fi-FI" dirty="0">
                <a:cs typeface="Calibri"/>
              </a:rPr>
              <a:t>Määräaikaisen työntekijän kanssa voi sopia vuosilomien käyttämisestä tai palkattomasta työlomasta. </a:t>
            </a:r>
          </a:p>
          <a:p>
            <a:pPr lvl="1"/>
            <a:r>
              <a:rPr lang="fi-FI" dirty="0">
                <a:cs typeface="Calibri"/>
              </a:rPr>
              <a:t>Palkattoman työloman osalta on huomioitava, että työntekijä ei yleensä saa tällaiselta ajalta työttömyysturvaa.</a:t>
            </a:r>
          </a:p>
          <a:p>
            <a:pPr marL="0" indent="0">
              <a:buNone/>
            </a:pPr>
            <a:endParaRPr lang="fi-FI" dirty="0">
              <a:cs typeface="Calibri"/>
            </a:endParaRPr>
          </a:p>
        </p:txBody>
      </p:sp>
      <p:sp>
        <p:nvSpPr>
          <p:cNvPr id="4" name="Päivämäärän paikkamerkki 3">
            <a:extLst>
              <a:ext uri="{FF2B5EF4-FFF2-40B4-BE49-F238E27FC236}">
                <a16:creationId xmlns:a16="http://schemas.microsoft.com/office/drawing/2014/main" id="{0F8E27C4-7D5E-44B8-B997-7570C7F84D22}"/>
              </a:ext>
            </a:extLst>
          </p:cNvPr>
          <p:cNvSpPr>
            <a:spLocks noGrp="1"/>
          </p:cNvSpPr>
          <p:nvPr>
            <p:ph type="dt" sz="half" idx="10"/>
          </p:nvPr>
        </p:nvSpPr>
        <p:spPr/>
        <p:txBody>
          <a:bodyPr/>
          <a:lstStyle/>
          <a:p>
            <a:fld id="{7E373C96-14B9-6B46-AB9E-D55B569638FE}" type="datetime1">
              <a:rPr lang="fi-FI" smtClean="0"/>
              <a:t>25.3.2020</a:t>
            </a:fld>
            <a:endParaRPr lang="en-US"/>
          </a:p>
        </p:txBody>
      </p:sp>
      <p:sp>
        <p:nvSpPr>
          <p:cNvPr id="5" name="Alatunnisteen paikkamerkki 4">
            <a:extLst>
              <a:ext uri="{FF2B5EF4-FFF2-40B4-BE49-F238E27FC236}">
                <a16:creationId xmlns:a16="http://schemas.microsoft.com/office/drawing/2014/main" id="{F430BB0C-AA80-41BA-807E-398D112694C5}"/>
              </a:ext>
            </a:extLst>
          </p:cNvPr>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7705538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E9003-9837-46D9-891C-325696A3CEC8}"/>
              </a:ext>
            </a:extLst>
          </p:cNvPr>
          <p:cNvSpPr>
            <a:spLocks noGrp="1"/>
          </p:cNvSpPr>
          <p:nvPr>
            <p:ph type="title"/>
          </p:nvPr>
        </p:nvSpPr>
        <p:spPr/>
        <p:txBody>
          <a:bodyPr/>
          <a:lstStyle/>
          <a:p>
            <a:r>
              <a:rPr lang="fi-FI" dirty="0"/>
              <a:t>Koeaikapurku</a:t>
            </a:r>
          </a:p>
        </p:txBody>
      </p:sp>
      <p:sp>
        <p:nvSpPr>
          <p:cNvPr id="3" name="Sisällön paikkamerkki 2">
            <a:extLst>
              <a:ext uri="{FF2B5EF4-FFF2-40B4-BE49-F238E27FC236}">
                <a16:creationId xmlns:a16="http://schemas.microsoft.com/office/drawing/2014/main" id="{584B72A7-7072-44D4-B219-53DAC6A15B16}"/>
              </a:ext>
            </a:extLst>
          </p:cNvPr>
          <p:cNvSpPr>
            <a:spLocks noGrp="1"/>
          </p:cNvSpPr>
          <p:nvPr>
            <p:ph idx="1"/>
          </p:nvPr>
        </p:nvSpPr>
        <p:spPr/>
        <p:txBody>
          <a:bodyPr vert="horz" lIns="91440" tIns="45720" rIns="91440" bIns="45720" rtlCol="0" anchor="t">
            <a:normAutofit fontScale="92500" lnSpcReduction="20000"/>
          </a:bodyPr>
          <a:lstStyle/>
          <a:p>
            <a:r>
              <a:rPr lang="fi-FI" dirty="0"/>
              <a:t>Tällä hetkellä voimassa olevan työsopimuslain mukaan työsopimus voidaan molemmin puolin purkaa koeajan kuluessa, jos koeajasta on sovittu työsopimuksella. </a:t>
            </a:r>
          </a:p>
          <a:p>
            <a:pPr lvl="1"/>
            <a:r>
              <a:rPr lang="fi-FI" dirty="0"/>
              <a:t>Koeajan tarkoituksena on selvittää, soveltuuko työntekijä työhön, tai soveltuuko työ työntekijälle.</a:t>
            </a:r>
          </a:p>
          <a:p>
            <a:pPr lvl="1"/>
            <a:r>
              <a:rPr lang="fi-FI" dirty="0"/>
              <a:t>Koeaikapurkua ei saa tehdä syrjivillä tai muutoin koeajan tarkoitukseen nähden epäasiallisilla perusteilla.</a:t>
            </a:r>
          </a:p>
          <a:p>
            <a:pPr lvl="1"/>
            <a:r>
              <a:rPr lang="fi-FI" dirty="0"/>
              <a:t>Tuotannolliset ja taloudelliset syyt katsotaan koeajan tarkoitukseen nähden epäasiallisiksi perusteiksi, eikä niiden perusteella saa tehdä koeaikapurkua.</a:t>
            </a:r>
          </a:p>
          <a:p>
            <a:r>
              <a:rPr lang="fi-FI" dirty="0"/>
              <a:t>Lainsäädäntöä suunnitellaan muutettavaksi siten, että työnantaja voi purkaa koeajalla olevan työntekijän työsuhteen myös tuotannollisella ja taloudellisella perusteella, </a:t>
            </a:r>
          </a:p>
          <a:p>
            <a:pPr lvl="1"/>
            <a:r>
              <a:rPr lang="fi-FI" dirty="0"/>
              <a:t>eli jos työnantajan edellytykset tarjota työtä työntekijälle ovat vähentyneet koronapandemian vuoksi. </a:t>
            </a:r>
          </a:p>
          <a:p>
            <a:r>
              <a:rPr lang="fi-FI" dirty="0">
                <a:cs typeface="Calibri"/>
              </a:rPr>
              <a:t>Muutoksen voimaantulon aika ei vielä 23.3.2020 tiedossa.</a:t>
            </a:r>
          </a:p>
        </p:txBody>
      </p:sp>
      <p:sp>
        <p:nvSpPr>
          <p:cNvPr id="4" name="Päivämäärän paikkamerkki 3">
            <a:extLst>
              <a:ext uri="{FF2B5EF4-FFF2-40B4-BE49-F238E27FC236}">
                <a16:creationId xmlns:a16="http://schemas.microsoft.com/office/drawing/2014/main" id="{0F8E27C4-7D5E-44B8-B997-7570C7F84D22}"/>
              </a:ext>
            </a:extLst>
          </p:cNvPr>
          <p:cNvSpPr>
            <a:spLocks noGrp="1"/>
          </p:cNvSpPr>
          <p:nvPr>
            <p:ph type="dt" sz="half" idx="10"/>
          </p:nvPr>
        </p:nvSpPr>
        <p:spPr/>
        <p:txBody>
          <a:bodyPr/>
          <a:lstStyle/>
          <a:p>
            <a:fld id="{7E373C96-14B9-6B46-AB9E-D55B569638FE}" type="datetime1">
              <a:rPr lang="fi-FI" smtClean="0"/>
              <a:t>25.3.2020</a:t>
            </a:fld>
            <a:endParaRPr lang="en-US"/>
          </a:p>
        </p:txBody>
      </p:sp>
      <p:sp>
        <p:nvSpPr>
          <p:cNvPr id="5" name="Alatunnisteen paikkamerkki 4">
            <a:extLst>
              <a:ext uri="{FF2B5EF4-FFF2-40B4-BE49-F238E27FC236}">
                <a16:creationId xmlns:a16="http://schemas.microsoft.com/office/drawing/2014/main" id="{F430BB0C-AA80-41BA-807E-398D112694C5}"/>
              </a:ext>
            </a:extLst>
          </p:cNvPr>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7940887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E9003-9837-46D9-891C-325696A3CEC8}"/>
              </a:ext>
            </a:extLst>
          </p:cNvPr>
          <p:cNvSpPr>
            <a:spLocks noGrp="1"/>
          </p:cNvSpPr>
          <p:nvPr>
            <p:ph type="title"/>
          </p:nvPr>
        </p:nvSpPr>
        <p:spPr/>
        <p:txBody>
          <a:bodyPr/>
          <a:lstStyle/>
          <a:p>
            <a:r>
              <a:rPr lang="fi-FI" dirty="0"/>
              <a:t>Pidennetty takaisinottovelvollisuus</a:t>
            </a:r>
          </a:p>
        </p:txBody>
      </p:sp>
      <p:sp>
        <p:nvSpPr>
          <p:cNvPr id="3" name="Sisällön paikkamerkki 2">
            <a:extLst>
              <a:ext uri="{FF2B5EF4-FFF2-40B4-BE49-F238E27FC236}">
                <a16:creationId xmlns:a16="http://schemas.microsoft.com/office/drawing/2014/main" id="{584B72A7-7072-44D4-B219-53DAC6A15B16}"/>
              </a:ext>
            </a:extLst>
          </p:cNvPr>
          <p:cNvSpPr>
            <a:spLocks noGrp="1"/>
          </p:cNvSpPr>
          <p:nvPr>
            <p:ph idx="1"/>
          </p:nvPr>
        </p:nvSpPr>
        <p:spPr/>
        <p:txBody>
          <a:bodyPr vert="horz" lIns="91440" tIns="45720" rIns="91440" bIns="45720" rtlCol="0" anchor="t">
            <a:normAutofit fontScale="77500" lnSpcReduction="20000"/>
          </a:bodyPr>
          <a:lstStyle/>
          <a:p>
            <a:r>
              <a:rPr lang="fi-FI" dirty="0"/>
              <a:t>Voimassa olevan työsopimuslain 7 luvun 3 §:n mukaan työnantaja saa irtisanoa työsopimuksen, kun tarjolla oleva työ on taloudellisista, tuotannollisista tai työnantajan toiminnan uudelleenjärjestelyistä johtuvista syistä vähentynyt olennaisesti ja pysyvästi. </a:t>
            </a:r>
          </a:p>
          <a:p>
            <a:pPr lvl="1"/>
            <a:r>
              <a:rPr lang="fi-FI" dirty="0"/>
              <a:t>Työsopimusta ei kuitenkaan saa irtisanoa, jos työntekijä on sijoitettavissa tai koulutettavissa toisiin tehtäviin 4 §:ssä säädetyllä tavalla.</a:t>
            </a:r>
          </a:p>
          <a:p>
            <a:pPr fontAlgn="base"/>
            <a:r>
              <a:rPr lang="fi-FI" dirty="0"/>
              <a:t>Työsopimuslain 6 luvun 6 §:n mukaan työnantajan on tarjottava työtä taloudellisista tai tuotannollisista syistä irtisanomalleen, </a:t>
            </a:r>
            <a:r>
              <a:rPr lang="fi-FI" dirty="0" err="1"/>
              <a:t>te-toimistosta</a:t>
            </a:r>
            <a:r>
              <a:rPr lang="fi-FI" dirty="0"/>
              <a:t> edelleen työtä hakevalle entiselle työntekijälleen, jos työnantaja tarvitsee työntekijöitä neljän kuukauden kuluessa työsuhteen päättymisestä samoihin tai samankaltaisiin tehtäviin, joita irtisanottu työntekijä oli tehnyt. </a:t>
            </a:r>
          </a:p>
          <a:p>
            <a:pPr lvl="1" fontAlgn="base"/>
            <a:r>
              <a:rPr lang="fi-FI" dirty="0"/>
              <a:t>Jos työsuhde on jatkunut keskeytyksettä vähintään 12 vuotta, takaisinottoaika on kuusi kuukautta.</a:t>
            </a:r>
          </a:p>
          <a:p>
            <a:endParaRPr lang="fi-FI" dirty="0"/>
          </a:p>
          <a:p>
            <a:r>
              <a:rPr lang="fi-FI" dirty="0"/>
              <a:t>Lainsäädäntöä suunnitellaan muutettavaksi siten, että jos työntekijä on </a:t>
            </a:r>
            <a:r>
              <a:rPr lang="fi-FI"/>
              <a:t>irtisanottu taloudellisesta </a:t>
            </a:r>
            <a:r>
              <a:rPr lang="fi-FI" dirty="0"/>
              <a:t>tai tuotannollisesta syystä, työnantajan on palkattava irtisanottu työntekijä takaisin, jos työnantaja tarvitsee työntekijöitä </a:t>
            </a:r>
            <a:r>
              <a:rPr lang="fi-FI" b="1" dirty="0"/>
              <a:t>9 kuukauden </a:t>
            </a:r>
            <a:r>
              <a:rPr lang="fi-FI" dirty="0"/>
              <a:t>(ei siis 4 tai 6 kuukauden) kuluessa työsuhteen päättymisestä samoihin tai samankaltaisiin tehtäviin, joita irtisanottu työntekijä oli tehnyt. </a:t>
            </a:r>
            <a:endParaRPr lang="fi-FI" dirty="0">
              <a:cs typeface="Calibri"/>
            </a:endParaRPr>
          </a:p>
          <a:p>
            <a:r>
              <a:rPr lang="fi-FI" dirty="0">
                <a:cs typeface="Calibri"/>
              </a:rPr>
              <a:t>Muutoksen voimaantulon ajankohta ei vielä 23.3.2020 tiedossa.</a:t>
            </a:r>
          </a:p>
          <a:p>
            <a:pPr marL="0" indent="0">
              <a:buNone/>
            </a:pPr>
            <a:endParaRPr lang="fi-FI" dirty="0">
              <a:cs typeface="Calibri"/>
            </a:endParaRPr>
          </a:p>
          <a:p>
            <a:pPr marL="0" indent="0">
              <a:buNone/>
            </a:pPr>
            <a:endParaRPr lang="fi-FI" dirty="0">
              <a:cs typeface="Calibri"/>
            </a:endParaRPr>
          </a:p>
        </p:txBody>
      </p:sp>
      <p:sp>
        <p:nvSpPr>
          <p:cNvPr id="4" name="Päivämäärän paikkamerkki 3">
            <a:extLst>
              <a:ext uri="{FF2B5EF4-FFF2-40B4-BE49-F238E27FC236}">
                <a16:creationId xmlns:a16="http://schemas.microsoft.com/office/drawing/2014/main" id="{0F8E27C4-7D5E-44B8-B997-7570C7F84D22}"/>
              </a:ext>
            </a:extLst>
          </p:cNvPr>
          <p:cNvSpPr>
            <a:spLocks noGrp="1"/>
          </p:cNvSpPr>
          <p:nvPr>
            <p:ph type="dt" sz="half" idx="10"/>
          </p:nvPr>
        </p:nvSpPr>
        <p:spPr/>
        <p:txBody>
          <a:bodyPr/>
          <a:lstStyle/>
          <a:p>
            <a:fld id="{7E373C96-14B9-6B46-AB9E-D55B569638FE}" type="datetime1">
              <a:rPr lang="fi-FI" smtClean="0"/>
              <a:t>25.3.2020</a:t>
            </a:fld>
            <a:endParaRPr lang="en-US"/>
          </a:p>
        </p:txBody>
      </p:sp>
      <p:sp>
        <p:nvSpPr>
          <p:cNvPr id="5" name="Alatunnisteen paikkamerkki 4">
            <a:extLst>
              <a:ext uri="{FF2B5EF4-FFF2-40B4-BE49-F238E27FC236}">
                <a16:creationId xmlns:a16="http://schemas.microsoft.com/office/drawing/2014/main" id="{F430BB0C-AA80-41BA-807E-398D112694C5}"/>
              </a:ext>
            </a:extLst>
          </p:cNvPr>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41979134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BEEA0D1-E70A-4349-97DE-D885D9B600A5}"/>
              </a:ext>
            </a:extLst>
          </p:cNvPr>
          <p:cNvSpPr>
            <a:spLocks noGrp="1"/>
          </p:cNvSpPr>
          <p:nvPr>
            <p:ph type="title"/>
          </p:nvPr>
        </p:nvSpPr>
        <p:spPr>
          <a:xfrm>
            <a:off x="623888" y="861313"/>
            <a:ext cx="4684590" cy="3511752"/>
          </a:xfrm>
        </p:spPr>
        <p:txBody>
          <a:bodyPr>
            <a:normAutofit/>
          </a:bodyPr>
          <a:lstStyle/>
          <a:p>
            <a:r>
              <a:rPr lang="fi-FI" dirty="0"/>
              <a:t>Työnteon estyminen ja palkanmaksun keskeyttäminen</a:t>
            </a:r>
            <a:br>
              <a:rPr lang="fi-FI" dirty="0"/>
            </a:br>
            <a:br>
              <a:rPr lang="fi-FI" dirty="0"/>
            </a:br>
            <a:r>
              <a:rPr lang="fi-FI" sz="1400" dirty="0"/>
              <a:t>Anna Kallaskari</a:t>
            </a:r>
            <a:br>
              <a:rPr lang="fi-FI" sz="1400" dirty="0"/>
            </a:br>
            <a:r>
              <a:rPr lang="fi-FI" sz="1400" dirty="0"/>
              <a:t>johtava lakimies, Hyvinvointiala HALI</a:t>
            </a:r>
            <a:br>
              <a:rPr lang="fi-FI" sz="1400" dirty="0"/>
            </a:br>
            <a:br>
              <a:rPr lang="fi-FI" sz="1400" dirty="0"/>
            </a:br>
            <a:endParaRPr lang="fi-FI" sz="1400" dirty="0"/>
          </a:p>
        </p:txBody>
      </p:sp>
    </p:spTree>
    <p:extLst>
      <p:ext uri="{BB962C8B-B14F-4D97-AF65-F5344CB8AC3E}">
        <p14:creationId xmlns:p14="http://schemas.microsoft.com/office/powerpoint/2010/main" val="30776236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E9003-9837-46D9-891C-325696A3CEC8}"/>
              </a:ext>
            </a:extLst>
          </p:cNvPr>
          <p:cNvSpPr>
            <a:spLocks noGrp="1"/>
          </p:cNvSpPr>
          <p:nvPr>
            <p:ph type="title"/>
          </p:nvPr>
        </p:nvSpPr>
        <p:spPr/>
        <p:txBody>
          <a:bodyPr/>
          <a:lstStyle/>
          <a:p>
            <a:r>
              <a:rPr lang="fi-FI" dirty="0"/>
              <a:t>Työnteon estyminen</a:t>
            </a:r>
          </a:p>
        </p:txBody>
      </p:sp>
      <p:sp>
        <p:nvSpPr>
          <p:cNvPr id="3" name="Sisällön paikkamerkki 2">
            <a:extLst>
              <a:ext uri="{FF2B5EF4-FFF2-40B4-BE49-F238E27FC236}">
                <a16:creationId xmlns:a16="http://schemas.microsoft.com/office/drawing/2014/main" id="{584B72A7-7072-44D4-B219-53DAC6A15B16}"/>
              </a:ext>
            </a:extLst>
          </p:cNvPr>
          <p:cNvSpPr>
            <a:spLocks noGrp="1"/>
          </p:cNvSpPr>
          <p:nvPr>
            <p:ph idx="1"/>
          </p:nvPr>
        </p:nvSpPr>
        <p:spPr/>
        <p:txBody>
          <a:bodyPr vert="horz" lIns="91440" tIns="45720" rIns="91440" bIns="45720" rtlCol="0" anchor="t">
            <a:normAutofit fontScale="62500" lnSpcReduction="20000"/>
          </a:bodyPr>
          <a:lstStyle/>
          <a:p>
            <a:pPr fontAlgn="base"/>
            <a:r>
              <a:rPr lang="fi-FI" dirty="0"/>
              <a:t>Työsopimuslain 2 luvun 12 §:n 2 momentti:</a:t>
            </a:r>
          </a:p>
          <a:p>
            <a:pPr marL="342900" lvl="1" indent="0" fontAlgn="base">
              <a:buNone/>
            </a:pPr>
            <a:r>
              <a:rPr lang="fi-FI" i="1" dirty="0"/>
              <a:t>”Jos työntekijä on estynyt tekemästä työtään työpaikkaa kohdanneen tulipalon, poikkeuksellisen luonnontapahtuman tai muun sen kaltaisen hänestä tai työnantajasta riippumattoman syyn vuoksi, työntekijällä on oikeus saada palkkansa esteen ajalta, enintään kuitenkin 14 päivältä.” </a:t>
            </a:r>
          </a:p>
          <a:p>
            <a:pPr fontAlgn="base"/>
            <a:r>
              <a:rPr lang="fi-FI" dirty="0"/>
              <a:t>Koronapandemiasta johtuva viranomaismääräys työpaikan sulkemisesta voi olla laissa tarkoitettu työnteon estymisen syy. </a:t>
            </a:r>
          </a:p>
          <a:p>
            <a:pPr fontAlgn="base"/>
            <a:r>
              <a:rPr lang="fi-FI" dirty="0"/>
              <a:t>Työnteon on oltava estynyt. </a:t>
            </a:r>
          </a:p>
          <a:p>
            <a:pPr lvl="1" fontAlgn="base"/>
            <a:r>
              <a:rPr lang="fi-FI" dirty="0"/>
              <a:t>Jos tarjolla on muuta sopivaa työtä esimerkiksi eri yksikössä, tai työnantajaa hyödyttävää koulutusta, työnteko ei ole estynyt.</a:t>
            </a:r>
          </a:p>
          <a:p>
            <a:pPr fontAlgn="base"/>
            <a:r>
              <a:rPr lang="fi-FI" dirty="0"/>
              <a:t>Palkallinen 14 pv aika alkaa työnteon esteen alkamisesta. </a:t>
            </a:r>
          </a:p>
          <a:p>
            <a:pPr lvl="1" fontAlgn="base"/>
            <a:r>
              <a:rPr lang="fi-FI" dirty="0"/>
              <a:t>Palkka maksetaan käytännössä kotiin.</a:t>
            </a:r>
          </a:p>
          <a:p>
            <a:pPr fontAlgn="base"/>
            <a:r>
              <a:rPr lang="fi-FI" dirty="0"/>
              <a:t>Lainkohdassa ei erotella määräaikaisia ja toistaiseksi voimassa olevalla työsopimuksella työskenteleviä työntekijöitä.</a:t>
            </a:r>
          </a:p>
          <a:p>
            <a:pPr lvl="1" fontAlgn="base"/>
            <a:r>
              <a:rPr lang="fi-FI" dirty="0"/>
              <a:t>Määräaikaisenkin työntekijän työnteko voi estyä, jolloin palkanmaksu voi keskeytyä lain soveltamisen edellytysten täyttyessä. </a:t>
            </a:r>
          </a:p>
          <a:p>
            <a:pPr lvl="1" fontAlgn="base"/>
            <a:r>
              <a:rPr lang="fi-FI" dirty="0"/>
              <a:t>Yhteistoimintavelvoite on kuitenkin syytä täyttää. Ks. myös yhteistoimintalain 60 §.</a:t>
            </a:r>
          </a:p>
          <a:p>
            <a:pPr fontAlgn="base"/>
            <a:r>
              <a:rPr lang="fi-FI" dirty="0"/>
              <a:t>Rikastumiskielto: </a:t>
            </a:r>
          </a:p>
          <a:p>
            <a:pPr lvl="1" fontAlgn="base"/>
            <a:r>
              <a:rPr lang="fi-FI" dirty="0"/>
              <a:t>Työnantaja saa vähentää työntekijälle 14 pv ajalta maksettavasta palkasta määrän, joka työntekijältä on säästynyt työsuorituksen estymisen vuoksi sekä määrän, jonka hän on ansainnut muulla työllä tai jättänyt tahallaan ansaitsematta. Palkkaa vähentäessään työnantajan on noudatettava työsopimuslain 2 luvun 17 §:n säännöksiä kuittausoikeuden rajoituksista.</a:t>
            </a:r>
          </a:p>
          <a:p>
            <a:pPr fontAlgn="base"/>
            <a:endParaRPr lang="fi-FI" dirty="0"/>
          </a:p>
          <a:p>
            <a:pPr marL="0" indent="0">
              <a:buNone/>
            </a:pPr>
            <a:endParaRPr lang="fi-FI" dirty="0">
              <a:cs typeface="Calibri"/>
            </a:endParaRPr>
          </a:p>
          <a:p>
            <a:pPr marL="0" indent="0">
              <a:buNone/>
            </a:pPr>
            <a:endParaRPr lang="fi-FI" dirty="0">
              <a:cs typeface="Calibri"/>
            </a:endParaRPr>
          </a:p>
        </p:txBody>
      </p:sp>
      <p:sp>
        <p:nvSpPr>
          <p:cNvPr id="4" name="Päivämäärän paikkamerkki 3">
            <a:extLst>
              <a:ext uri="{FF2B5EF4-FFF2-40B4-BE49-F238E27FC236}">
                <a16:creationId xmlns:a16="http://schemas.microsoft.com/office/drawing/2014/main" id="{0F8E27C4-7D5E-44B8-B997-7570C7F84D22}"/>
              </a:ext>
            </a:extLst>
          </p:cNvPr>
          <p:cNvSpPr>
            <a:spLocks noGrp="1"/>
          </p:cNvSpPr>
          <p:nvPr>
            <p:ph type="dt" sz="half" idx="10"/>
          </p:nvPr>
        </p:nvSpPr>
        <p:spPr/>
        <p:txBody>
          <a:bodyPr/>
          <a:lstStyle/>
          <a:p>
            <a:fld id="{7E373C96-14B9-6B46-AB9E-D55B569638FE}" type="datetime1">
              <a:rPr lang="fi-FI" smtClean="0"/>
              <a:t>25.3.2020</a:t>
            </a:fld>
            <a:endParaRPr lang="en-US"/>
          </a:p>
        </p:txBody>
      </p:sp>
      <p:sp>
        <p:nvSpPr>
          <p:cNvPr id="5" name="Alatunnisteen paikkamerkki 4">
            <a:extLst>
              <a:ext uri="{FF2B5EF4-FFF2-40B4-BE49-F238E27FC236}">
                <a16:creationId xmlns:a16="http://schemas.microsoft.com/office/drawing/2014/main" id="{F430BB0C-AA80-41BA-807E-398D112694C5}"/>
              </a:ext>
            </a:extLst>
          </p:cNvPr>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3996201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7C7C570-513D-4E80-87CB-C0DABCAF3FC7}"/>
              </a:ext>
            </a:extLst>
          </p:cNvPr>
          <p:cNvSpPr>
            <a:spLocks noGrp="1"/>
          </p:cNvSpPr>
          <p:nvPr>
            <p:ph type="title"/>
          </p:nvPr>
        </p:nvSpPr>
        <p:spPr/>
        <p:txBody>
          <a:bodyPr/>
          <a:lstStyle/>
          <a:p>
            <a:r>
              <a:rPr lang="fi-FI"/>
              <a:t>Webinaarin agenda</a:t>
            </a:r>
          </a:p>
        </p:txBody>
      </p:sp>
      <p:sp>
        <p:nvSpPr>
          <p:cNvPr id="3" name="Sisällön paikkamerkki 2">
            <a:extLst>
              <a:ext uri="{FF2B5EF4-FFF2-40B4-BE49-F238E27FC236}">
                <a16:creationId xmlns:a16="http://schemas.microsoft.com/office/drawing/2014/main" id="{C20BCBDB-53B3-4AAF-979A-004EC1F8BA6A}"/>
              </a:ext>
            </a:extLst>
          </p:cNvPr>
          <p:cNvSpPr>
            <a:spLocks noGrp="1"/>
          </p:cNvSpPr>
          <p:nvPr>
            <p:ph idx="1"/>
          </p:nvPr>
        </p:nvSpPr>
        <p:spPr/>
        <p:txBody>
          <a:bodyPr vert="horz" lIns="91440" tIns="45720" rIns="91440" bIns="45720" rtlCol="0" anchor="t">
            <a:normAutofit/>
          </a:bodyPr>
          <a:lstStyle/>
          <a:p>
            <a:pPr marL="0" indent="0">
              <a:buNone/>
            </a:pPr>
            <a:r>
              <a:rPr lang="fi-FI"/>
              <a:t>11.00 Tervetuloa webinaariin. Yleiskuva korona-tilanteesta, </a:t>
            </a:r>
            <a:r>
              <a:rPr lang="fi-FI" b="1"/>
              <a:t>Arja Laitinen </a:t>
            </a:r>
            <a:br>
              <a:rPr lang="fi-FI" b="1"/>
            </a:br>
            <a:endParaRPr lang="fi-FI" b="1">
              <a:cs typeface="Calibri"/>
            </a:endParaRPr>
          </a:p>
          <a:p>
            <a:pPr marL="0" indent="0">
              <a:buNone/>
            </a:pPr>
            <a:r>
              <a:rPr lang="fi-FI"/>
              <a:t>11.05 Tärkeimmät asiat mitä työnantajan tulee tietää valmiuslaista juuri nyt, </a:t>
            </a:r>
            <a:r>
              <a:rPr lang="fi-FI" b="1"/>
              <a:t>Anna </a:t>
            </a:r>
            <a:r>
              <a:rPr lang="fi-FI" b="1" err="1"/>
              <a:t>Kallaskari</a:t>
            </a:r>
            <a:br>
              <a:rPr lang="fi-FI" b="1"/>
            </a:br>
            <a:endParaRPr lang="fi-FI" b="1" err="1">
              <a:cs typeface="Calibri"/>
            </a:endParaRPr>
          </a:p>
          <a:p>
            <a:pPr marL="0" indent="0">
              <a:buNone/>
            </a:pPr>
            <a:r>
              <a:rPr lang="fi-FI"/>
              <a:t>11.40 Vastauksia korona-</a:t>
            </a:r>
            <a:r>
              <a:rPr lang="fi-FI" err="1"/>
              <a:t>chatissa</a:t>
            </a:r>
            <a:r>
              <a:rPr lang="fi-FI"/>
              <a:t> esitettyihin kysymyksiin, </a:t>
            </a:r>
            <a:r>
              <a:rPr lang="fi-FI" b="1"/>
              <a:t>Anna </a:t>
            </a:r>
            <a:r>
              <a:rPr lang="fi-FI" b="1" err="1"/>
              <a:t>Kallaskari</a:t>
            </a:r>
            <a:r>
              <a:rPr lang="fi-FI"/>
              <a:t>  ja muut asiantuntijat</a:t>
            </a:r>
            <a:br>
              <a:rPr lang="fi-FI"/>
            </a:br>
            <a:endParaRPr lang="fi-FI">
              <a:cs typeface="Calibri"/>
            </a:endParaRPr>
          </a:p>
          <a:p>
            <a:pPr marL="0" indent="0">
              <a:buNone/>
            </a:pPr>
            <a:r>
              <a:rPr lang="fi-FI"/>
              <a:t>11.55 Loppusanat, </a:t>
            </a:r>
            <a:r>
              <a:rPr lang="fi-FI" b="1"/>
              <a:t>Arja Laitinen</a:t>
            </a:r>
            <a:endParaRPr lang="fi-FI" b="1">
              <a:cs typeface="Calibri"/>
            </a:endParaRPr>
          </a:p>
          <a:p>
            <a:pPr marL="342900" indent="-342900">
              <a:buFont typeface="+mj-lt"/>
              <a:buAutoNum type="arabicPeriod"/>
            </a:pPr>
            <a:endParaRPr lang="fi-FI"/>
          </a:p>
        </p:txBody>
      </p:sp>
      <p:pic>
        <p:nvPicPr>
          <p:cNvPr id="4" name="Kuva 4" descr="Kuva, joka sisältää kohteen henkilö, hymyileminen, nainen, pitäminen&#10;&#10;Kuvaus luotu, erittäin korkea luotettavuus">
            <a:extLst>
              <a:ext uri="{FF2B5EF4-FFF2-40B4-BE49-F238E27FC236}">
                <a16:creationId xmlns:a16="http://schemas.microsoft.com/office/drawing/2014/main" id="{5652FD3C-6703-47BC-B045-E0664566D1CC}"/>
              </a:ext>
            </a:extLst>
          </p:cNvPr>
          <p:cNvPicPr>
            <a:picLocks noChangeAspect="1"/>
          </p:cNvPicPr>
          <p:nvPr/>
        </p:nvPicPr>
        <p:blipFill>
          <a:blip r:embed="rId3"/>
          <a:stretch>
            <a:fillRect/>
          </a:stretch>
        </p:blipFill>
        <p:spPr>
          <a:xfrm>
            <a:off x="7545142" y="819955"/>
            <a:ext cx="1104900" cy="1104900"/>
          </a:xfrm>
          <a:prstGeom prst="rect">
            <a:avLst/>
          </a:prstGeom>
        </p:spPr>
      </p:pic>
    </p:spTree>
    <p:extLst>
      <p:ext uri="{BB962C8B-B14F-4D97-AF65-F5344CB8AC3E}">
        <p14:creationId xmlns:p14="http://schemas.microsoft.com/office/powerpoint/2010/main" val="5592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374855F-B5A4-439E-A43B-10C8528B16A3}"/>
              </a:ext>
            </a:extLst>
          </p:cNvPr>
          <p:cNvSpPr>
            <a:spLocks noGrp="1"/>
          </p:cNvSpPr>
          <p:nvPr>
            <p:ph type="title"/>
          </p:nvPr>
        </p:nvSpPr>
        <p:spPr/>
        <p:txBody>
          <a:bodyPr/>
          <a:lstStyle/>
          <a:p>
            <a:r>
              <a:rPr lang="fi-FI"/>
              <a:t>Yleisiä ohjeita</a:t>
            </a:r>
          </a:p>
        </p:txBody>
      </p:sp>
      <p:sp>
        <p:nvSpPr>
          <p:cNvPr id="3" name="Sisällön paikkamerkki 2">
            <a:extLst>
              <a:ext uri="{FF2B5EF4-FFF2-40B4-BE49-F238E27FC236}">
                <a16:creationId xmlns:a16="http://schemas.microsoft.com/office/drawing/2014/main" id="{1FE78C3B-3741-41AE-8E7A-7F2E3ABA2153}"/>
              </a:ext>
            </a:extLst>
          </p:cNvPr>
          <p:cNvSpPr>
            <a:spLocks noGrp="1"/>
          </p:cNvSpPr>
          <p:nvPr>
            <p:ph sz="half" idx="1"/>
          </p:nvPr>
        </p:nvSpPr>
        <p:spPr/>
        <p:txBody>
          <a:bodyPr vert="horz" lIns="91440" tIns="45720" rIns="91440" bIns="45720" rtlCol="0" anchor="t">
            <a:normAutofit fontScale="92500" lnSpcReduction="10000"/>
          </a:bodyPr>
          <a:lstStyle/>
          <a:p>
            <a:r>
              <a:rPr lang="fi-FI">
                <a:cs typeface="Calibri"/>
              </a:rPr>
              <a:t>HALI päivittää tilannetietoa koronasta ja viranomaislinkkejä </a:t>
            </a:r>
            <a:r>
              <a:rPr lang="fi-FI">
                <a:cs typeface="Calibri"/>
                <a:hlinkClick r:id="rId2"/>
              </a:rPr>
              <a:t>verkkosivuille</a:t>
            </a:r>
            <a:r>
              <a:rPr lang="fi-FI">
                <a:cs typeface="Calibri"/>
              </a:rPr>
              <a:t>. Ota seurantaan.</a:t>
            </a:r>
          </a:p>
          <a:p>
            <a:r>
              <a:rPr lang="fi-FI">
                <a:cs typeface="Calibri"/>
              </a:rPr>
              <a:t>Seuraa aktiivisesti korona-ohjeistusten päivittymistä.</a:t>
            </a:r>
          </a:p>
          <a:p>
            <a:r>
              <a:rPr lang="fi-FI">
                <a:cs typeface="Calibri"/>
              </a:rPr>
              <a:t>Seuraa </a:t>
            </a:r>
            <a:r>
              <a:rPr lang="fi-FI" err="1">
                <a:cs typeface="Calibri"/>
              </a:rPr>
              <a:t>HALIn</a:t>
            </a:r>
            <a:r>
              <a:rPr lang="fi-FI">
                <a:cs typeface="Calibri"/>
              </a:rPr>
              <a:t> korona-uutiskirjettä. Kannusta muitakin organisaatiossasi tilaamaan uutiskirje suoraan </a:t>
            </a:r>
            <a:r>
              <a:rPr lang="fi-FI" err="1">
                <a:cs typeface="Calibri"/>
              </a:rPr>
              <a:t>HALIn</a:t>
            </a:r>
            <a:r>
              <a:rPr lang="fi-FI">
                <a:cs typeface="Calibri"/>
              </a:rPr>
              <a:t> verkkosivuilta (etusivulla iso palkki "Tilaa Uutiskirje")</a:t>
            </a:r>
          </a:p>
          <a:p>
            <a:r>
              <a:rPr lang="fi-FI">
                <a:cs typeface="Calibri"/>
              </a:rPr>
              <a:t>On tärkeää, että yksiköissä on jaettu korona-tilanteen viestintävastuut sisäisille ja ulkoisille sidosryhmille. </a:t>
            </a:r>
          </a:p>
          <a:p>
            <a:endParaRPr lang="fi-FI">
              <a:cs typeface="Calibri"/>
            </a:endParaRPr>
          </a:p>
        </p:txBody>
      </p:sp>
      <p:sp>
        <p:nvSpPr>
          <p:cNvPr id="4" name="Sisällön paikkamerkki 3">
            <a:extLst>
              <a:ext uri="{FF2B5EF4-FFF2-40B4-BE49-F238E27FC236}">
                <a16:creationId xmlns:a16="http://schemas.microsoft.com/office/drawing/2014/main" id="{5BAB404C-6A79-4F06-BDCC-B056FB7E0119}"/>
              </a:ext>
            </a:extLst>
          </p:cNvPr>
          <p:cNvSpPr>
            <a:spLocks noGrp="1"/>
          </p:cNvSpPr>
          <p:nvPr>
            <p:ph sz="half" idx="2"/>
          </p:nvPr>
        </p:nvSpPr>
        <p:spPr/>
        <p:txBody>
          <a:bodyPr vert="horz" lIns="91440" tIns="45720" rIns="91440" bIns="45720" rtlCol="0" anchor="t">
            <a:normAutofit fontScale="92500" lnSpcReduction="10000"/>
          </a:bodyPr>
          <a:lstStyle/>
          <a:p>
            <a:r>
              <a:rPr lang="fi-FI">
                <a:cs typeface="Calibri"/>
              </a:rPr>
              <a:t>Tärkeimmät viranomaiskanavat seurantaan:</a:t>
            </a:r>
            <a:br>
              <a:rPr lang="fi-FI">
                <a:cs typeface="Calibri"/>
              </a:rPr>
            </a:br>
            <a:endParaRPr lang="fi-FI">
              <a:cs typeface="Calibri"/>
            </a:endParaRPr>
          </a:p>
          <a:p>
            <a:r>
              <a:rPr lang="fi-FI" b="1">
                <a:ea typeface="+mn-lt"/>
                <a:cs typeface="+mn-lt"/>
                <a:hlinkClick r:id="rId3"/>
              </a:rPr>
              <a:t>THL</a:t>
            </a:r>
            <a:endParaRPr lang="fi-FI" b="1">
              <a:ea typeface="+mn-lt"/>
              <a:cs typeface="+mn-lt"/>
            </a:endParaRPr>
          </a:p>
          <a:p>
            <a:r>
              <a:rPr lang="fi-FI" b="1">
                <a:ea typeface="+mn-lt"/>
                <a:cs typeface="+mn-lt"/>
                <a:hlinkClick r:id="rId4"/>
              </a:rPr>
              <a:t>STM:n suositukset</a:t>
            </a:r>
          </a:p>
          <a:p>
            <a:r>
              <a:rPr lang="fi-FI" b="1">
                <a:cs typeface="Calibri"/>
                <a:hlinkClick r:id="rId5"/>
              </a:rPr>
              <a:t>TTL</a:t>
            </a:r>
            <a:endParaRPr lang="fi-FI" b="1">
              <a:cs typeface="Calibri"/>
            </a:endParaRPr>
          </a:p>
          <a:p>
            <a:r>
              <a:rPr lang="fi-FI" b="1">
                <a:cs typeface="Calibri"/>
                <a:hlinkClick r:id="rId6"/>
              </a:rPr>
              <a:t>EK</a:t>
            </a:r>
            <a:endParaRPr lang="fi-FI" b="1">
              <a:cs typeface="Calibri"/>
            </a:endParaRPr>
          </a:p>
          <a:p>
            <a:endParaRPr lang="fi-FI">
              <a:cs typeface="Calibri"/>
            </a:endParaRPr>
          </a:p>
          <a:p>
            <a:endParaRPr lang="fi-FI" b="1">
              <a:cs typeface="Calibri"/>
            </a:endParaRPr>
          </a:p>
          <a:p>
            <a:endParaRPr lang="fi-FI">
              <a:cs typeface="Calibri"/>
            </a:endParaRPr>
          </a:p>
          <a:p>
            <a:endParaRPr lang="fi-FI">
              <a:cs typeface="Calibri"/>
            </a:endParaRPr>
          </a:p>
          <a:p>
            <a:pPr marL="0" indent="0">
              <a:buNone/>
            </a:pPr>
            <a:endParaRPr lang="fi-FI">
              <a:cs typeface="Calibri"/>
            </a:endParaRPr>
          </a:p>
        </p:txBody>
      </p:sp>
      <p:sp>
        <p:nvSpPr>
          <p:cNvPr id="5" name="Päivämäärän paikkamerkki 4">
            <a:extLst>
              <a:ext uri="{FF2B5EF4-FFF2-40B4-BE49-F238E27FC236}">
                <a16:creationId xmlns:a16="http://schemas.microsoft.com/office/drawing/2014/main" id="{C4A6D820-AF1C-49D4-96AB-61D9B5FACC4E}"/>
              </a:ext>
            </a:extLst>
          </p:cNvPr>
          <p:cNvSpPr>
            <a:spLocks noGrp="1"/>
          </p:cNvSpPr>
          <p:nvPr>
            <p:ph type="dt" sz="half" idx="10"/>
          </p:nvPr>
        </p:nvSpPr>
        <p:spPr/>
        <p:txBody>
          <a:bodyPr/>
          <a:lstStyle/>
          <a:p>
            <a:fld id="{B4A51093-3B68-3444-BD6F-C22C6DAC87F1}" type="datetime1">
              <a:rPr lang="fi-FI" smtClean="0"/>
              <a:t>25.3.2020</a:t>
            </a:fld>
            <a:endParaRPr lang="en-US"/>
          </a:p>
        </p:txBody>
      </p:sp>
      <p:sp>
        <p:nvSpPr>
          <p:cNvPr id="6" name="Alatunnisteen paikkamerkki 5">
            <a:extLst>
              <a:ext uri="{FF2B5EF4-FFF2-40B4-BE49-F238E27FC236}">
                <a16:creationId xmlns:a16="http://schemas.microsoft.com/office/drawing/2014/main" id="{7AFFD87B-C3C4-47AA-B639-03899F93EA45}"/>
              </a:ext>
            </a:extLst>
          </p:cNvPr>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3296140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BEEA0D1-E70A-4349-97DE-D885D9B600A5}"/>
              </a:ext>
            </a:extLst>
          </p:cNvPr>
          <p:cNvSpPr>
            <a:spLocks noGrp="1"/>
          </p:cNvSpPr>
          <p:nvPr>
            <p:ph type="title"/>
          </p:nvPr>
        </p:nvSpPr>
        <p:spPr>
          <a:xfrm>
            <a:off x="623888" y="861313"/>
            <a:ext cx="4684590" cy="3511752"/>
          </a:xfrm>
        </p:spPr>
        <p:txBody>
          <a:bodyPr>
            <a:normAutofit/>
          </a:bodyPr>
          <a:lstStyle/>
          <a:p>
            <a:r>
              <a:rPr lang="fi-FI" dirty="0"/>
              <a:t>Mitä työnantajan tulee tietää valmiuslain käyttöönotto- ja soveltamisasetuksista</a:t>
            </a:r>
            <a:br>
              <a:rPr lang="fi-FI" dirty="0"/>
            </a:br>
            <a:br>
              <a:rPr lang="fi-FI" dirty="0"/>
            </a:br>
            <a:r>
              <a:rPr lang="fi-FI" sz="1400" dirty="0"/>
              <a:t>Anna Kallaskari</a:t>
            </a:r>
            <a:br>
              <a:rPr lang="fi-FI" sz="1400" dirty="0"/>
            </a:br>
            <a:r>
              <a:rPr lang="fi-FI" sz="1400" dirty="0"/>
              <a:t>johtava lakimies, Hyvinvointiala HALI</a:t>
            </a:r>
            <a:br>
              <a:rPr lang="fi-FI" sz="1400" dirty="0"/>
            </a:br>
            <a:br>
              <a:rPr lang="fi-FI" sz="1400" dirty="0"/>
            </a:br>
            <a:endParaRPr lang="fi-FI" sz="1400" dirty="0"/>
          </a:p>
        </p:txBody>
      </p:sp>
    </p:spTree>
    <p:extLst>
      <p:ext uri="{BB962C8B-B14F-4D97-AF65-F5344CB8AC3E}">
        <p14:creationId xmlns:p14="http://schemas.microsoft.com/office/powerpoint/2010/main" val="1552909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E9003-9837-46D9-891C-325696A3CEC8}"/>
              </a:ext>
            </a:extLst>
          </p:cNvPr>
          <p:cNvSpPr>
            <a:spLocks noGrp="1"/>
          </p:cNvSpPr>
          <p:nvPr>
            <p:ph type="title"/>
          </p:nvPr>
        </p:nvSpPr>
        <p:spPr/>
        <p:txBody>
          <a:bodyPr>
            <a:normAutofit/>
          </a:bodyPr>
          <a:lstStyle/>
          <a:p>
            <a:r>
              <a:rPr lang="fi-FI" dirty="0"/>
              <a:t>Valmiuslaki</a:t>
            </a:r>
          </a:p>
        </p:txBody>
      </p:sp>
      <p:sp>
        <p:nvSpPr>
          <p:cNvPr id="3" name="Sisällön paikkamerkki 2">
            <a:extLst>
              <a:ext uri="{FF2B5EF4-FFF2-40B4-BE49-F238E27FC236}">
                <a16:creationId xmlns:a16="http://schemas.microsoft.com/office/drawing/2014/main" id="{584B72A7-7072-44D4-B219-53DAC6A15B16}"/>
              </a:ext>
            </a:extLst>
          </p:cNvPr>
          <p:cNvSpPr>
            <a:spLocks noGrp="1"/>
          </p:cNvSpPr>
          <p:nvPr>
            <p:ph idx="1"/>
          </p:nvPr>
        </p:nvSpPr>
        <p:spPr/>
        <p:txBody>
          <a:bodyPr vert="horz" lIns="91440" tIns="45720" rIns="91440" bIns="45720" rtlCol="0" anchor="t">
            <a:normAutofit/>
          </a:bodyPr>
          <a:lstStyle/>
          <a:p>
            <a:pPr marL="0" indent="0">
              <a:buNone/>
            </a:pPr>
            <a:r>
              <a:rPr lang="fi-FI" b="1" dirty="0">
                <a:ea typeface="+mn-lt"/>
                <a:cs typeface="+mn-lt"/>
              </a:rPr>
              <a:t>Tarkoitus</a:t>
            </a:r>
          </a:p>
          <a:p>
            <a:r>
              <a:rPr lang="fi-FI" dirty="0"/>
              <a:t>Valmiuslain tarkoituksena on poikkeusoloissa suojata väestöä sekä turvata sen toimeentulo ja maan talouselämä, ylläpitää oikeusjärjestystä, perusoikeuksia ja ihmisoikeuksia sekä turvata valtakunnan alueellinen koskemattomuus ja itsenäisyys. </a:t>
            </a:r>
          </a:p>
          <a:p>
            <a:r>
              <a:rPr lang="fi-FI" dirty="0"/>
              <a:t>Poikkeusolot todettu 16.3.2020 koronavirustilanteen vuoksi. </a:t>
            </a:r>
          </a:p>
          <a:p>
            <a:r>
              <a:rPr lang="fi-FI" dirty="0"/>
              <a:t>Valmiuslakiin perustuville toimenpiteille täytyy olla nimenomaisesti valmiuslain yksittäisissä säädöksissä säädetyt perustelut. </a:t>
            </a:r>
          </a:p>
          <a:p>
            <a:pPr marL="0" indent="0">
              <a:buNone/>
            </a:pPr>
            <a:endParaRPr lang="fi-FI" b="1" dirty="0">
              <a:ea typeface="+mn-lt"/>
              <a:cs typeface="+mn-lt"/>
            </a:endParaRPr>
          </a:p>
        </p:txBody>
      </p:sp>
      <p:sp>
        <p:nvSpPr>
          <p:cNvPr id="4" name="Päivämäärän paikkamerkki 3">
            <a:extLst>
              <a:ext uri="{FF2B5EF4-FFF2-40B4-BE49-F238E27FC236}">
                <a16:creationId xmlns:a16="http://schemas.microsoft.com/office/drawing/2014/main" id="{0F8E27C4-7D5E-44B8-B997-7570C7F84D22}"/>
              </a:ext>
            </a:extLst>
          </p:cNvPr>
          <p:cNvSpPr>
            <a:spLocks noGrp="1"/>
          </p:cNvSpPr>
          <p:nvPr>
            <p:ph type="dt" sz="half" idx="10"/>
          </p:nvPr>
        </p:nvSpPr>
        <p:spPr/>
        <p:txBody>
          <a:bodyPr/>
          <a:lstStyle/>
          <a:p>
            <a:fld id="{7E373C96-14B9-6B46-AB9E-D55B569638FE}" type="datetime1">
              <a:rPr lang="fi-FI" smtClean="0"/>
              <a:t>25.3.2020</a:t>
            </a:fld>
            <a:endParaRPr lang="en-US"/>
          </a:p>
        </p:txBody>
      </p:sp>
      <p:sp>
        <p:nvSpPr>
          <p:cNvPr id="5" name="Alatunnisteen paikkamerkki 4">
            <a:extLst>
              <a:ext uri="{FF2B5EF4-FFF2-40B4-BE49-F238E27FC236}">
                <a16:creationId xmlns:a16="http://schemas.microsoft.com/office/drawing/2014/main" id="{F430BB0C-AA80-41BA-807E-398D112694C5}"/>
              </a:ext>
            </a:extLst>
          </p:cNvPr>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4069764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E9003-9837-46D9-891C-325696A3CEC8}"/>
              </a:ext>
            </a:extLst>
          </p:cNvPr>
          <p:cNvSpPr>
            <a:spLocks noGrp="1"/>
          </p:cNvSpPr>
          <p:nvPr>
            <p:ph type="title"/>
          </p:nvPr>
        </p:nvSpPr>
        <p:spPr/>
        <p:txBody>
          <a:bodyPr>
            <a:normAutofit/>
          </a:bodyPr>
          <a:lstStyle/>
          <a:p>
            <a:r>
              <a:rPr lang="fi-FI" dirty="0"/>
              <a:t>Valmiuslain käyttöönottoasetukset</a:t>
            </a:r>
          </a:p>
        </p:txBody>
      </p:sp>
      <p:sp>
        <p:nvSpPr>
          <p:cNvPr id="3" name="Sisällön paikkamerkki 2">
            <a:extLst>
              <a:ext uri="{FF2B5EF4-FFF2-40B4-BE49-F238E27FC236}">
                <a16:creationId xmlns:a16="http://schemas.microsoft.com/office/drawing/2014/main" id="{584B72A7-7072-44D4-B219-53DAC6A15B16}"/>
              </a:ext>
            </a:extLst>
          </p:cNvPr>
          <p:cNvSpPr>
            <a:spLocks noGrp="1"/>
          </p:cNvSpPr>
          <p:nvPr>
            <p:ph idx="1"/>
          </p:nvPr>
        </p:nvSpPr>
        <p:spPr/>
        <p:txBody>
          <a:bodyPr vert="horz" lIns="91440" tIns="45720" rIns="91440" bIns="45720" rtlCol="0" anchor="t">
            <a:normAutofit fontScale="85000" lnSpcReduction="10000"/>
          </a:bodyPr>
          <a:lstStyle/>
          <a:p>
            <a:r>
              <a:rPr lang="fi-FI" dirty="0"/>
              <a:t>Ensimmäinen valtioneuvoston asetus koskee valmiuslain 86, 88, 93-95 ja 109 §:ssä säädettyjen toimivaltuuksien käyttöönotosta. Asetusta sovelletaan 18.3.2020 alkaen. Asetus on voimassa 13.4.2020 asti.</a:t>
            </a:r>
          </a:p>
          <a:p>
            <a:pPr lvl="1"/>
            <a:r>
              <a:rPr lang="fi-FI" dirty="0"/>
              <a:t>Valmiuslain 86 §:ssä säädetään sosiaali- ja terveydenhuollon toimintayksiköiden toiminnasta, </a:t>
            </a:r>
          </a:p>
          <a:p>
            <a:pPr lvl="1"/>
            <a:r>
              <a:rPr lang="fi-FI" dirty="0"/>
              <a:t>88 §:ssä sosiaali- ja terveyspalvelusta sekä terveydensuojelusta, </a:t>
            </a:r>
          </a:p>
          <a:p>
            <a:pPr lvl="1"/>
            <a:r>
              <a:rPr lang="fi-FI" dirty="0">
                <a:solidFill>
                  <a:schemeClr val="accent1"/>
                </a:solidFill>
              </a:rPr>
              <a:t>93 §:ssä palvelusuhteen ehdoista poikkeamisesta, </a:t>
            </a:r>
          </a:p>
          <a:p>
            <a:pPr lvl="1"/>
            <a:r>
              <a:rPr lang="fi-FI" dirty="0">
                <a:solidFill>
                  <a:schemeClr val="accent1"/>
                </a:solidFill>
              </a:rPr>
              <a:t>94 §:ssä irtisanomisoikeuden rajoittamisesta, </a:t>
            </a:r>
          </a:p>
          <a:p>
            <a:pPr lvl="1"/>
            <a:r>
              <a:rPr lang="fi-FI" dirty="0"/>
              <a:t>95 §:ssä työvelvollisista sekä </a:t>
            </a:r>
          </a:p>
          <a:p>
            <a:pPr lvl="1"/>
            <a:r>
              <a:rPr lang="fi-FI" dirty="0"/>
              <a:t>109 §:ssä opetuksen ja koulutuksen järjestämisestä tai keskeyttämisestä. </a:t>
            </a:r>
          </a:p>
          <a:p>
            <a:r>
              <a:rPr lang="fi-FI" dirty="0"/>
              <a:t>Toinen valtioneuvoston asetus valmiuslain 87 §:ssä säädettyjen toimivaltuuksien käyttöönotosta koskee valmiuslain 87 §:n mukaisesti terveydenhuollossa käytettävien lääkkeiden, tavaroiden ja palvelujen myyntiä, jota voidaan rajoittaa koko valtakunnan alueella. Asetus tarkoitettiin voimaan välittömästi ja olemaan voimassa 13.4.2020 asti.</a:t>
            </a:r>
            <a:endParaRPr lang="fi-FI" dirty="0">
              <a:cs typeface="Calibri"/>
            </a:endParaRPr>
          </a:p>
        </p:txBody>
      </p:sp>
      <p:sp>
        <p:nvSpPr>
          <p:cNvPr id="4" name="Päivämäärän paikkamerkki 3">
            <a:extLst>
              <a:ext uri="{FF2B5EF4-FFF2-40B4-BE49-F238E27FC236}">
                <a16:creationId xmlns:a16="http://schemas.microsoft.com/office/drawing/2014/main" id="{0F8E27C4-7D5E-44B8-B997-7570C7F84D22}"/>
              </a:ext>
            </a:extLst>
          </p:cNvPr>
          <p:cNvSpPr>
            <a:spLocks noGrp="1"/>
          </p:cNvSpPr>
          <p:nvPr>
            <p:ph type="dt" sz="half" idx="10"/>
          </p:nvPr>
        </p:nvSpPr>
        <p:spPr/>
        <p:txBody>
          <a:bodyPr/>
          <a:lstStyle/>
          <a:p>
            <a:fld id="{7E373C96-14B9-6B46-AB9E-D55B569638FE}" type="datetime1">
              <a:rPr lang="fi-FI" smtClean="0"/>
              <a:t>25.3.2020</a:t>
            </a:fld>
            <a:endParaRPr lang="en-US"/>
          </a:p>
        </p:txBody>
      </p:sp>
      <p:sp>
        <p:nvSpPr>
          <p:cNvPr id="5" name="Alatunnisteen paikkamerkki 4">
            <a:extLst>
              <a:ext uri="{FF2B5EF4-FFF2-40B4-BE49-F238E27FC236}">
                <a16:creationId xmlns:a16="http://schemas.microsoft.com/office/drawing/2014/main" id="{F430BB0C-AA80-41BA-807E-398D112694C5}"/>
              </a:ext>
            </a:extLst>
          </p:cNvPr>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635681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E9003-9837-46D9-891C-325696A3CEC8}"/>
              </a:ext>
            </a:extLst>
          </p:cNvPr>
          <p:cNvSpPr>
            <a:spLocks noGrp="1"/>
          </p:cNvSpPr>
          <p:nvPr>
            <p:ph type="title"/>
          </p:nvPr>
        </p:nvSpPr>
        <p:spPr/>
        <p:txBody>
          <a:bodyPr>
            <a:normAutofit/>
          </a:bodyPr>
          <a:lstStyle/>
          <a:p>
            <a:r>
              <a:rPr lang="fi-FI" dirty="0"/>
              <a:t>Valmiuslain soveltamisasetus</a:t>
            </a:r>
          </a:p>
        </p:txBody>
      </p:sp>
      <p:sp>
        <p:nvSpPr>
          <p:cNvPr id="3" name="Sisällön paikkamerkki 2">
            <a:extLst>
              <a:ext uri="{FF2B5EF4-FFF2-40B4-BE49-F238E27FC236}">
                <a16:creationId xmlns:a16="http://schemas.microsoft.com/office/drawing/2014/main" id="{584B72A7-7072-44D4-B219-53DAC6A15B16}"/>
              </a:ext>
            </a:extLst>
          </p:cNvPr>
          <p:cNvSpPr>
            <a:spLocks noGrp="1"/>
          </p:cNvSpPr>
          <p:nvPr>
            <p:ph idx="1"/>
          </p:nvPr>
        </p:nvSpPr>
        <p:spPr/>
        <p:txBody>
          <a:bodyPr vert="horz" lIns="91440" tIns="45720" rIns="91440" bIns="45720" rtlCol="0" anchor="t">
            <a:normAutofit fontScale="92500" lnSpcReduction="20000"/>
          </a:bodyPr>
          <a:lstStyle/>
          <a:p>
            <a:pPr marL="0" indent="0">
              <a:buNone/>
            </a:pPr>
            <a:r>
              <a:rPr lang="fi-FI" dirty="0">
                <a:hlinkClick r:id="rId2"/>
              </a:rPr>
              <a:t>Valtioneuvoston asetus väliaikaisista poikkeuksista sovellettaessa eräitä vuosilomalain, työaikalain ja työsopimuslain säännöksiä</a:t>
            </a:r>
            <a:endParaRPr lang="fi-FI" b="1" dirty="0">
              <a:ea typeface="+mn-lt"/>
              <a:cs typeface="+mn-lt"/>
            </a:endParaRPr>
          </a:p>
          <a:p>
            <a:r>
              <a:rPr lang="fi-FI" dirty="0"/>
              <a:t>Asetuksella pyritään osaltaan varmistamaan työnantajan riittävä henkilöstömäärä virusepidemian aikana.</a:t>
            </a:r>
            <a:br>
              <a:rPr lang="fi-FI" dirty="0">
                <a:ea typeface="+mn-lt"/>
                <a:cs typeface="+mn-lt"/>
              </a:rPr>
            </a:br>
            <a:endParaRPr lang="fi-FI" dirty="0">
              <a:cs typeface="Calibri"/>
            </a:endParaRPr>
          </a:p>
          <a:p>
            <a:r>
              <a:rPr lang="fi-FI" dirty="0"/>
              <a:t>Virusepidemian levitessä on mahdollista, että </a:t>
            </a:r>
            <a:r>
              <a:rPr lang="fi-FI" b="1" dirty="0"/>
              <a:t>terveydenhuollossa, sosiaalitoimessa, pelastustoimessa, hätäkeskustoiminnassa ja poliisitoimessa </a:t>
            </a:r>
            <a:r>
              <a:rPr lang="fi-FI" dirty="0"/>
              <a:t>työnantajalle syntyy työvoimapula palvelutarpeen kasvaessa kansalaisten sairastumisiin tai epidemiaan liittyvien lieveilmiöiden johdosta. Lisäksi työvoimapulaa voi kasvattaa asianomaisista toiminnoissa työskentelevän henkilöstön sairastuminen. Työvoimapula voi merkittävällä tavalla häiritä näiden </a:t>
            </a:r>
            <a:r>
              <a:rPr lang="fi-FI" b="1" dirty="0"/>
              <a:t>yhteiskunnallisesti kriittisten palveluiden </a:t>
            </a:r>
            <a:r>
              <a:rPr lang="fi-FI" dirty="0"/>
              <a:t>toimintaa. </a:t>
            </a:r>
          </a:p>
          <a:p>
            <a:pPr lvl="1"/>
            <a:r>
              <a:rPr lang="fi-FI" dirty="0"/>
              <a:t>Poikkeaminen normaalilainsäädännöstä on mahdollista vain väestön terveydenhuollon, toimeentulon tai turvallisuuden vuoksi.</a:t>
            </a:r>
            <a:endParaRPr lang="fi-FI" dirty="0">
              <a:cs typeface="Calibri"/>
            </a:endParaRPr>
          </a:p>
        </p:txBody>
      </p:sp>
      <p:sp>
        <p:nvSpPr>
          <p:cNvPr id="4" name="Päivämäärän paikkamerkki 3">
            <a:extLst>
              <a:ext uri="{FF2B5EF4-FFF2-40B4-BE49-F238E27FC236}">
                <a16:creationId xmlns:a16="http://schemas.microsoft.com/office/drawing/2014/main" id="{0F8E27C4-7D5E-44B8-B997-7570C7F84D22}"/>
              </a:ext>
            </a:extLst>
          </p:cNvPr>
          <p:cNvSpPr>
            <a:spLocks noGrp="1"/>
          </p:cNvSpPr>
          <p:nvPr>
            <p:ph type="dt" sz="half" idx="10"/>
          </p:nvPr>
        </p:nvSpPr>
        <p:spPr/>
        <p:txBody>
          <a:bodyPr/>
          <a:lstStyle/>
          <a:p>
            <a:fld id="{7E373C96-14B9-6B46-AB9E-D55B569638FE}" type="datetime1">
              <a:rPr lang="fi-FI" smtClean="0"/>
              <a:t>25.3.2020</a:t>
            </a:fld>
            <a:endParaRPr lang="en-US"/>
          </a:p>
        </p:txBody>
      </p:sp>
      <p:sp>
        <p:nvSpPr>
          <p:cNvPr id="5" name="Alatunnisteen paikkamerkki 4">
            <a:extLst>
              <a:ext uri="{FF2B5EF4-FFF2-40B4-BE49-F238E27FC236}">
                <a16:creationId xmlns:a16="http://schemas.microsoft.com/office/drawing/2014/main" id="{F430BB0C-AA80-41BA-807E-398D112694C5}"/>
              </a:ext>
            </a:extLst>
          </p:cNvPr>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1745496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7E9003-9837-46D9-891C-325696A3CEC8}"/>
              </a:ext>
            </a:extLst>
          </p:cNvPr>
          <p:cNvSpPr>
            <a:spLocks noGrp="1"/>
          </p:cNvSpPr>
          <p:nvPr>
            <p:ph type="title"/>
          </p:nvPr>
        </p:nvSpPr>
        <p:spPr/>
        <p:txBody>
          <a:bodyPr>
            <a:normAutofit/>
          </a:bodyPr>
          <a:lstStyle/>
          <a:p>
            <a:r>
              <a:rPr lang="fi-FI" dirty="0"/>
              <a:t>Työvoimapulan estäminen</a:t>
            </a:r>
          </a:p>
        </p:txBody>
      </p:sp>
      <p:sp>
        <p:nvSpPr>
          <p:cNvPr id="3" name="Sisällön paikkamerkki 2">
            <a:extLst>
              <a:ext uri="{FF2B5EF4-FFF2-40B4-BE49-F238E27FC236}">
                <a16:creationId xmlns:a16="http://schemas.microsoft.com/office/drawing/2014/main" id="{584B72A7-7072-44D4-B219-53DAC6A15B16}"/>
              </a:ext>
            </a:extLst>
          </p:cNvPr>
          <p:cNvSpPr>
            <a:spLocks noGrp="1"/>
          </p:cNvSpPr>
          <p:nvPr>
            <p:ph idx="1"/>
          </p:nvPr>
        </p:nvSpPr>
        <p:spPr/>
        <p:txBody>
          <a:bodyPr vert="horz" lIns="91440" tIns="45720" rIns="91440" bIns="45720" rtlCol="0" anchor="t">
            <a:normAutofit fontScale="92500" lnSpcReduction="20000"/>
          </a:bodyPr>
          <a:lstStyle/>
          <a:p>
            <a:r>
              <a:rPr lang="fi-FI" dirty="0"/>
              <a:t>Työvoimapula voi häiritä yhteiskunnallisten kriittisten palveluiden toimintaa.</a:t>
            </a:r>
          </a:p>
          <a:p>
            <a:pPr lvl="1"/>
            <a:r>
              <a:rPr lang="fi-FI" dirty="0"/>
              <a:t>Tarkoituksena on reagoida paremmin virusepidemiasta aiheutuvaan henkilöstöpulaan yhteiskunnan kriittisissä toiminnoissa. </a:t>
            </a:r>
          </a:p>
          <a:p>
            <a:r>
              <a:rPr lang="fi-FI" dirty="0"/>
              <a:t>Kriittiset palvelut: Asetusta voidaan soveltaa terveydenhuollossa ja sosiaalitoimessa, pelastustoimessa, hätäkeskustoiminnassa ja poliisitoimessa työskentelevään henkilöstöön.</a:t>
            </a:r>
          </a:p>
          <a:p>
            <a:pPr lvl="1"/>
            <a:r>
              <a:rPr lang="fi-FI" dirty="0"/>
              <a:t>Muilla aloilla työskenteleviin ei voida soveltaa.</a:t>
            </a:r>
          </a:p>
          <a:p>
            <a:pPr lvl="1"/>
            <a:r>
              <a:rPr lang="fi-FI" dirty="0"/>
              <a:t>Työnantajia ei ole eroteltu yksityisiin tai julkisiin työnantajiin.</a:t>
            </a:r>
          </a:p>
          <a:p>
            <a:r>
              <a:rPr lang="fi-FI" dirty="0"/>
              <a:t>Virusepidemian leviäminen saattaa aiheuttaa työnantajalle työvoimapulan, jonka taustalla on esimerkiksi kansalaisten sairastumisesta johtuva palvelutarve. Lisäksi työvoimapulaa voi kasvattaa asianomaisista toiminnoissa työskentelevän henkilöstön sairastuminen. Työvoimapula voi merkittävällä tavalla häiritä näiden yhteiskunnallisesti kriittisten palveluiden toimintaa.</a:t>
            </a:r>
          </a:p>
        </p:txBody>
      </p:sp>
      <p:sp>
        <p:nvSpPr>
          <p:cNvPr id="4" name="Päivämäärän paikkamerkki 3">
            <a:extLst>
              <a:ext uri="{FF2B5EF4-FFF2-40B4-BE49-F238E27FC236}">
                <a16:creationId xmlns:a16="http://schemas.microsoft.com/office/drawing/2014/main" id="{0F8E27C4-7D5E-44B8-B997-7570C7F84D22}"/>
              </a:ext>
            </a:extLst>
          </p:cNvPr>
          <p:cNvSpPr>
            <a:spLocks noGrp="1"/>
          </p:cNvSpPr>
          <p:nvPr>
            <p:ph type="dt" sz="half" idx="10"/>
          </p:nvPr>
        </p:nvSpPr>
        <p:spPr/>
        <p:txBody>
          <a:bodyPr/>
          <a:lstStyle/>
          <a:p>
            <a:fld id="{7E373C96-14B9-6B46-AB9E-D55B569638FE}" type="datetime1">
              <a:rPr lang="fi-FI" smtClean="0"/>
              <a:t>25.3.2020</a:t>
            </a:fld>
            <a:endParaRPr lang="en-US"/>
          </a:p>
        </p:txBody>
      </p:sp>
      <p:sp>
        <p:nvSpPr>
          <p:cNvPr id="5" name="Alatunnisteen paikkamerkki 4">
            <a:extLst>
              <a:ext uri="{FF2B5EF4-FFF2-40B4-BE49-F238E27FC236}">
                <a16:creationId xmlns:a16="http://schemas.microsoft.com/office/drawing/2014/main" id="{F430BB0C-AA80-41BA-807E-398D112694C5}"/>
              </a:ext>
            </a:extLst>
          </p:cNvPr>
          <p:cNvSpPr>
            <a:spLocks noGrp="1"/>
          </p:cNvSpPr>
          <p:nvPr>
            <p:ph type="ftr" sz="quarter" idx="11"/>
          </p:nvPr>
        </p:nvSpPr>
        <p:spPr/>
        <p:txBody>
          <a:bodyPr/>
          <a:lstStyle/>
          <a:p>
            <a:r>
              <a:rPr lang="en-US"/>
              <a:t>Etunimi Sukunimi</a:t>
            </a:r>
          </a:p>
        </p:txBody>
      </p:sp>
    </p:spTree>
    <p:extLst>
      <p:ext uri="{BB962C8B-B14F-4D97-AF65-F5344CB8AC3E}">
        <p14:creationId xmlns:p14="http://schemas.microsoft.com/office/powerpoint/2010/main" val="1019440550"/>
      </p:ext>
    </p:extLst>
  </p:cSld>
  <p:clrMapOvr>
    <a:masterClrMapping/>
  </p:clrMapOvr>
</p:sld>
</file>

<file path=ppt/theme/theme1.xml><?xml version="1.0" encoding="utf-8"?>
<a:theme xmlns:a="http://schemas.openxmlformats.org/drawingml/2006/main" name="HALITEEMA">
  <a:themeElements>
    <a:clrScheme name="Hyvinvointiala_colors 1">
      <a:dk1>
        <a:srgbClr val="6D6964"/>
      </a:dk1>
      <a:lt1>
        <a:srgbClr val="FFFFFF"/>
      </a:lt1>
      <a:dk2>
        <a:srgbClr val="000000"/>
      </a:dk2>
      <a:lt2>
        <a:srgbClr val="D3D2CF"/>
      </a:lt2>
      <a:accent1>
        <a:srgbClr val="1AAEB8"/>
      </a:accent1>
      <a:accent2>
        <a:srgbClr val="76CED3"/>
      </a:accent2>
      <a:accent3>
        <a:srgbClr val="B9E7E9"/>
      </a:accent3>
      <a:accent4>
        <a:srgbClr val="F7A21C"/>
      </a:accent4>
      <a:accent5>
        <a:srgbClr val="FAC777"/>
      </a:accent5>
      <a:accent6>
        <a:srgbClr val="FCE2B9"/>
      </a:accent6>
      <a:hlink>
        <a:srgbClr val="F57920"/>
      </a:hlink>
      <a:folHlink>
        <a:srgbClr val="10B799"/>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ALITEEMA" id="{B95C0961-A523-4BCC-8644-95269BF83E37}" vid="{1CD848FF-BB3E-4CF4-AC0B-73805C8647A6}"/>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F9A900604A8F546B75D3F86E7158123" ma:contentTypeVersion="2" ma:contentTypeDescription="Create a new document." ma:contentTypeScope="" ma:versionID="00feb1beb83b31d2c9d3f30599defa90">
  <xsd:schema xmlns:xsd="http://www.w3.org/2001/XMLSchema" xmlns:xs="http://www.w3.org/2001/XMLSchema" xmlns:p="http://schemas.microsoft.com/office/2006/metadata/properties" xmlns:ns2="105547a7-a4e0-4b50-a7e5-7394f7ec0342" targetNamespace="http://schemas.microsoft.com/office/2006/metadata/properties" ma:root="true" ma:fieldsID="437642aedd9ad111da856f5ff96c03d0" ns2:_="">
    <xsd:import namespace="105547a7-a4e0-4b50-a7e5-7394f7ec0342"/>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5547a7-a4e0-4b50-a7e5-7394f7ec03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CCA4019-44EA-4A1B-943C-EB0A2E051286}">
  <ds:schemaRefs>
    <ds:schemaRef ds:uri="http://schemas.microsoft.com/sharepoint/v3/contenttype/forms"/>
  </ds:schemaRefs>
</ds:datastoreItem>
</file>

<file path=customXml/itemProps2.xml><?xml version="1.0" encoding="utf-8"?>
<ds:datastoreItem xmlns:ds="http://schemas.openxmlformats.org/officeDocument/2006/customXml" ds:itemID="{B2DC40EC-4DA4-4F6D-AB75-B3552D7DAF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5547a7-a4e0-4b50-a7e5-7394f7ec034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DC6FC6A-FA35-4D65-9AC4-FDD9D3A626AD}">
  <ds:schemaRefs>
    <ds:schemaRef ds:uri="http://schemas.microsoft.com/office/2006/metadata/properties"/>
    <ds:schemaRef ds:uri="http://schemas.openxmlformats.org/package/2006/metadata/core-properties"/>
    <ds:schemaRef ds:uri="http://schemas.microsoft.com/office/2006/documentManagement/types"/>
    <ds:schemaRef ds:uri="105547a7-a4e0-4b50-a7e5-7394f7ec0342"/>
    <ds:schemaRef ds:uri="http://purl.org/dc/terms/"/>
    <ds:schemaRef ds:uri="http://purl.org/dc/dcmitype/"/>
    <ds:schemaRef ds:uri="http://schemas.microsoft.com/office/infopath/2007/PartnerControl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HALITEEMA</Template>
  <TotalTime>5573</TotalTime>
  <Words>2061</Words>
  <Application>Microsoft Office PowerPoint</Application>
  <PresentationFormat>Näytössä katseltava esitys (16:9)</PresentationFormat>
  <Paragraphs>248</Paragraphs>
  <Slides>27</Slides>
  <Notes>2</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27</vt:i4>
      </vt:variant>
    </vt:vector>
  </HeadingPairs>
  <TitlesOfParts>
    <vt:vector size="30" baseType="lpstr">
      <vt:lpstr>Arial</vt:lpstr>
      <vt:lpstr>Calibri</vt:lpstr>
      <vt:lpstr>HALITEEMA</vt:lpstr>
      <vt:lpstr>     HALIn valmiuslaki-info jäsenille 24.3.2020 klo 11-12</vt:lpstr>
      <vt:lpstr>Webinaarin asiantuntija</vt:lpstr>
      <vt:lpstr>Webinaarin agenda</vt:lpstr>
      <vt:lpstr>Yleisiä ohjeita</vt:lpstr>
      <vt:lpstr>Mitä työnantajan tulee tietää valmiuslain käyttöönotto- ja soveltamisasetuksista  Anna Kallaskari johtava lakimies, Hyvinvointiala HALI  </vt:lpstr>
      <vt:lpstr>Valmiuslaki</vt:lpstr>
      <vt:lpstr>Valmiuslain käyttöönottoasetukset</vt:lpstr>
      <vt:lpstr>Valmiuslain soveltamisasetus</vt:lpstr>
      <vt:lpstr>Työvoimapulan estäminen</vt:lpstr>
      <vt:lpstr>Vuosilomalaki</vt:lpstr>
      <vt:lpstr>Vuosilomat  Valmiuslain 93 §:n soveltamisasetus 2 §</vt:lpstr>
      <vt:lpstr>Vuosilomat  Valmiuslain 93 §:n soveltamisasetus</vt:lpstr>
      <vt:lpstr>Vuosilomat  Valmiuslain 93 §:n soveltamisasetus</vt:lpstr>
      <vt:lpstr>Ylityö ja lisätyö Valmiuslain 93 §:n soveltamisasetus 3 §</vt:lpstr>
      <vt:lpstr>Ylityö ja lisätyö Valmiuslain 93 §:n soveltamisasetus 3 §</vt:lpstr>
      <vt:lpstr>Työntekijän noudatettava irtisanomisaika Valmiuslain 94 §:n soveltamisasetus 4 §</vt:lpstr>
      <vt:lpstr>Tulossa olevat muutokset työlainsäädäntöön  Anna Kallaskari johtava lakimies, Hyvinvointiala HALI  </vt:lpstr>
      <vt:lpstr>Muutoksia tulossa työlainsäädäntöön</vt:lpstr>
      <vt:lpstr>Nopeutettu yt-neuvottelu max. 90 pv lomautuksissa – uusi soveltamisohje</vt:lpstr>
      <vt:lpstr>Nopeutettu lomautusilmoitusaika</vt:lpstr>
      <vt:lpstr>Nopeutettu lomautusprosessi, yt-velvoite</vt:lpstr>
      <vt:lpstr>Nopeutettu lomautusprosessi, ei yt-velvoitetta</vt:lpstr>
      <vt:lpstr>Määräaikaisen työntekijän lomauttaminen</vt:lpstr>
      <vt:lpstr>Koeaikapurku</vt:lpstr>
      <vt:lpstr>Pidennetty takaisinottovelvollisuus</vt:lpstr>
      <vt:lpstr>Työnteon estyminen ja palkanmaksun keskeyttäminen  Anna Kallaskari johtava lakimies, Hyvinvointiala HALI  </vt:lpstr>
      <vt:lpstr>Työnteon estyminen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Lauri Koponen</dc:creator>
  <cp:lastModifiedBy>Anna Kallaskari</cp:lastModifiedBy>
  <cp:revision>42</cp:revision>
  <dcterms:created xsi:type="dcterms:W3CDTF">2020-03-11T07:14:33Z</dcterms:created>
  <dcterms:modified xsi:type="dcterms:W3CDTF">2020-03-25T09:58:09Z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0x0101000F9A900604A8F546B75D3F86E7158123</vt:lpwstr>
  </property>
</Properties>
</file>