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764" r:id="rId2"/>
    <p:sldId id="765" r:id="rId3"/>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6" name="Picture 5" descr="title_slide_b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21600" y="-6525"/>
            <a:ext cx="4481688" cy="4840223"/>
          </a:xfrm>
          <a:prstGeom prst="rect">
            <a:avLst/>
          </a:prstGeom>
        </p:spPr>
      </p:pic>
      <p:sp>
        <p:nvSpPr>
          <p:cNvPr id="2" name="Title 1"/>
          <p:cNvSpPr>
            <a:spLocks noGrp="1"/>
          </p:cNvSpPr>
          <p:nvPr>
            <p:ph type="ctrTitle" hasCustomPrompt="1"/>
          </p:nvPr>
        </p:nvSpPr>
        <p:spPr>
          <a:xfrm>
            <a:off x="838201" y="824090"/>
            <a:ext cx="5404556" cy="2539119"/>
          </a:xfrm>
        </p:spPr>
        <p:txBody>
          <a:bodyPr anchor="b">
            <a:normAutofit/>
          </a:bodyPr>
          <a:lstStyle>
            <a:lvl1pPr algn="l">
              <a:defRPr sz="4800"/>
            </a:lvl1pPr>
          </a:lstStyle>
          <a:p>
            <a:r>
              <a:rPr lang="fi-FI"/>
              <a:t>Muokkaa perustyylejä naps.</a:t>
            </a:r>
            <a:endParaRPr lang="en-US"/>
          </a:p>
        </p:txBody>
      </p:sp>
      <p:sp>
        <p:nvSpPr>
          <p:cNvPr id="3" name="Subtitle 2"/>
          <p:cNvSpPr>
            <a:spLocks noGrp="1"/>
          </p:cNvSpPr>
          <p:nvPr>
            <p:ph type="subTitle" idx="1" hasCustomPrompt="1"/>
          </p:nvPr>
        </p:nvSpPr>
        <p:spPr>
          <a:xfrm>
            <a:off x="838201" y="3602037"/>
            <a:ext cx="5404556" cy="1655763"/>
          </a:xfrm>
        </p:spPr>
        <p:txBody>
          <a:bodyPr>
            <a:noAutofit/>
          </a:bodyPr>
          <a:lstStyle>
            <a:lvl1pPr marL="0" indent="0" algn="l">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4BB7A946-AC98-234C-B75B-1B37ED17EDE9}" type="datetime1">
              <a:rPr lang="fi-FI" smtClean="0"/>
              <a:t>15.4.2020</a:t>
            </a:fld>
            <a:endParaRPr lang="en-US"/>
          </a:p>
        </p:txBody>
      </p:sp>
      <p:sp>
        <p:nvSpPr>
          <p:cNvPr id="5" name="Footer Placeholder 4"/>
          <p:cNvSpPr>
            <a:spLocks noGrp="1"/>
          </p:cNvSpPr>
          <p:nvPr>
            <p:ph type="ftr" sz="quarter" idx="11"/>
          </p:nvPr>
        </p:nvSpPr>
        <p:spPr/>
        <p:txBody>
          <a:bodyPr/>
          <a:lstStyle/>
          <a:p>
            <a:r>
              <a:rPr lang="en-US"/>
              <a:t>Etunimi Sukunimi</a:t>
            </a:r>
          </a:p>
        </p:txBody>
      </p:sp>
      <p:sp>
        <p:nvSpPr>
          <p:cNvPr id="9" name="Rectangle 8"/>
          <p:cNvSpPr/>
          <p:nvPr/>
        </p:nvSpPr>
        <p:spPr>
          <a:xfrm>
            <a:off x="9821333" y="5452534"/>
            <a:ext cx="2359377" cy="1394177"/>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64979" y="5390781"/>
            <a:ext cx="2604911" cy="883017"/>
          </a:xfrm>
          <a:prstGeom prst="rect">
            <a:avLst/>
          </a:prstGeom>
        </p:spPr>
      </p:pic>
    </p:spTree>
    <p:extLst>
      <p:ext uri="{BB962C8B-B14F-4D97-AF65-F5344CB8AC3E}">
        <p14:creationId xmlns:p14="http://schemas.microsoft.com/office/powerpoint/2010/main" val="1526265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lvl1pPr>
          </a:lstStyle>
          <a:p>
            <a:r>
              <a:rPr lang="fi-FI"/>
              <a:t>Muokkaa perustyylejä naps.</a:t>
            </a:r>
            <a:endParaRPr lang="en-US"/>
          </a:p>
        </p:txBody>
      </p:sp>
      <p:sp>
        <p:nvSpPr>
          <p:cNvPr id="3" name="Content Placeholder 2"/>
          <p:cNvSpPr>
            <a:spLocks noGrp="1"/>
          </p:cNvSpPr>
          <p:nvPr>
            <p:ph idx="1" hasCustomPrompt="1"/>
          </p:nvPr>
        </p:nvSpPr>
        <p:spPr>
          <a:xfrm>
            <a:off x="5183188" y="987426"/>
            <a:ext cx="6172200" cy="4873625"/>
          </a:xfrm>
        </p:spPr>
        <p:txBody>
          <a:bodyPr/>
          <a:lstStyle>
            <a:lvl1pPr>
              <a:defRPr sz="2400"/>
            </a:lvl1pPr>
            <a:lvl2pPr>
              <a:defRPr sz="24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xt Placeholder 3"/>
          <p:cNvSpPr>
            <a:spLocks noGrp="1"/>
          </p:cNvSpPr>
          <p:nvPr>
            <p:ph type="body" sz="half" idx="2" hasCustomPrompt="1"/>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9900CED8-A636-6F45-90EB-6DB0A82A51F5}" type="datetime1">
              <a:rPr lang="fi-FI" smtClean="0"/>
              <a:t>15.4.2020</a:t>
            </a:fld>
            <a:endParaRPr lang="en-US"/>
          </a:p>
        </p:txBody>
      </p:sp>
      <p:sp>
        <p:nvSpPr>
          <p:cNvPr id="6" name="Footer Placeholder 5"/>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886888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lvl1pPr>
          </a:lstStyle>
          <a:p>
            <a:r>
              <a:rPr lang="fi-FI"/>
              <a:t>Muokkaa perustyylejä naps.</a:t>
            </a:r>
            <a:endParaRPr lang="en-US"/>
          </a:p>
        </p:txBody>
      </p:sp>
      <p:sp>
        <p:nvSpPr>
          <p:cNvPr id="3" name="Picture Placeholder 2"/>
          <p:cNvSpPr>
            <a:spLocks noGrp="1" noChangeAspect="1"/>
          </p:cNvSpPr>
          <p:nvPr>
            <p:ph type="pic" idx="1"/>
          </p:nvPr>
        </p:nvSpPr>
        <p:spPr>
          <a:xfrm>
            <a:off x="5183188" y="987426"/>
            <a:ext cx="617220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fi-FI"/>
              <a:t>Lisää kuva napsauttamalla kuvaketta</a:t>
            </a:r>
            <a:endParaRPr lang="en-US"/>
          </a:p>
        </p:txBody>
      </p:sp>
      <p:sp>
        <p:nvSpPr>
          <p:cNvPr id="4" name="Text Placeholder 3"/>
          <p:cNvSpPr>
            <a:spLocks noGrp="1"/>
          </p:cNvSpPr>
          <p:nvPr>
            <p:ph type="body" sz="half" idx="2" hasCustomPrompt="1"/>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46AF639F-7741-FD42-812D-A80D39C24D08}" type="datetime1">
              <a:rPr lang="fi-FI" smtClean="0"/>
              <a:t>15.4.2020</a:t>
            </a:fld>
            <a:endParaRPr lang="en-US"/>
          </a:p>
        </p:txBody>
      </p:sp>
      <p:sp>
        <p:nvSpPr>
          <p:cNvPr id="6" name="Footer Placeholder 5"/>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5067943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hank_you_slide">
    <p:spTree>
      <p:nvGrpSpPr>
        <p:cNvPr id="1" name=""/>
        <p:cNvGrpSpPr/>
        <p:nvPr/>
      </p:nvGrpSpPr>
      <p:grpSpPr>
        <a:xfrm>
          <a:off x="0" y="0"/>
          <a:ext cx="0" cy="0"/>
          <a:chOff x="0" y="0"/>
          <a:chExt cx="0" cy="0"/>
        </a:xfrm>
      </p:grpSpPr>
      <p:pic>
        <p:nvPicPr>
          <p:cNvPr id="6" name="Picture 5" descr="title_slide_b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21600" y="-6525"/>
            <a:ext cx="4481688" cy="4840223"/>
          </a:xfrm>
          <a:prstGeom prst="rect">
            <a:avLst/>
          </a:prstGeom>
        </p:spPr>
      </p:pic>
      <p:sp>
        <p:nvSpPr>
          <p:cNvPr id="2" name="Title 1"/>
          <p:cNvSpPr>
            <a:spLocks noGrp="1"/>
          </p:cNvSpPr>
          <p:nvPr>
            <p:ph type="ctrTitle" hasCustomPrompt="1"/>
          </p:nvPr>
        </p:nvSpPr>
        <p:spPr>
          <a:xfrm>
            <a:off x="838201" y="958218"/>
            <a:ext cx="5404556" cy="2539119"/>
          </a:xfrm>
        </p:spPr>
        <p:txBody>
          <a:bodyPr anchor="b">
            <a:normAutofit/>
          </a:bodyPr>
          <a:lstStyle>
            <a:lvl1pPr algn="l">
              <a:defRPr sz="4800"/>
            </a:lvl1pPr>
          </a:lstStyle>
          <a:p>
            <a:r>
              <a:rPr lang="fi-FI"/>
              <a:t>Muokkaa perustyylejä naps.</a:t>
            </a:r>
            <a:endParaRPr lang="en-US"/>
          </a:p>
        </p:txBody>
      </p:sp>
      <p:sp>
        <p:nvSpPr>
          <p:cNvPr id="9" name="Rectangle 8"/>
          <p:cNvSpPr/>
          <p:nvPr/>
        </p:nvSpPr>
        <p:spPr>
          <a:xfrm>
            <a:off x="9821333" y="5452534"/>
            <a:ext cx="2359377" cy="1394177"/>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3121" y="4264944"/>
            <a:ext cx="2604911" cy="883017"/>
          </a:xfrm>
          <a:prstGeom prst="rect">
            <a:avLst/>
          </a:prstGeom>
        </p:spPr>
      </p:pic>
      <p:sp>
        <p:nvSpPr>
          <p:cNvPr id="3" name="TextBox 2"/>
          <p:cNvSpPr txBox="1"/>
          <p:nvPr/>
        </p:nvSpPr>
        <p:spPr>
          <a:xfrm>
            <a:off x="838200" y="5223703"/>
            <a:ext cx="3826019" cy="964367"/>
          </a:xfrm>
          <a:prstGeom prst="rect">
            <a:avLst/>
          </a:prstGeom>
          <a:noFill/>
        </p:spPr>
        <p:txBody>
          <a:bodyPr wrap="square" rtlCol="0">
            <a:spAutoFit/>
          </a:bodyPr>
          <a:lstStyle/>
          <a:p>
            <a:pPr>
              <a:lnSpc>
                <a:spcPts val="2293"/>
              </a:lnSpc>
            </a:pPr>
            <a:r>
              <a:rPr lang="en-US" sz="1800" kern="1200">
                <a:solidFill>
                  <a:schemeClr val="tx1"/>
                </a:solidFill>
                <a:latin typeface="+mn-lt"/>
                <a:ea typeface="+mn-ea"/>
                <a:cs typeface="+mn-cs"/>
              </a:rPr>
              <a:t>Hyvinvointialan </a:t>
            </a:r>
            <a:r>
              <a:rPr lang="en-US" sz="1800" kern="1200" err="1">
                <a:solidFill>
                  <a:schemeClr val="tx1"/>
                </a:solidFill>
                <a:latin typeface="+mn-lt"/>
                <a:ea typeface="+mn-ea"/>
                <a:cs typeface="+mn-cs"/>
              </a:rPr>
              <a:t>liitto</a:t>
            </a:r>
            <a:endParaRPr lang="en-US" sz="1800" kern="1200">
              <a:solidFill>
                <a:schemeClr val="tx1"/>
              </a:solidFill>
              <a:latin typeface="+mn-lt"/>
              <a:ea typeface="+mn-ea"/>
              <a:cs typeface="+mn-cs"/>
            </a:endParaRPr>
          </a:p>
          <a:p>
            <a:pPr>
              <a:lnSpc>
                <a:spcPts val="2293"/>
              </a:lnSpc>
            </a:pPr>
            <a:r>
              <a:rPr lang="en-US" sz="1800" kern="1200" err="1">
                <a:solidFill>
                  <a:schemeClr val="tx1"/>
                </a:solidFill>
                <a:latin typeface="+mn-lt"/>
                <a:ea typeface="+mn-ea"/>
                <a:cs typeface="+mn-cs"/>
              </a:rPr>
              <a:t>Eteläranta</a:t>
            </a:r>
            <a:r>
              <a:rPr lang="en-US" sz="1800" kern="1200">
                <a:solidFill>
                  <a:schemeClr val="tx1"/>
                </a:solidFill>
                <a:latin typeface="+mn-lt"/>
                <a:ea typeface="+mn-ea"/>
                <a:cs typeface="+mn-cs"/>
              </a:rPr>
              <a:t> 10, 00130 Helsinki</a:t>
            </a:r>
          </a:p>
          <a:p>
            <a:pPr>
              <a:lnSpc>
                <a:spcPts val="2293"/>
              </a:lnSpc>
            </a:pPr>
            <a:r>
              <a:rPr lang="en-US" sz="1800" kern="1200">
                <a:solidFill>
                  <a:schemeClr val="tx1"/>
                </a:solidFill>
                <a:latin typeface="+mn-lt"/>
                <a:ea typeface="+mn-ea"/>
                <a:cs typeface="+mn-cs"/>
              </a:rPr>
              <a:t>Hyvinvointiala.fi</a:t>
            </a:r>
            <a:endParaRPr lang="en-US" sz="2400"/>
          </a:p>
        </p:txBody>
      </p:sp>
    </p:spTree>
    <p:extLst>
      <p:ext uri="{BB962C8B-B14F-4D97-AF65-F5344CB8AC3E}">
        <p14:creationId xmlns:p14="http://schemas.microsoft.com/office/powerpoint/2010/main" val="1089700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fi-FI"/>
              <a:t>Muokkaa perustyylejä naps.</a:t>
            </a:r>
            <a:endParaRPr lang="en-US"/>
          </a:p>
        </p:txBody>
      </p:sp>
      <p:sp>
        <p:nvSpPr>
          <p:cNvPr id="3" name="Content Placeholder 2"/>
          <p:cNvSpPr>
            <a:spLocks noGrp="1"/>
          </p:cNvSpPr>
          <p:nvPr>
            <p:ph idx="1" hasCustomPrompt="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Date Placeholder 3"/>
          <p:cNvSpPr>
            <a:spLocks noGrp="1"/>
          </p:cNvSpPr>
          <p:nvPr>
            <p:ph type="dt" sz="half" idx="10"/>
          </p:nvPr>
        </p:nvSpPr>
        <p:spPr/>
        <p:txBody>
          <a:bodyPr/>
          <a:lstStyle/>
          <a:p>
            <a:fld id="{7E373C96-14B9-6B46-AB9E-D55B569638FE}" type="datetime1">
              <a:rPr lang="fi-FI" smtClean="0"/>
              <a:t>15.4.2020</a:t>
            </a:fld>
            <a:endParaRPr lang="en-US"/>
          </a:p>
        </p:txBody>
      </p:sp>
      <p:sp>
        <p:nvSpPr>
          <p:cNvPr id="5" name="Footer Placeholder 4"/>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3659935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Image_lef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217299" y="365126"/>
            <a:ext cx="6136501" cy="1215319"/>
          </a:xfrm>
        </p:spPr>
        <p:txBody>
          <a:bodyPr/>
          <a:lstStyle/>
          <a:p>
            <a:r>
              <a:rPr lang="fi-FI"/>
              <a:t>Muokkaa perustyylejä naps.</a:t>
            </a:r>
            <a:endParaRPr lang="en-US"/>
          </a:p>
        </p:txBody>
      </p:sp>
      <p:sp>
        <p:nvSpPr>
          <p:cNvPr id="3" name="Content Placeholder 2"/>
          <p:cNvSpPr>
            <a:spLocks noGrp="1"/>
          </p:cNvSpPr>
          <p:nvPr>
            <p:ph idx="1" hasCustomPrompt="1"/>
          </p:nvPr>
        </p:nvSpPr>
        <p:spPr>
          <a:xfrm>
            <a:off x="5217299" y="1825625"/>
            <a:ext cx="6136501" cy="408975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Picture Placeholder 7"/>
          <p:cNvSpPr>
            <a:spLocks noGrp="1"/>
          </p:cNvSpPr>
          <p:nvPr>
            <p:ph type="pic" sz="quarter" idx="12"/>
          </p:nvPr>
        </p:nvSpPr>
        <p:spPr>
          <a:xfrm>
            <a:off x="0" y="0"/>
            <a:ext cx="4572000" cy="6858000"/>
          </a:xfrm>
        </p:spPr>
        <p:txBody>
          <a:bodyPr/>
          <a:lstStyle/>
          <a:p>
            <a:r>
              <a:rPr lang="fi-FI"/>
              <a:t>Lisää kuva napsauttamalla kuvaketta</a:t>
            </a:r>
            <a:endParaRPr lang="en-US"/>
          </a:p>
        </p:txBody>
      </p:sp>
    </p:spTree>
    <p:extLst>
      <p:ext uri="{BB962C8B-B14F-4D97-AF65-F5344CB8AC3E}">
        <p14:creationId xmlns:p14="http://schemas.microsoft.com/office/powerpoint/2010/main" val="3587807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Image_top">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2882243"/>
            <a:ext cx="3774989" cy="3033133"/>
          </a:xfrm>
        </p:spPr>
        <p:txBody>
          <a:bodyPr anchor="t"/>
          <a:lstStyle/>
          <a:p>
            <a:r>
              <a:rPr lang="fi-FI"/>
              <a:t>Muokkaa perustyylejä naps.</a:t>
            </a:r>
            <a:endParaRPr lang="en-US"/>
          </a:p>
        </p:txBody>
      </p:sp>
      <p:sp>
        <p:nvSpPr>
          <p:cNvPr id="3" name="Content Placeholder 2"/>
          <p:cNvSpPr>
            <a:spLocks noGrp="1"/>
          </p:cNvSpPr>
          <p:nvPr>
            <p:ph idx="1" hasCustomPrompt="1"/>
          </p:nvPr>
        </p:nvSpPr>
        <p:spPr>
          <a:xfrm>
            <a:off x="5061693" y="2882242"/>
            <a:ext cx="6292107" cy="303313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Date Placeholder 3"/>
          <p:cNvSpPr>
            <a:spLocks noGrp="1"/>
          </p:cNvSpPr>
          <p:nvPr>
            <p:ph type="dt" sz="half" idx="10"/>
          </p:nvPr>
        </p:nvSpPr>
        <p:spPr/>
        <p:txBody>
          <a:bodyPr/>
          <a:lstStyle/>
          <a:p>
            <a:fld id="{7E373C96-14B9-6B46-AB9E-D55B569638FE}" type="datetime1">
              <a:rPr lang="fi-FI" smtClean="0"/>
              <a:t>15.4.2020</a:t>
            </a:fld>
            <a:endParaRPr lang="en-US"/>
          </a:p>
        </p:txBody>
      </p:sp>
      <p:sp>
        <p:nvSpPr>
          <p:cNvPr id="5" name="Footer Placeholder 4"/>
          <p:cNvSpPr>
            <a:spLocks noGrp="1"/>
          </p:cNvSpPr>
          <p:nvPr>
            <p:ph type="ftr" sz="quarter" idx="11"/>
          </p:nvPr>
        </p:nvSpPr>
        <p:spPr/>
        <p:txBody>
          <a:bodyPr/>
          <a:lstStyle/>
          <a:p>
            <a:r>
              <a:rPr lang="en-US"/>
              <a:t>Etunimi Sukunimi</a:t>
            </a:r>
          </a:p>
        </p:txBody>
      </p:sp>
      <p:sp>
        <p:nvSpPr>
          <p:cNvPr id="9" name="Picture Placeholder 7"/>
          <p:cNvSpPr>
            <a:spLocks noGrp="1"/>
          </p:cNvSpPr>
          <p:nvPr>
            <p:ph type="pic" sz="quarter" idx="12"/>
          </p:nvPr>
        </p:nvSpPr>
        <p:spPr>
          <a:xfrm>
            <a:off x="0" y="0"/>
            <a:ext cx="12192000" cy="2438400"/>
          </a:xfrm>
        </p:spPr>
        <p:txBody>
          <a:bodyPr/>
          <a:lstStyle/>
          <a:p>
            <a:r>
              <a:rPr lang="fi-FI"/>
              <a:t>Lisää kuva napsauttamalla kuvaketta</a:t>
            </a:r>
            <a:endParaRPr lang="en-US"/>
          </a:p>
        </p:txBody>
      </p:sp>
    </p:spTree>
    <p:extLst>
      <p:ext uri="{BB962C8B-B14F-4D97-AF65-F5344CB8AC3E}">
        <p14:creationId xmlns:p14="http://schemas.microsoft.com/office/powerpoint/2010/main" val="3468961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san ylätunniste">
    <p:spTree>
      <p:nvGrpSpPr>
        <p:cNvPr id="1" name=""/>
        <p:cNvGrpSpPr/>
        <p:nvPr/>
      </p:nvGrpSpPr>
      <p:grpSpPr>
        <a:xfrm>
          <a:off x="0" y="0"/>
          <a:ext cx="0" cy="0"/>
          <a:chOff x="0" y="0"/>
          <a:chExt cx="0" cy="0"/>
        </a:xfrm>
      </p:grpSpPr>
      <p:pic>
        <p:nvPicPr>
          <p:cNvPr id="6" name="Picture 5" descr="section_title_slide_b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hasCustomPrompt="1"/>
          </p:nvPr>
        </p:nvSpPr>
        <p:spPr>
          <a:xfrm>
            <a:off x="831851" y="1148417"/>
            <a:ext cx="5062780" cy="3185232"/>
          </a:xfrm>
        </p:spPr>
        <p:txBody>
          <a:bodyPr anchor="b">
            <a:normAutofit/>
          </a:bodyPr>
          <a:lstStyle>
            <a:lvl1pPr>
              <a:defRPr sz="4800">
                <a:solidFill>
                  <a:schemeClr val="bg1"/>
                </a:solidFill>
              </a:defRPr>
            </a:lvl1pPr>
          </a:lstStyle>
          <a:p>
            <a:r>
              <a:rPr lang="fi-FI"/>
              <a:t>Muokkaa perustyylejä naps.</a:t>
            </a:r>
            <a:endParaRPr lang="en-US"/>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53388" y="6084760"/>
            <a:ext cx="1645725" cy="557872"/>
          </a:xfrm>
          <a:prstGeom prst="rect">
            <a:avLst/>
          </a:prstGeom>
        </p:spPr>
      </p:pic>
    </p:spTree>
    <p:extLst>
      <p:ext uri="{BB962C8B-B14F-4D97-AF65-F5344CB8AC3E}">
        <p14:creationId xmlns:p14="http://schemas.microsoft.com/office/powerpoint/2010/main" val="1922247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fi-FI"/>
              <a:t>Muokkaa perustyylejä naps.</a:t>
            </a:r>
            <a:endParaRPr lang="en-US"/>
          </a:p>
        </p:txBody>
      </p:sp>
      <p:sp>
        <p:nvSpPr>
          <p:cNvPr id="3" name="Content Placeholder 2"/>
          <p:cNvSpPr>
            <a:spLocks noGrp="1"/>
          </p:cNvSpPr>
          <p:nvPr>
            <p:ph sz="half" idx="1" hasCustomPrompt="1"/>
          </p:nvPr>
        </p:nvSpPr>
        <p:spPr>
          <a:xfrm>
            <a:off x="838200" y="1825626"/>
            <a:ext cx="5181600" cy="413490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Content Placeholder 3"/>
          <p:cNvSpPr>
            <a:spLocks noGrp="1"/>
          </p:cNvSpPr>
          <p:nvPr>
            <p:ph sz="half" idx="2" hasCustomPrompt="1"/>
          </p:nvPr>
        </p:nvSpPr>
        <p:spPr>
          <a:xfrm>
            <a:off x="6172200" y="1825626"/>
            <a:ext cx="5181600" cy="413490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Date Placeholder 4"/>
          <p:cNvSpPr>
            <a:spLocks noGrp="1"/>
          </p:cNvSpPr>
          <p:nvPr>
            <p:ph type="dt" sz="half" idx="10"/>
          </p:nvPr>
        </p:nvSpPr>
        <p:spPr/>
        <p:txBody>
          <a:bodyPr/>
          <a:lstStyle/>
          <a:p>
            <a:fld id="{B4A51093-3B68-3444-BD6F-C22C6DAC87F1}" type="datetime1">
              <a:rPr lang="fi-FI" smtClean="0"/>
              <a:t>15.4.2020</a:t>
            </a:fld>
            <a:endParaRPr lang="en-US"/>
          </a:p>
        </p:txBody>
      </p:sp>
      <p:sp>
        <p:nvSpPr>
          <p:cNvPr id="6" name="Footer Placeholder 5"/>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3621864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fi-FI"/>
              <a:t>Muokkaa perustyylejä naps.</a:t>
            </a:r>
            <a:endParaRPr lang="en-US"/>
          </a:p>
        </p:txBody>
      </p:sp>
      <p:sp>
        <p:nvSpPr>
          <p:cNvPr id="3" name="Date Placeholder 2"/>
          <p:cNvSpPr>
            <a:spLocks noGrp="1"/>
          </p:cNvSpPr>
          <p:nvPr>
            <p:ph type="dt" sz="half" idx="10"/>
          </p:nvPr>
        </p:nvSpPr>
        <p:spPr/>
        <p:txBody>
          <a:bodyPr/>
          <a:lstStyle/>
          <a:p>
            <a:fld id="{4D3D7517-4DF8-4542-ADF9-C8050732C3EC}" type="datetime1">
              <a:rPr lang="fi-FI" smtClean="0"/>
              <a:t>15.4.2020</a:t>
            </a:fld>
            <a:endParaRPr lang="en-US"/>
          </a:p>
        </p:txBody>
      </p:sp>
      <p:sp>
        <p:nvSpPr>
          <p:cNvPr id="4" name="Footer Placeholder 3"/>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3518462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4546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B980A-5279-C94B-BD17-753341787E3E}" type="datetime1">
              <a:rPr lang="fi-FI" smtClean="0"/>
              <a:t>15.4.2020</a:t>
            </a:fld>
            <a:endParaRPr lang="en-US"/>
          </a:p>
        </p:txBody>
      </p:sp>
      <p:sp>
        <p:nvSpPr>
          <p:cNvPr id="3" name="Footer Placeholder 2"/>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1673872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215319"/>
          </a:xfrm>
          <a:prstGeom prst="rect">
            <a:avLst/>
          </a:prstGeom>
        </p:spPr>
        <p:txBody>
          <a:bodyPr vert="horz" lIns="91440" tIns="45720" rIns="91440" bIns="45720" rtlCol="0" anchor="b">
            <a:normAutofit/>
          </a:bodyPr>
          <a:lstStyle/>
          <a:p>
            <a:r>
              <a:rPr lang="fi-FI"/>
              <a:t>Muokkaa perustyylejä naps.</a:t>
            </a:r>
            <a:endParaRPr lang="en-US"/>
          </a:p>
        </p:txBody>
      </p:sp>
      <p:sp>
        <p:nvSpPr>
          <p:cNvPr id="3" name="Text Placeholder 2"/>
          <p:cNvSpPr>
            <a:spLocks noGrp="1"/>
          </p:cNvSpPr>
          <p:nvPr>
            <p:ph type="body" idx="1"/>
          </p:nvPr>
        </p:nvSpPr>
        <p:spPr>
          <a:xfrm>
            <a:off x="838200" y="1825625"/>
            <a:ext cx="10515600" cy="4089752"/>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Date Placeholder 3"/>
          <p:cNvSpPr>
            <a:spLocks noGrp="1"/>
          </p:cNvSpPr>
          <p:nvPr>
            <p:ph type="dt" sz="half" idx="2"/>
          </p:nvPr>
        </p:nvSpPr>
        <p:spPr>
          <a:xfrm>
            <a:off x="5192889" y="617696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5FD4D7-C6EE-F44A-A8B4-3FEF2EB731EE}" type="datetime1">
              <a:rPr lang="fi-FI" smtClean="0"/>
              <a:t>15.4.2020</a:t>
            </a:fld>
            <a:endParaRPr lang="en-US"/>
          </a:p>
        </p:txBody>
      </p:sp>
      <p:sp>
        <p:nvSpPr>
          <p:cNvPr id="5" name="Footer Placeholder 4"/>
          <p:cNvSpPr>
            <a:spLocks noGrp="1"/>
          </p:cNvSpPr>
          <p:nvPr>
            <p:ph type="ftr" sz="quarter" idx="3"/>
          </p:nvPr>
        </p:nvSpPr>
        <p:spPr>
          <a:xfrm>
            <a:off x="838200" y="6176964"/>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err="1"/>
              <a:t>Etunimi</a:t>
            </a:r>
            <a:r>
              <a:rPr lang="en-US"/>
              <a:t> </a:t>
            </a:r>
            <a:r>
              <a:rPr lang="en-US" err="1"/>
              <a:t>Sukunimi</a:t>
            </a:r>
            <a:endParaRPr lang="en-US"/>
          </a:p>
        </p:txBody>
      </p:sp>
      <p:pic>
        <p:nvPicPr>
          <p:cNvPr id="7" name="Picture 6"/>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0255157" y="6081473"/>
            <a:ext cx="1640512" cy="556104"/>
          </a:xfrm>
          <a:prstGeom prst="rect">
            <a:avLst/>
          </a:prstGeom>
        </p:spPr>
      </p:pic>
    </p:spTree>
    <p:extLst>
      <p:ext uri="{BB962C8B-B14F-4D97-AF65-F5344CB8AC3E}">
        <p14:creationId xmlns:p14="http://schemas.microsoft.com/office/powerpoint/2010/main" val="26809538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p:txStyles>
    <p:titleStyle>
      <a:lvl1pPr algn="l" defTabSz="914377" rtl="0" eaLnBrk="1" latinLnBrk="0" hangingPunct="1">
        <a:lnSpc>
          <a:spcPct val="90000"/>
        </a:lnSpc>
        <a:spcBef>
          <a:spcPct val="0"/>
        </a:spcBef>
        <a:buNone/>
        <a:defRPr sz="4267" kern="1200">
          <a:solidFill>
            <a:srgbClr val="18AFB9"/>
          </a:solidFill>
          <a:latin typeface="Calibri"/>
          <a:ea typeface="+mj-ea"/>
          <a:cs typeface="Calibri"/>
        </a:defRPr>
      </a:lvl1pPr>
    </p:titleStyle>
    <p:bodyStyle>
      <a:lvl1pPr marL="228594" indent="-228594" algn="l" defTabSz="914377" rtl="0" eaLnBrk="1" latinLnBrk="0" hangingPunct="1">
        <a:lnSpc>
          <a:spcPct val="90000"/>
        </a:lnSpc>
        <a:spcBef>
          <a:spcPts val="1000"/>
        </a:spcBef>
        <a:buClr>
          <a:srgbClr val="F7A31B"/>
        </a:buClr>
        <a:buFont typeface="Arial" panose="020B0604020202020204" pitchFamily="34" charset="0"/>
        <a:buChar char="•"/>
        <a:defRPr sz="2400" kern="1200">
          <a:solidFill>
            <a:srgbClr val="6C6965"/>
          </a:solidFill>
          <a:latin typeface="+mn-lt"/>
          <a:ea typeface="+mn-ea"/>
          <a:cs typeface="+mn-cs"/>
        </a:defRPr>
      </a:lvl1pPr>
      <a:lvl2pPr marL="685783" indent="-228594" algn="l" defTabSz="914377" rtl="0" eaLnBrk="1" latinLnBrk="0" hangingPunct="1">
        <a:lnSpc>
          <a:spcPct val="90000"/>
        </a:lnSpc>
        <a:spcBef>
          <a:spcPts val="500"/>
        </a:spcBef>
        <a:buClr>
          <a:srgbClr val="F7A31B"/>
        </a:buClr>
        <a:buFont typeface="Arial" panose="020B0604020202020204" pitchFamily="34" charset="0"/>
        <a:buChar char="•"/>
        <a:defRPr sz="2400" kern="1200">
          <a:solidFill>
            <a:srgbClr val="6C6965"/>
          </a:solidFill>
          <a:latin typeface="+mn-lt"/>
          <a:ea typeface="+mn-ea"/>
          <a:cs typeface="+mn-cs"/>
        </a:defRPr>
      </a:lvl2pPr>
      <a:lvl3pPr marL="1142971" indent="-228594" algn="l" defTabSz="914377" rtl="0" eaLnBrk="1" latinLnBrk="0" hangingPunct="1">
        <a:lnSpc>
          <a:spcPct val="90000"/>
        </a:lnSpc>
        <a:spcBef>
          <a:spcPts val="500"/>
        </a:spcBef>
        <a:buClr>
          <a:srgbClr val="F7A31B"/>
        </a:buClr>
        <a:buFont typeface="Arial" panose="020B0604020202020204" pitchFamily="34" charset="0"/>
        <a:buChar char="•"/>
        <a:defRPr sz="2000" kern="1200">
          <a:solidFill>
            <a:srgbClr val="6C6965"/>
          </a:solidFill>
          <a:latin typeface="+mn-lt"/>
          <a:ea typeface="+mn-ea"/>
          <a:cs typeface="+mn-cs"/>
        </a:defRPr>
      </a:lvl3pPr>
      <a:lvl4pPr marL="1600160" indent="-228594" algn="l" defTabSz="914377" rtl="0" eaLnBrk="1" latinLnBrk="0" hangingPunct="1">
        <a:lnSpc>
          <a:spcPct val="90000"/>
        </a:lnSpc>
        <a:spcBef>
          <a:spcPts val="500"/>
        </a:spcBef>
        <a:buClr>
          <a:srgbClr val="F7A31B"/>
        </a:buClr>
        <a:buFont typeface="Arial" panose="020B0604020202020204" pitchFamily="34" charset="0"/>
        <a:buChar char="•"/>
        <a:defRPr sz="1800" kern="1200">
          <a:solidFill>
            <a:srgbClr val="6C6965"/>
          </a:solidFill>
          <a:latin typeface="+mn-lt"/>
          <a:ea typeface="+mn-ea"/>
          <a:cs typeface="+mn-cs"/>
        </a:defRPr>
      </a:lvl4pPr>
      <a:lvl5pPr marL="2057349" indent="-228594" algn="l" defTabSz="914377" rtl="0" eaLnBrk="1" latinLnBrk="0" hangingPunct="1">
        <a:lnSpc>
          <a:spcPct val="90000"/>
        </a:lnSpc>
        <a:spcBef>
          <a:spcPts val="500"/>
        </a:spcBef>
        <a:buClr>
          <a:srgbClr val="F7A31B"/>
        </a:buClr>
        <a:buFont typeface="Arial" panose="020B0604020202020204" pitchFamily="34" charset="0"/>
        <a:buChar char="•"/>
        <a:defRPr sz="1800" kern="1200">
          <a:solidFill>
            <a:srgbClr val="6C6965"/>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tyosuojelu.fi/tietoa-meista/asiointi/luvat-ja-ilmoitukset/hatatyo" TargetMode="External"/><Relationship Id="rId2" Type="http://schemas.openxmlformats.org/officeDocument/2006/relationships/hyperlink" Target="https://www.tyosuojelu.fi/documents/14660/338901/H%C3%A4t%C3%A4ty%C3%B6n+ilmoituslomak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lstStyle/>
          <a:p>
            <a:r>
              <a:rPr lang="fi-FI" dirty="0"/>
              <a:t>Hätätyö</a:t>
            </a:r>
          </a:p>
        </p:txBody>
      </p:sp>
      <p:sp>
        <p:nvSpPr>
          <p:cNvPr id="3" name="Sisällön paikkamerkki 2">
            <a:extLst>
              <a:ext uri="{FF2B5EF4-FFF2-40B4-BE49-F238E27FC236}">
                <a16:creationId xmlns:a16="http://schemas.microsoft.com/office/drawing/2014/main" id="{584B72A7-7072-44D4-B219-53DAC6A15B16}"/>
              </a:ext>
            </a:extLst>
          </p:cNvPr>
          <p:cNvSpPr>
            <a:spLocks noGrp="1"/>
          </p:cNvSpPr>
          <p:nvPr>
            <p:ph idx="1"/>
          </p:nvPr>
        </p:nvSpPr>
        <p:spPr/>
        <p:txBody>
          <a:bodyPr vert="horz" lIns="121920" tIns="60960" rIns="121920" bIns="60960" rtlCol="0" anchor="t">
            <a:normAutofit fontScale="47500" lnSpcReduction="20000"/>
          </a:bodyPr>
          <a:lstStyle/>
          <a:p>
            <a:pPr marL="0" indent="0">
              <a:buNone/>
            </a:pPr>
            <a:r>
              <a:rPr lang="fi-FI" dirty="0"/>
              <a:t>Hätätyön teettäminen on mahdollista vain työaikalaissa säädetyissä poikkeuksellisissa olosuhteissa viimekätisenä vaihtoehtona, jos muut keinot työvoiman saatavuuden varmistamiseksi </a:t>
            </a:r>
            <a:r>
              <a:rPr lang="fi-FI"/>
              <a:t>eivät riitä. </a:t>
            </a:r>
            <a:r>
              <a:rPr lang="fi-FI" dirty="0"/>
              <a:t>Työnantajan pitää tehdä viivytyksettä työsuojeluviranomaiselle kirjallinen ilmoitus hätätyön syystä, laajuudesta ja todennäköisestä kestoajasta.</a:t>
            </a:r>
          </a:p>
          <a:p>
            <a:pPr marL="0" indent="0">
              <a:buNone/>
            </a:pPr>
            <a:r>
              <a:rPr lang="fi-FI" dirty="0"/>
              <a:t>Hätätyön teettämisen edellytykset</a:t>
            </a:r>
          </a:p>
          <a:p>
            <a:r>
              <a:rPr lang="fi-FI" dirty="0"/>
              <a:t>ennalta arvaamaton tapahtuma </a:t>
            </a:r>
          </a:p>
          <a:p>
            <a:r>
              <a:rPr lang="fi-FI" dirty="0"/>
              <a:t>on aiheuttanut keskeytyksen säännöllisessä toiminnassa tai vakavasti uhkaa johtaa sellaiseen keskeytykseen tai hengen, terveyden tai omaisuuden vaarantumiseen, eikä työtä ole mahdollista siirtää suoritettavaksi myöhempänä ajankohtana. </a:t>
            </a:r>
          </a:p>
          <a:p>
            <a:r>
              <a:rPr lang="fi-FI" dirty="0"/>
              <a:t>tunnusmerkkien eli ennalta arvaamattoman tapahtuman ja seurausten eli keskeytyksen säännöllisessä toiminnassa tai sen vakavan uhan tai hengen, terveyden tai omaisuuden vaarantumisen tulee olla samanaikaisesti olemassa. </a:t>
            </a:r>
          </a:p>
          <a:p>
            <a:r>
              <a:rPr lang="fi-FI" dirty="0"/>
              <a:t>Säädettyjä tai sovittuja säännöllisiä työaikoja saa pidentää siinä määrin kuin mainitut syyt sitä edellyttävät, kuitenkin enintään kahden viikon ajan.</a:t>
            </a:r>
          </a:p>
          <a:p>
            <a:pPr marL="0" indent="0">
              <a:buNone/>
            </a:pPr>
            <a:r>
              <a:rPr lang="fi-FI" dirty="0"/>
              <a:t>Hätätyön teettämisen rajoitukset ja poikkeukset</a:t>
            </a:r>
          </a:p>
          <a:p>
            <a:r>
              <a:rPr lang="fi-FI" dirty="0"/>
              <a:t>Hätätyön teettämiseen ei tarvita työntekijän suostumusta. Alle 15-vuotiasta ei saa pitää hätätyössä, viisitoista vuotta täyttänyttä saa pitää hätätyössä vain, jos hätätyön teettämiseen ei ole käytettävissä 18 vuotta täyttänyttä.</a:t>
            </a:r>
          </a:p>
          <a:p>
            <a:r>
              <a:rPr lang="fi-FI" dirty="0"/>
              <a:t>Hätätyötä ei koskaan saa teettää kauemmin kuin siihen on tarvetta. Hätätyönä saadaan teettää vain välttämättömät työtehtävät seurauksen välttämiseksi. </a:t>
            </a:r>
          </a:p>
          <a:p>
            <a:r>
              <a:rPr lang="fi-FI" dirty="0"/>
              <a:t>Hätätyöstä on maksettava normaali ylityökorvaus ja sunnuntaina tehdystä hätätyöstä sunnuntaityökorvaus.</a:t>
            </a:r>
          </a:p>
          <a:p>
            <a:r>
              <a:rPr lang="fi-FI" dirty="0"/>
              <a:t>Hätätyötä teetettäessä voidaan poiketa suuresta osasta työn teettämistä rajoittavista säännöksistä, kuten yötyö-, vuorotyö-, lepoaika- ja sunnuntaityösäännökset. Periaatteessa hätätyössä ei työajan pituutta ole mitenkään rajoitettu. Hätätyötäkään ei ole tarkoituksenmukaista eikä työsuojelunäkökohdat huomioon ottaen mahdollistakaan teettää yhtäjaksoisesti pitkää aikaa ilman lepotaukoja.</a:t>
            </a:r>
          </a:p>
          <a:p>
            <a:pPr marL="0" indent="0">
              <a:buNone/>
            </a:pPr>
            <a:br>
              <a:rPr lang="fi-FI" dirty="0">
                <a:cs typeface="Calibri"/>
              </a:rPr>
            </a:br>
            <a:endParaRPr lang="fi-FI" dirty="0">
              <a:cs typeface="Calibri"/>
            </a:endParaRPr>
          </a:p>
        </p:txBody>
      </p:sp>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pPr defTabSz="914354"/>
            <a:fld id="{7E373C96-14B9-6B46-AB9E-D55B569638FE}" type="datetime1">
              <a:rPr lang="fi-FI">
                <a:solidFill>
                  <a:srgbClr val="6D6964">
                    <a:tint val="75000"/>
                  </a:srgbClr>
                </a:solidFill>
                <a:latin typeface="Calibri"/>
              </a:rPr>
              <a:pPr defTabSz="914354"/>
              <a:t>15.4.2020</a:t>
            </a:fld>
            <a:endParaRPr lang="en-US">
              <a:solidFill>
                <a:srgbClr val="6D6964">
                  <a:tint val="75000"/>
                </a:srgbClr>
              </a:solidFill>
              <a:latin typeface="Calibri"/>
            </a:endParaRPr>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pPr defTabSz="914354"/>
            <a:r>
              <a:rPr lang="en-US">
                <a:solidFill>
                  <a:srgbClr val="6D6964">
                    <a:tint val="75000"/>
                  </a:srgbClr>
                </a:solidFill>
                <a:latin typeface="Calibri"/>
              </a:rPr>
              <a:t>Etunimi Sukunimi</a:t>
            </a:r>
          </a:p>
        </p:txBody>
      </p:sp>
    </p:spTree>
    <p:extLst>
      <p:ext uri="{BB962C8B-B14F-4D97-AF65-F5344CB8AC3E}">
        <p14:creationId xmlns:p14="http://schemas.microsoft.com/office/powerpoint/2010/main" val="2712161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lstStyle/>
          <a:p>
            <a:r>
              <a:rPr lang="fi-FI" dirty="0"/>
              <a:t>Hätätyö</a:t>
            </a:r>
          </a:p>
        </p:txBody>
      </p:sp>
      <p:sp>
        <p:nvSpPr>
          <p:cNvPr id="3" name="Sisällön paikkamerkki 2">
            <a:extLst>
              <a:ext uri="{FF2B5EF4-FFF2-40B4-BE49-F238E27FC236}">
                <a16:creationId xmlns:a16="http://schemas.microsoft.com/office/drawing/2014/main" id="{584B72A7-7072-44D4-B219-53DAC6A15B16}"/>
              </a:ext>
            </a:extLst>
          </p:cNvPr>
          <p:cNvSpPr>
            <a:spLocks noGrp="1"/>
          </p:cNvSpPr>
          <p:nvPr>
            <p:ph idx="1"/>
          </p:nvPr>
        </p:nvSpPr>
        <p:spPr/>
        <p:txBody>
          <a:bodyPr vert="horz" lIns="121920" tIns="60960" rIns="121920" bIns="60960" rtlCol="0" anchor="t">
            <a:normAutofit fontScale="55000" lnSpcReduction="20000"/>
          </a:bodyPr>
          <a:lstStyle/>
          <a:p>
            <a:pPr marL="0" indent="0">
              <a:buNone/>
            </a:pPr>
            <a:r>
              <a:rPr lang="fi-FI" dirty="0"/>
              <a:t>Työajan tasoittuminen hätätyön jälkeen </a:t>
            </a:r>
          </a:p>
          <a:p>
            <a:r>
              <a:rPr lang="fi-FI" dirty="0"/>
              <a:t>Hätätyön päätyttyä työaika on tasoitettava enintään 48 tuntiin viikossa neljän kuukauden ajanjakson aikana. Työntekijälle on annettava korvaava vuorokausilepo ja korvaava viikkolepo </a:t>
            </a:r>
          </a:p>
          <a:p>
            <a:pPr marL="0" indent="0">
              <a:buNone/>
            </a:pPr>
            <a:r>
              <a:rPr lang="fi-FI" dirty="0"/>
              <a:t>Hätätyöilmoituksen tekeminen</a:t>
            </a:r>
          </a:p>
          <a:p>
            <a:r>
              <a:rPr lang="fi-FI" dirty="0"/>
              <a:t>Työnantajan on työaikalain mukaan viivytyksettä tehtävä työsuojeluviranomaiselle kirjallinen ilmoitus hätätyön syystä, laajuudesta ja todennäköisestä kestoajasta. Ilmoituksessa on oltava myös työntekijöiden luottamusmiehen tai luottamusvaltuutetun tai, jos kumpaakaan ei ole työpaikalle valittu, työsuojeluvaltuutetun lausunto. Lausunto edesauttaa työsuojeluviranomaista ratkaisemaan, onko sen syytä ryhtyä toimenpiteisiin ilmoituksen perusteella.</a:t>
            </a:r>
          </a:p>
          <a:p>
            <a:r>
              <a:rPr lang="fi-FI" dirty="0"/>
              <a:t>Lomake: </a:t>
            </a:r>
            <a:r>
              <a:rPr lang="fi-FI" dirty="0">
                <a:hlinkClick r:id="rId2"/>
              </a:rPr>
              <a:t>Hätätyön ilmoituslomake</a:t>
            </a:r>
            <a:r>
              <a:rPr lang="fi-FI" dirty="0"/>
              <a:t> toimitetaan sen aluehallintoviraston työsuojelun vastuualueelle, jonka alueella hätätyötä tehdään tai on tehty. </a:t>
            </a:r>
          </a:p>
          <a:p>
            <a:pPr marL="0" indent="0">
              <a:buNone/>
            </a:pPr>
            <a:r>
              <a:rPr lang="fi-FI" dirty="0"/>
              <a:t>Hätätyöilmoituksen käsittely ja ratkaisu</a:t>
            </a:r>
          </a:p>
          <a:p>
            <a:r>
              <a:rPr lang="fi-FI" dirty="0"/>
              <a:t>Mikäli ilmoitukseen ja siinä ilmeneviin seikkoihin ei ole huomauttamista, asia jää tehdyn ilmoituksen varaan.</a:t>
            </a:r>
          </a:p>
          <a:p>
            <a:r>
              <a:rPr lang="fi-FI" dirty="0"/>
              <a:t>Mikäli hätätyön tunnusmerkistö ei täyty, työsuojeluviranomainen ryhtyy toimiin hätätyön rajoittamiseksi tai lopettamiseksi. Jos hätätyön teettäminen työsuojeluviranomaisen huomautuksista huolimatta jatkuu, työsuojeluviranomainen voi ilmoittaa asian työsuojelun valvonnasta ja työpaikan työsuojeluyhteistoiminnasta annetun lain mukaisesti poliisille.</a:t>
            </a:r>
          </a:p>
          <a:p>
            <a:r>
              <a:rPr lang="fi-FI" dirty="0"/>
              <a:t>Tulkinnanvaraisissa tilanteissa työsuojeluviranomainen voi ennen ohjeiden antamista pyytää asiasta työneuvoston lausunnon.</a:t>
            </a:r>
          </a:p>
          <a:p>
            <a:r>
              <a:rPr lang="fi-FI" dirty="0">
                <a:hlinkClick r:id="rId3"/>
              </a:rPr>
              <a:t>https://www.tyosuojelu.fi/tietoa-meista/asiointi/luvat-ja-ilmoitukset/hatatyo</a:t>
            </a:r>
            <a:endParaRPr lang="fi-FI" dirty="0"/>
          </a:p>
          <a:p>
            <a:pPr marL="0" indent="0">
              <a:buNone/>
            </a:pPr>
            <a:br>
              <a:rPr lang="fi-FI" dirty="0">
                <a:cs typeface="Calibri"/>
              </a:rPr>
            </a:br>
            <a:endParaRPr lang="fi-FI" dirty="0">
              <a:cs typeface="Calibri"/>
            </a:endParaRPr>
          </a:p>
        </p:txBody>
      </p:sp>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pPr defTabSz="914354"/>
            <a:fld id="{7E373C96-14B9-6B46-AB9E-D55B569638FE}" type="datetime1">
              <a:rPr lang="fi-FI">
                <a:solidFill>
                  <a:srgbClr val="6D6964">
                    <a:tint val="75000"/>
                  </a:srgbClr>
                </a:solidFill>
                <a:latin typeface="Calibri"/>
              </a:rPr>
              <a:pPr defTabSz="914354"/>
              <a:t>15.4.2020</a:t>
            </a:fld>
            <a:endParaRPr lang="en-US">
              <a:solidFill>
                <a:srgbClr val="6D6964">
                  <a:tint val="75000"/>
                </a:srgbClr>
              </a:solidFill>
              <a:latin typeface="Calibri"/>
            </a:endParaRPr>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pPr defTabSz="914354"/>
            <a:r>
              <a:rPr lang="en-US">
                <a:solidFill>
                  <a:srgbClr val="6D6964">
                    <a:tint val="75000"/>
                  </a:srgbClr>
                </a:solidFill>
                <a:latin typeface="Calibri"/>
              </a:rPr>
              <a:t>Etunimi Sukunimi</a:t>
            </a:r>
          </a:p>
        </p:txBody>
      </p:sp>
    </p:spTree>
    <p:extLst>
      <p:ext uri="{BB962C8B-B14F-4D97-AF65-F5344CB8AC3E}">
        <p14:creationId xmlns:p14="http://schemas.microsoft.com/office/powerpoint/2010/main" val="3066470477"/>
      </p:ext>
    </p:extLst>
  </p:cSld>
  <p:clrMapOvr>
    <a:masterClrMapping/>
  </p:clrMapOvr>
</p:sld>
</file>

<file path=ppt/theme/theme1.xml><?xml version="1.0" encoding="utf-8"?>
<a:theme xmlns:a="http://schemas.openxmlformats.org/drawingml/2006/main" name="HALITEEMA">
  <a:themeElements>
    <a:clrScheme name="Hyvinvointiala_colors 1">
      <a:dk1>
        <a:srgbClr val="6D6964"/>
      </a:dk1>
      <a:lt1>
        <a:srgbClr val="FFFFFF"/>
      </a:lt1>
      <a:dk2>
        <a:srgbClr val="000000"/>
      </a:dk2>
      <a:lt2>
        <a:srgbClr val="D3D2CF"/>
      </a:lt2>
      <a:accent1>
        <a:srgbClr val="1AAEB8"/>
      </a:accent1>
      <a:accent2>
        <a:srgbClr val="76CED3"/>
      </a:accent2>
      <a:accent3>
        <a:srgbClr val="B9E7E9"/>
      </a:accent3>
      <a:accent4>
        <a:srgbClr val="F7A21C"/>
      </a:accent4>
      <a:accent5>
        <a:srgbClr val="FAC777"/>
      </a:accent5>
      <a:accent6>
        <a:srgbClr val="FCE2B9"/>
      </a:accent6>
      <a:hlink>
        <a:srgbClr val="F57920"/>
      </a:hlink>
      <a:folHlink>
        <a:srgbClr val="10B799"/>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LITEEMA" id="{B95C0961-A523-4BCC-8644-95269BF83E37}" vid="{1CD848FF-BB3E-4CF4-AC0B-73805C8647A6}"/>
    </a:ext>
  </a:extLst>
</a:theme>
</file>

<file path=docProps/app.xml><?xml version="1.0" encoding="utf-8"?>
<Properties xmlns="http://schemas.openxmlformats.org/officeDocument/2006/extended-properties" xmlns:vt="http://schemas.openxmlformats.org/officeDocument/2006/docPropsVTypes">
  <TotalTime>2</TotalTime>
  <Words>243</Words>
  <Application>Microsoft Office PowerPoint</Application>
  <PresentationFormat>Laajakuva</PresentationFormat>
  <Paragraphs>29</Paragraphs>
  <Slides>2</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2</vt:i4>
      </vt:variant>
    </vt:vector>
  </HeadingPairs>
  <TitlesOfParts>
    <vt:vector size="5" baseType="lpstr">
      <vt:lpstr>Arial</vt:lpstr>
      <vt:lpstr>Calibri</vt:lpstr>
      <vt:lpstr>HALITEEMA</vt:lpstr>
      <vt:lpstr>Hätätyö</vt:lpstr>
      <vt:lpstr>Hätätyö</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Hätätyö</dc:title>
  <dc:creator>Anna Kallaskari</dc:creator>
  <cp:lastModifiedBy>Tuomas Mänttäri</cp:lastModifiedBy>
  <cp:revision>2</cp:revision>
  <dcterms:created xsi:type="dcterms:W3CDTF">2020-04-15T05:12:37Z</dcterms:created>
  <dcterms:modified xsi:type="dcterms:W3CDTF">2020-04-15T11:09:59Z</dcterms:modified>
</cp:coreProperties>
</file>