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731" r:id="rId5"/>
    <p:sldMasterId id="2147483684" r:id="rId6"/>
    <p:sldMasterId id="2147483692" r:id="rId7"/>
    <p:sldMasterId id="2147483700" r:id="rId8"/>
    <p:sldMasterId id="2147483708" r:id="rId9"/>
    <p:sldMasterId id="2147483716" r:id="rId10"/>
    <p:sldMasterId id="2147483724" r:id="rId11"/>
  </p:sldMasterIdLst>
  <p:notesMasterIdLst>
    <p:notesMasterId r:id="rId27"/>
  </p:notesMasterIdLst>
  <p:sldIdLst>
    <p:sldId id="256" r:id="rId12"/>
    <p:sldId id="257" r:id="rId13"/>
    <p:sldId id="266" r:id="rId14"/>
    <p:sldId id="261" r:id="rId15"/>
    <p:sldId id="595" r:id="rId16"/>
    <p:sldId id="594" r:id="rId17"/>
    <p:sldId id="593" r:id="rId18"/>
    <p:sldId id="577" r:id="rId19"/>
    <p:sldId id="599" r:id="rId20"/>
    <p:sldId id="596" r:id="rId21"/>
    <p:sldId id="597" r:id="rId22"/>
    <p:sldId id="598" r:id="rId23"/>
    <p:sldId id="600" r:id="rId24"/>
    <p:sldId id="602" r:id="rId25"/>
    <p:sldId id="60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2" autoAdjust="0"/>
    <p:restoredTop sz="94660" autoAdjust="0"/>
  </p:normalViewPr>
  <p:slideViewPr>
    <p:cSldViewPr snapToGrid="0">
      <p:cViewPr varScale="1">
        <p:scale>
          <a:sx n="100" d="100"/>
          <a:sy n="100" d="100"/>
        </p:scale>
        <p:origin x="75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D317B-672C-45A7-8952-48E887578667}" type="datetimeFigureOut">
              <a:rPr lang="fi-FI" smtClean="0"/>
              <a:t>11.6.2020</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BCC42-0713-4A35-91B3-BBA7278D1469}" type="slidenum">
              <a:rPr lang="fi-FI" smtClean="0"/>
              <a:t>‹#›</a:t>
            </a:fld>
            <a:endParaRPr lang="fi-FI"/>
          </a:p>
        </p:txBody>
      </p:sp>
    </p:spTree>
    <p:extLst>
      <p:ext uri="{BB962C8B-B14F-4D97-AF65-F5344CB8AC3E}">
        <p14:creationId xmlns:p14="http://schemas.microsoft.com/office/powerpoint/2010/main" val="228877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1" name="Title 1"/>
          <p:cNvSpPr>
            <a:spLocks noGrp="1"/>
          </p:cNvSpPr>
          <p:nvPr>
            <p:ph type="ctrTitle"/>
          </p:nvPr>
        </p:nvSpPr>
        <p:spPr>
          <a:xfrm>
            <a:off x="3200399" y="1122363"/>
            <a:ext cx="5544589"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2" name="Subtitle 2"/>
          <p:cNvSpPr>
            <a:spLocks noGrp="1"/>
          </p:cNvSpPr>
          <p:nvPr>
            <p:ph type="subTitle" idx="1" hasCustomPrompt="1"/>
          </p:nvPr>
        </p:nvSpPr>
        <p:spPr>
          <a:xfrm>
            <a:off x="3200401" y="3602038"/>
            <a:ext cx="5544588" cy="2158682"/>
          </a:xfrm>
        </p:spPr>
        <p:txBody>
          <a:bodyPr/>
          <a:lstStyle>
            <a:lvl1pPr marL="0" indent="0" algn="l">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16" name="Suorakulmio 15"/>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8"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9"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216114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BBE3DB4-16B6-4F70-BE95-B55B45D50156}" type="datetime1">
              <a:rPr lang="fi-FI" smtClean="0"/>
              <a:t>11.6.2020</a:t>
            </a:fld>
            <a:endParaRPr lang="fi-FI"/>
          </a:p>
        </p:txBody>
      </p:sp>
      <p:sp>
        <p:nvSpPr>
          <p:cNvPr id="8" name="Footer Placeholder 7"/>
          <p:cNvSpPr>
            <a:spLocks noGrp="1"/>
          </p:cNvSpPr>
          <p:nvPr>
            <p:ph type="ftr" sz="quarter" idx="11"/>
          </p:nvPr>
        </p:nvSpPr>
        <p:spPr/>
        <p:txBody>
          <a:bodyPr/>
          <a:lstStyle/>
          <a:p>
            <a:r>
              <a:rPr lang="fi-FI" dirty="0"/>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9810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DCE3C24C-7315-4269-A389-D0EA7DE01E03}" type="datetime1">
              <a:rPr lang="fi-FI" smtClean="0"/>
              <a:t>11.6.2020</a:t>
            </a:fld>
            <a:endParaRPr lang="fi-FI"/>
          </a:p>
        </p:txBody>
      </p:sp>
      <p:sp>
        <p:nvSpPr>
          <p:cNvPr id="4" name="Footer Placeholder 3"/>
          <p:cNvSpPr>
            <a:spLocks noGrp="1"/>
          </p:cNvSpPr>
          <p:nvPr>
            <p:ph type="ftr" sz="quarter" idx="11"/>
          </p:nvPr>
        </p:nvSpPr>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88226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23E19D2F-55B9-4B13-AA35-E7C1057A8B0E}" type="datetime1">
              <a:rPr lang="fi-FI" smtClean="0"/>
              <a:t>11.6.2020</a:t>
            </a:fld>
            <a:endParaRPr lang="fi-FI"/>
          </a:p>
        </p:txBody>
      </p:sp>
      <p:sp>
        <p:nvSpPr>
          <p:cNvPr id="6" name="Footer Placeholder 5"/>
          <p:cNvSpPr>
            <a:spLocks noGrp="1"/>
          </p:cNvSpPr>
          <p:nvPr>
            <p:ph type="ftr" sz="quarter" idx="11"/>
          </p:nvPr>
        </p:nvSpPr>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07666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8" name="Subtitle 2"/>
          <p:cNvSpPr>
            <a:spLocks noGrp="1"/>
          </p:cNvSpPr>
          <p:nvPr>
            <p:ph type="subTitle" idx="1" hasCustomPrompt="1"/>
          </p:nvPr>
        </p:nvSpPr>
        <p:spPr>
          <a:xfrm>
            <a:off x="3200402" y="3674228"/>
            <a:ext cx="5257799" cy="2244437"/>
          </a:xfrm>
        </p:spPr>
        <p:txBody>
          <a:bodyPr/>
          <a:lstStyle>
            <a:lvl1pPr marL="0" indent="0" algn="l">
              <a:lnSpc>
                <a:spcPct val="90000"/>
              </a:lnSpc>
              <a:spcAft>
                <a:spcPts val="0"/>
              </a:spcAft>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9"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11"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3800738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66AC2A5-8B9E-4A12-B9BD-1ADBDA9560FC}"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56325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DFCD935E-93A3-4ED7-BF0B-887B643E0572}"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1086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B8A001F2-A05F-411E-B91F-5400FDF8F314}"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18589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A408A58A-E03C-4D5C-92EB-BA4764DD4052}"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1158427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C80AE31C-6B2F-48FD-BB18-6905188DE359}"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2813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9" name="Subtitle 2"/>
          <p:cNvSpPr>
            <a:spLocks noGrp="1"/>
          </p:cNvSpPr>
          <p:nvPr>
            <p:ph type="subTitle" idx="1" hasCustomPrompt="1"/>
          </p:nvPr>
        </p:nvSpPr>
        <p:spPr>
          <a:xfrm>
            <a:off x="3200403" y="3602038"/>
            <a:ext cx="5257799" cy="2316624"/>
          </a:xfrm>
        </p:spPr>
        <p:txBody>
          <a:bodyPr/>
          <a:lstStyle>
            <a:lvl1pPr marL="0" indent="0" algn="l">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8"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11"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319336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93B0261-2C88-4D9B-B9E0-4DB0C664DA1C}" type="datetime1">
              <a:rPr lang="fi-FI" smtClean="0"/>
              <a:t>11.6.2020</a:t>
            </a:fld>
            <a:endParaRPr lang="fi-FI" dirty="0"/>
          </a:p>
        </p:txBody>
      </p:sp>
      <p:sp>
        <p:nvSpPr>
          <p:cNvPr id="5" name="Footer Placeholder 4"/>
          <p:cNvSpPr>
            <a:spLocks noGrp="1"/>
          </p:cNvSpPr>
          <p:nvPr>
            <p:ph type="ftr" sz="quarter" idx="11"/>
          </p:nvPr>
        </p:nvSpPr>
        <p:spPr/>
        <p:txBody>
          <a:bodyPr/>
          <a:lstStyle/>
          <a:p>
            <a:r>
              <a:rPr lang="fi-FI" dirty="0"/>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908564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4A8CE46-7046-42FC-9FEC-7E3DEC6BA074}"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17837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B5530EFA-32C6-4374-8CA1-99100DBD36C7}"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91899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FA31CED2-7CE8-4D97-9834-A9D59405BCF3}"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777986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7735B7F-CA41-4296-B228-9D5636FA7DE3}"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47161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5F6B5A1D-C8D3-48E0-BCDE-72081FB60C99}"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631132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8" name="Subtitle 2"/>
          <p:cNvSpPr>
            <a:spLocks noGrp="1"/>
          </p:cNvSpPr>
          <p:nvPr>
            <p:ph type="subTitle" idx="1" hasCustomPrompt="1"/>
          </p:nvPr>
        </p:nvSpPr>
        <p:spPr>
          <a:xfrm>
            <a:off x="3200402" y="3674228"/>
            <a:ext cx="5257799" cy="2244437"/>
          </a:xfrm>
        </p:spPr>
        <p:txBody>
          <a:bodyPr/>
          <a:lstStyle>
            <a:lvl1pPr marL="0" indent="0" algn="l">
              <a:lnSpc>
                <a:spcPct val="90000"/>
              </a:lnSpc>
              <a:spcAft>
                <a:spcPts val="0"/>
              </a:spcAft>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9"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11"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1427633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8E969A0-A2A0-44C9-892F-676509CD86E8}"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1486984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2D2BD7A8-F12D-422D-9405-D84B14AF53A0}"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1530954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5FEE181A-92C7-4CEA-B7D2-22F68E80FA68}"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245413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9932E976-1EDE-49C1-9EC2-C86F0F9FF096}"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53019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4EFD0A2-945F-4088-B123-528CEC67C590}" type="datetime1">
              <a:rPr lang="fi-FI" smtClean="0"/>
              <a:t>11.6.2020</a:t>
            </a:fld>
            <a:endParaRPr lang="fi-FI"/>
          </a:p>
        </p:txBody>
      </p:sp>
      <p:sp>
        <p:nvSpPr>
          <p:cNvPr id="6" name="Footer Placeholder 5"/>
          <p:cNvSpPr>
            <a:spLocks noGrp="1"/>
          </p:cNvSpPr>
          <p:nvPr>
            <p:ph type="ftr" sz="quarter" idx="11"/>
          </p:nvPr>
        </p:nvSpPr>
        <p:spPr/>
        <p:txBody>
          <a:bodyPr/>
          <a:lstStyle/>
          <a:p>
            <a:r>
              <a:rPr lang="fi-FI"/>
              <a:t>Tekijän nimi</a:t>
            </a:r>
            <a:endParaRPr lang="fi-FI" dirty="0"/>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589447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E8BE5CBA-8F97-4562-932B-6CB8D3D48DB8}"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428869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17" name="Suorakulmio 16"/>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9" name="Subtitle 2"/>
          <p:cNvSpPr>
            <a:spLocks noGrp="1"/>
          </p:cNvSpPr>
          <p:nvPr>
            <p:ph type="subTitle" idx="1" hasCustomPrompt="1"/>
          </p:nvPr>
        </p:nvSpPr>
        <p:spPr>
          <a:xfrm>
            <a:off x="3200402" y="3674228"/>
            <a:ext cx="5257799" cy="2244437"/>
          </a:xfrm>
        </p:spPr>
        <p:txBody>
          <a:bodyPr/>
          <a:lstStyle>
            <a:lvl1pPr marL="0" indent="0" algn="l">
              <a:lnSpc>
                <a:spcPct val="90000"/>
              </a:lnSpc>
              <a:spcAft>
                <a:spcPts val="0"/>
              </a:spcAft>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11"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elinehtoihin.</a:t>
            </a:r>
          </a:p>
        </p:txBody>
      </p:sp>
      <p:sp>
        <p:nvSpPr>
          <p:cNvPr id="12"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595919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B49E91C-8D09-4CCC-A25D-8DE22E42BD8C}"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3604590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2A5ABC29-6FF1-4A0A-846D-A737E6938EDE}"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1097575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EBC71814-7D2A-403E-B048-2BAB3C46C27C}"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
        <p:nvSpPr>
          <p:cNvPr id="10" name="Suorakulmio 9"/>
          <p:cNvSpPr/>
          <p:nvPr userDrawn="1"/>
        </p:nvSpPr>
        <p:spPr>
          <a:xfrm>
            <a:off x="-141316" y="6207859"/>
            <a:ext cx="3278331"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764098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B8B14B1F-ADE0-4812-941D-266781232A98}"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1483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DB1A1996-9687-40F5-8ED9-BD6E77419190}"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Tree>
    <p:extLst>
      <p:ext uri="{BB962C8B-B14F-4D97-AF65-F5344CB8AC3E}">
        <p14:creationId xmlns:p14="http://schemas.microsoft.com/office/powerpoint/2010/main" val="2690854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8" name="Subtitle 2"/>
          <p:cNvSpPr>
            <a:spLocks noGrp="1"/>
          </p:cNvSpPr>
          <p:nvPr>
            <p:ph type="subTitle" idx="1" hasCustomPrompt="1"/>
          </p:nvPr>
        </p:nvSpPr>
        <p:spPr>
          <a:xfrm>
            <a:off x="3200402" y="3674228"/>
            <a:ext cx="5257799" cy="2244437"/>
          </a:xfrm>
        </p:spPr>
        <p:txBody>
          <a:bodyPr/>
          <a:lstStyle>
            <a:lvl1pPr marL="0" indent="0" algn="l">
              <a:lnSpc>
                <a:spcPct val="90000"/>
              </a:lnSpc>
              <a:spcAft>
                <a:spcPts val="0"/>
              </a:spcAft>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9"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elinehtoihin.</a:t>
            </a:r>
          </a:p>
        </p:txBody>
      </p:sp>
      <p:sp>
        <p:nvSpPr>
          <p:cNvPr id="11"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1228912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9D5F8C8-B688-4FAC-8032-D9C2C5587BC9}"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487370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BFDF2D71-3554-443F-A05D-AA9371A7CB25}"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18918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BBE3DB4-16B6-4F70-BE95-B55B45D50156}" type="datetime1">
              <a:rPr lang="fi-FI" smtClean="0"/>
              <a:t>11.6.2020</a:t>
            </a:fld>
            <a:endParaRPr lang="fi-FI"/>
          </a:p>
        </p:txBody>
      </p:sp>
      <p:sp>
        <p:nvSpPr>
          <p:cNvPr id="8" name="Footer Placeholder 7"/>
          <p:cNvSpPr>
            <a:spLocks noGrp="1"/>
          </p:cNvSpPr>
          <p:nvPr>
            <p:ph type="ftr" sz="quarter" idx="11"/>
          </p:nvPr>
        </p:nvSpPr>
        <p:spPr/>
        <p:txBody>
          <a:bodyPr/>
          <a:lstStyle/>
          <a:p>
            <a:r>
              <a:rPr lang="fi-FI" dirty="0"/>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767845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5270154C-E67B-4DE7-9BB6-7B25EE5D110D}"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729526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C0F6625E-90F3-4416-9E44-E6FE90918EE6}"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4021971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776E6607-534B-4CDE-B33D-AEC92277808E}"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794417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3032729" cy="6858000"/>
          </a:xfrm>
          <a:prstGeom prst="rect">
            <a:avLst/>
          </a:prstGeom>
        </p:spPr>
      </p:pic>
      <p:sp>
        <p:nvSpPr>
          <p:cNvPr id="19" name="Title 1"/>
          <p:cNvSpPr>
            <a:spLocks noGrp="1"/>
          </p:cNvSpPr>
          <p:nvPr>
            <p:ph type="ctrTitle"/>
          </p:nvPr>
        </p:nvSpPr>
        <p:spPr>
          <a:xfrm>
            <a:off x="3200400" y="1122363"/>
            <a:ext cx="5257800"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1" name="Suorakulmio 20"/>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22" name="Kuva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8" name="Subtitle 2"/>
          <p:cNvSpPr>
            <a:spLocks noGrp="1"/>
          </p:cNvSpPr>
          <p:nvPr>
            <p:ph type="subTitle" idx="1" hasCustomPrompt="1"/>
          </p:nvPr>
        </p:nvSpPr>
        <p:spPr>
          <a:xfrm>
            <a:off x="3200402" y="3674228"/>
            <a:ext cx="5257799" cy="2244437"/>
          </a:xfrm>
        </p:spPr>
        <p:txBody>
          <a:bodyPr/>
          <a:lstStyle>
            <a:lvl1pPr marL="0" indent="0" algn="l">
              <a:lnSpc>
                <a:spcPct val="90000"/>
              </a:lnSpc>
              <a:spcAft>
                <a:spcPts val="0"/>
              </a:spcAft>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9"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elinehtoihin.</a:t>
            </a:r>
          </a:p>
        </p:txBody>
      </p:sp>
      <p:sp>
        <p:nvSpPr>
          <p:cNvPr id="11"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1581528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9D5F8C8-B688-4FAC-8032-D9C2C5587BC9}" type="datetime1">
              <a:rPr lang="fi-FI" smtClean="0"/>
              <a:t>11.6.2020</a:t>
            </a:fld>
            <a:endParaRPr lang="fi-FI"/>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717218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BFDF2D71-3554-443F-A05D-AA9371A7CB25}"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721356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188722" y="365129"/>
            <a:ext cx="7327821" cy="1325563"/>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188720" y="1681163"/>
            <a:ext cx="345809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4" name="Content Placeholder 3"/>
          <p:cNvSpPr>
            <a:spLocks noGrp="1"/>
          </p:cNvSpPr>
          <p:nvPr>
            <p:ph sz="half" idx="2"/>
          </p:nvPr>
        </p:nvSpPr>
        <p:spPr>
          <a:xfrm>
            <a:off x="1188722" y="2505075"/>
            <a:ext cx="3458095"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4829699" y="1681163"/>
            <a:ext cx="368684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dirty="0"/>
              <a:t>Muokkaa tekstin perustyylejä</a:t>
            </a:r>
          </a:p>
        </p:txBody>
      </p:sp>
      <p:sp>
        <p:nvSpPr>
          <p:cNvPr id="6" name="Content Placeholder 5"/>
          <p:cNvSpPr>
            <a:spLocks noGrp="1"/>
          </p:cNvSpPr>
          <p:nvPr>
            <p:ph sz="quarter" idx="4"/>
          </p:nvPr>
        </p:nvSpPr>
        <p:spPr>
          <a:xfrm>
            <a:off x="4829698" y="2505075"/>
            <a:ext cx="3686846"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5270154C-E67B-4DE7-9BB6-7B25EE5D110D}" type="datetime1">
              <a:rPr lang="fi-FI" smtClean="0"/>
              <a:t>11.6.2020</a:t>
            </a:fld>
            <a:endParaRPr lang="fi-FI"/>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404347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C0F6625E-90F3-4416-9E44-E6FE90918EE6}" type="datetime1">
              <a:rPr lang="fi-FI" smtClean="0"/>
              <a:t>11.6.2020</a:t>
            </a:fld>
            <a:endParaRPr lang="fi-FI"/>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829478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Muokkaa tekstin perustyylejä</a:t>
            </a:r>
          </a:p>
        </p:txBody>
      </p:sp>
      <p:sp>
        <p:nvSpPr>
          <p:cNvPr id="5" name="Date Placeholder 4"/>
          <p:cNvSpPr>
            <a:spLocks noGrp="1"/>
          </p:cNvSpPr>
          <p:nvPr>
            <p:ph type="dt" sz="half" idx="10"/>
          </p:nvPr>
        </p:nvSpPr>
        <p:spPr/>
        <p:txBody>
          <a:bodyPr/>
          <a:lstStyle/>
          <a:p>
            <a:fld id="{776E6607-534B-4CDE-B33D-AEC92277808E}" type="datetime1">
              <a:rPr lang="fi-FI" smtClean="0"/>
              <a:t>11.6.2020</a:t>
            </a:fld>
            <a:endParaRPr lang="fi-FI"/>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5528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DCE3C24C-7315-4269-A389-D0EA7DE01E03}" type="datetime1">
              <a:rPr lang="fi-FI" smtClean="0"/>
              <a:t>11.6.2020</a:t>
            </a:fld>
            <a:endParaRPr lang="fi-FI"/>
          </a:p>
        </p:txBody>
      </p:sp>
      <p:sp>
        <p:nvSpPr>
          <p:cNvPr id="4" name="Footer Placeholder 3"/>
          <p:cNvSpPr>
            <a:spLocks noGrp="1"/>
          </p:cNvSpPr>
          <p:nvPr>
            <p:ph type="ftr" sz="quarter" idx="11"/>
          </p:nvPr>
        </p:nvSpPr>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12818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72095" y="457200"/>
            <a:ext cx="3108960" cy="16002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4405746" y="987432"/>
            <a:ext cx="411079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72095" y="2057400"/>
            <a:ext cx="310896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23E19D2F-55B9-4B13-AA35-E7C1057A8B0E}" type="datetime1">
              <a:rPr lang="fi-FI" smtClean="0"/>
              <a:t>11.6.2020</a:t>
            </a:fld>
            <a:endParaRPr lang="fi-FI"/>
          </a:p>
        </p:txBody>
      </p:sp>
      <p:sp>
        <p:nvSpPr>
          <p:cNvPr id="6" name="Footer Placeholder 5"/>
          <p:cNvSpPr>
            <a:spLocks noGrp="1"/>
          </p:cNvSpPr>
          <p:nvPr>
            <p:ph type="ftr" sz="quarter" idx="11"/>
          </p:nvPr>
        </p:nvSpPr>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17456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solidFill>
          <a:schemeClr val="bg1"/>
        </a:solidFill>
        <a:effectLst/>
      </p:bgPr>
    </p:bg>
    <p:spTree>
      <p:nvGrpSpPr>
        <p:cNvPr id="1" name=""/>
        <p:cNvGrpSpPr/>
        <p:nvPr/>
      </p:nvGrpSpPr>
      <p:grpSpPr>
        <a:xfrm>
          <a:off x="0" y="0"/>
          <a:ext cx="0" cy="0"/>
          <a:chOff x="0" y="0"/>
          <a:chExt cx="0" cy="0"/>
        </a:xfrm>
      </p:grpSpPr>
      <p:sp>
        <p:nvSpPr>
          <p:cNvPr id="10" name="Suorakulmio 9"/>
          <p:cNvSpPr/>
          <p:nvPr userDrawn="1"/>
        </p:nvSpPr>
        <p:spPr>
          <a:xfrm>
            <a:off x="-1" y="0"/>
            <a:ext cx="1135725"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1" name="Title 1"/>
          <p:cNvSpPr>
            <a:spLocks noGrp="1"/>
          </p:cNvSpPr>
          <p:nvPr>
            <p:ph type="ctrTitle"/>
          </p:nvPr>
        </p:nvSpPr>
        <p:spPr>
          <a:xfrm>
            <a:off x="1479667" y="1122363"/>
            <a:ext cx="7265323"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2" name="Subtitle 2"/>
          <p:cNvSpPr>
            <a:spLocks noGrp="1"/>
          </p:cNvSpPr>
          <p:nvPr>
            <p:ph type="subTitle" idx="1" hasCustomPrompt="1"/>
          </p:nvPr>
        </p:nvSpPr>
        <p:spPr>
          <a:xfrm>
            <a:off x="1479665" y="3602038"/>
            <a:ext cx="7265324" cy="2158682"/>
          </a:xfrm>
        </p:spPr>
        <p:txBody>
          <a:bodyPr/>
          <a:lstStyle>
            <a:lvl1pPr marL="0" indent="0" algn="l">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16" name="Suorakulmio 15"/>
          <p:cNvSpPr/>
          <p:nvPr userDrawn="1"/>
        </p:nvSpPr>
        <p:spPr>
          <a:xfrm>
            <a:off x="3" y="6207859"/>
            <a:ext cx="313701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8" name="Footer Placeholder 4"/>
          <p:cNvSpPr txBox="1">
            <a:spLocks/>
          </p:cNvSpPr>
          <p:nvPr userDrawn="1"/>
        </p:nvSpPr>
        <p:spPr>
          <a:xfrm>
            <a:off x="3137019" y="6277956"/>
            <a:ext cx="56079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9" name="Footer Placeholder 4"/>
          <p:cNvSpPr txBox="1">
            <a:spLocks/>
          </p:cNvSpPr>
          <p:nvPr userDrawn="1"/>
        </p:nvSpPr>
        <p:spPr>
          <a:xfrm>
            <a:off x="3137017" y="5882824"/>
            <a:ext cx="4402628"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262532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93B0261-2C88-4D9B-B9E0-4DB0C664DA1C}" type="datetime1">
              <a:rPr lang="fi-FI" smtClean="0"/>
              <a:t>11.6.2020</a:t>
            </a:fld>
            <a:endParaRPr lang="fi-FI" dirty="0"/>
          </a:p>
        </p:txBody>
      </p:sp>
      <p:sp>
        <p:nvSpPr>
          <p:cNvPr id="5" name="Footer Placeholder 4"/>
          <p:cNvSpPr>
            <a:spLocks noGrp="1"/>
          </p:cNvSpPr>
          <p:nvPr>
            <p:ph type="ftr" sz="quarter" idx="11"/>
          </p:nvPr>
        </p:nvSpPr>
        <p:spPr/>
        <p:txBody>
          <a:bodyPr/>
          <a:lstStyle/>
          <a:p>
            <a:r>
              <a:rPr lang="fi-FI" dirty="0"/>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91151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263533" y="1825625"/>
            <a:ext cx="3391593"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904512" y="1825625"/>
            <a:ext cx="3610841"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4EFD0A2-945F-4088-B123-528CEC67C590}" type="datetime1">
              <a:rPr lang="fi-FI" smtClean="0"/>
              <a:t>11.6.2020</a:t>
            </a:fld>
            <a:endParaRPr lang="fi-FI"/>
          </a:p>
        </p:txBody>
      </p:sp>
      <p:sp>
        <p:nvSpPr>
          <p:cNvPr id="6" name="Footer Placeholder 5"/>
          <p:cNvSpPr>
            <a:spLocks noGrp="1"/>
          </p:cNvSpPr>
          <p:nvPr>
            <p:ph type="ftr" sz="quarter" idx="11"/>
          </p:nvPr>
        </p:nvSpPr>
        <p:spPr/>
        <p:txBody>
          <a:bodyPr/>
          <a:lstStyle/>
          <a:p>
            <a:r>
              <a:rPr lang="fi-FI"/>
              <a:t>Tekijän nimi</a:t>
            </a:r>
            <a:endParaRPr lang="fi-FI" dirty="0"/>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14591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jp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jp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4.jpg"/><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4.jpg"/><Relationship Id="rId5" Type="http://schemas.openxmlformats.org/officeDocument/2006/relationships/slideLayout" Target="../slideLayouts/slideLayout35.xml"/><Relationship Id="rId10"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jp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8">
            <a:extLst>
              <a:ext uri="{28A0092B-C50C-407E-A947-70E740481C1C}">
                <a14:useLocalDpi xmlns:a14="http://schemas.microsoft.com/office/drawing/2010/main" val="0"/>
              </a:ext>
            </a:extLst>
          </a:blip>
          <a:srcRect l="5902" r="43128"/>
          <a:stretch/>
        </p:blipFill>
        <p:spPr>
          <a:xfrm>
            <a:off x="2" y="0"/>
            <a:ext cx="1135725"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9B3597-D250-417D-A126-C72EAAF8337D}" type="datetime1">
              <a:rPr lang="fi-FI" smtClean="0"/>
              <a:t>11.6.2020</a:t>
            </a:fld>
            <a:endParaRPr lang="fi-FI" dirty="0"/>
          </a:p>
        </p:txBody>
      </p:sp>
      <p:sp>
        <p:nvSpPr>
          <p:cNvPr id="5"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3" y="6207859"/>
            <a:ext cx="2593570"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8650" y="6339328"/>
            <a:ext cx="1269768" cy="296862"/>
          </a:xfrm>
          <a:prstGeom prst="rect">
            <a:avLst/>
          </a:prstGeom>
        </p:spPr>
      </p:pic>
    </p:spTree>
    <p:extLst>
      <p:ext uri="{BB962C8B-B14F-4D97-AF65-F5344CB8AC3E}">
        <p14:creationId xmlns:p14="http://schemas.microsoft.com/office/powerpoint/2010/main" val="704238270"/>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4" r:id="rId5"/>
    <p:sldLayoutId id="2147483675"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0"/>
            <a:ext cx="1155467"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9B3597-D250-417D-A126-C72EAAF8337D}" type="datetime1">
              <a:rPr lang="fi-FI" smtClean="0"/>
              <a:t>11.6.2020</a:t>
            </a:fld>
            <a:endParaRPr lang="fi-FI" dirty="0"/>
          </a:p>
        </p:txBody>
      </p:sp>
      <p:sp>
        <p:nvSpPr>
          <p:cNvPr id="5"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3" y="6207859"/>
            <a:ext cx="2593570"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8650" y="6339328"/>
            <a:ext cx="1269768" cy="296862"/>
          </a:xfrm>
          <a:prstGeom prst="rect">
            <a:avLst/>
          </a:prstGeom>
        </p:spPr>
      </p:pic>
    </p:spTree>
    <p:extLst>
      <p:ext uri="{BB962C8B-B14F-4D97-AF65-F5344CB8AC3E}">
        <p14:creationId xmlns:p14="http://schemas.microsoft.com/office/powerpoint/2010/main" val="165846672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8">
            <a:extLst>
              <a:ext uri="{28A0092B-C50C-407E-A947-70E740481C1C}">
                <a14:useLocalDpi xmlns:a14="http://schemas.microsoft.com/office/drawing/2010/main" val="0"/>
              </a:ext>
            </a:extLst>
          </a:blip>
          <a:srcRect r="1708"/>
          <a:stretch/>
        </p:blipFill>
        <p:spPr>
          <a:xfrm>
            <a:off x="4" y="0"/>
            <a:ext cx="1135724"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6FEC8C-1206-4B4A-BD35-13BCB4EC1CF2}"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sp>
        <p:nvSpPr>
          <p:cNvPr id="8" name="Suorakulmio 7"/>
          <p:cNvSpPr/>
          <p:nvPr userDrawn="1"/>
        </p:nvSpPr>
        <p:spPr>
          <a:xfrm>
            <a:off x="3" y="6207859"/>
            <a:ext cx="2593570"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9" name="Kuva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339328"/>
            <a:ext cx="1269768" cy="296862"/>
          </a:xfrm>
          <a:prstGeom prst="rect">
            <a:avLst/>
          </a:prstGeom>
        </p:spPr>
      </p:pic>
      <p:sp>
        <p:nvSpPr>
          <p:cNvPr id="10"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758437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Kuva 11"/>
          <p:cNvPicPr>
            <a:picLocks noChangeAspect="1"/>
          </p:cNvPicPr>
          <p:nvPr userDrawn="1"/>
        </p:nvPicPr>
        <p:blipFill rotWithShape="1">
          <a:blip r:embed="rId8">
            <a:extLst>
              <a:ext uri="{28A0092B-C50C-407E-A947-70E740481C1C}">
                <a14:useLocalDpi xmlns:a14="http://schemas.microsoft.com/office/drawing/2010/main" val="0"/>
              </a:ext>
            </a:extLst>
          </a:blip>
          <a:srcRect l="24911" r="2454"/>
          <a:stretch/>
        </p:blipFill>
        <p:spPr>
          <a:xfrm>
            <a:off x="3" y="0"/>
            <a:ext cx="1135726"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D0B873-5287-4AD3-90F3-F3AFC787AD40}"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2" y="6207859"/>
            <a:ext cx="2385753"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4"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32332137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0"/>
            <a:ext cx="1135725"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56BF29-9177-425D-B7A5-E1EC37360C93}"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2" y="6207859"/>
            <a:ext cx="2618508"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3"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33287905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Kuva 15"/>
          <p:cNvPicPr>
            <a:picLocks noChangeAspect="1"/>
          </p:cNvPicPr>
          <p:nvPr userDrawn="1"/>
        </p:nvPicPr>
        <p:blipFill rotWithShape="1">
          <a:blip r:embed="rId8">
            <a:extLst>
              <a:ext uri="{28A0092B-C50C-407E-A947-70E740481C1C}">
                <a14:useLocalDpi xmlns:a14="http://schemas.microsoft.com/office/drawing/2010/main" val="0"/>
              </a:ext>
            </a:extLst>
          </a:blip>
          <a:srcRect r="24681"/>
          <a:stretch/>
        </p:blipFill>
        <p:spPr>
          <a:xfrm>
            <a:off x="-17817" y="0"/>
            <a:ext cx="1173286" cy="6605408"/>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E2D39B-5F24-46B3-827E-448416884652}"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17818" y="6207859"/>
            <a:ext cx="2607345"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4"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36216442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 y="0"/>
            <a:ext cx="1135723" cy="685800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28348D-D341-416E-AA7F-93005674E0B8}"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2" y="6207859"/>
            <a:ext cx="2635134"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5"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16950673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Kuva 16"/>
          <p:cNvPicPr>
            <a:picLocks noChangeAspect="1"/>
          </p:cNvPicPr>
          <p:nvPr userDrawn="1"/>
        </p:nvPicPr>
        <p:blipFill rotWithShape="1">
          <a:blip r:embed="rId8">
            <a:extLst>
              <a:ext uri="{28A0092B-C50C-407E-A947-70E740481C1C}">
                <a14:useLocalDpi xmlns:a14="http://schemas.microsoft.com/office/drawing/2010/main" val="0"/>
              </a:ext>
            </a:extLst>
          </a:blip>
          <a:srcRect t="3163" b="13794"/>
          <a:stretch/>
        </p:blipFill>
        <p:spPr>
          <a:xfrm>
            <a:off x="2" y="1"/>
            <a:ext cx="1143571" cy="6172810"/>
          </a:xfrm>
          <a:prstGeom prst="rect">
            <a:avLst/>
          </a:prstGeom>
        </p:spPr>
      </p:pic>
      <p:sp>
        <p:nvSpPr>
          <p:cNvPr id="2" name="Title Placeholder 1"/>
          <p:cNvSpPr>
            <a:spLocks noGrp="1"/>
          </p:cNvSpPr>
          <p:nvPr>
            <p:ph type="title"/>
          </p:nvPr>
        </p:nvSpPr>
        <p:spPr>
          <a:xfrm>
            <a:off x="1263537" y="365129"/>
            <a:ext cx="7251815"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263534" y="1825625"/>
            <a:ext cx="7251816"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42858" y="6356357"/>
            <a:ext cx="127184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28348D-D341-416E-AA7F-93005674E0B8}" type="datetime1">
              <a:rPr lang="fi-FI" smtClean="0"/>
              <a:t>11.6.2020</a:t>
            </a:fld>
            <a:endParaRPr lang="fi-FI" dirty="0"/>
          </a:p>
        </p:txBody>
      </p:sp>
      <p:sp>
        <p:nvSpPr>
          <p:cNvPr id="6" name="Slide Number Placeholder 5"/>
          <p:cNvSpPr>
            <a:spLocks noGrp="1"/>
          </p:cNvSpPr>
          <p:nvPr>
            <p:ph type="sldNum" sz="quarter" idx="4"/>
          </p:nvPr>
        </p:nvSpPr>
        <p:spPr>
          <a:xfrm>
            <a:off x="7622773" y="6356357"/>
            <a:ext cx="89257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6269663"/>
            <a:ext cx="421870"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8331" y="6356357"/>
            <a:ext cx="959743" cy="249055"/>
          </a:xfrm>
          <a:prstGeom prst="rect">
            <a:avLst/>
          </a:prstGeom>
        </p:spPr>
      </p:pic>
      <p:sp>
        <p:nvSpPr>
          <p:cNvPr id="10" name="Suorakulmio 9"/>
          <p:cNvSpPr/>
          <p:nvPr userDrawn="1"/>
        </p:nvSpPr>
        <p:spPr>
          <a:xfrm>
            <a:off x="2" y="6207859"/>
            <a:ext cx="2635134"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20117" y="6277956"/>
            <a:ext cx="1493240" cy="349108"/>
          </a:xfrm>
          <a:prstGeom prst="rect">
            <a:avLst/>
          </a:prstGeom>
        </p:spPr>
      </p:pic>
      <p:sp>
        <p:nvSpPr>
          <p:cNvPr id="15" name="Footer Placeholder 4"/>
          <p:cNvSpPr>
            <a:spLocks noGrp="1"/>
          </p:cNvSpPr>
          <p:nvPr>
            <p:ph type="ftr" sz="quarter" idx="3"/>
          </p:nvPr>
        </p:nvSpPr>
        <p:spPr>
          <a:xfrm>
            <a:off x="2892831" y="6356357"/>
            <a:ext cx="3222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Tree>
    <p:extLst>
      <p:ext uri="{BB962C8B-B14F-4D97-AF65-F5344CB8AC3E}">
        <p14:creationId xmlns:p14="http://schemas.microsoft.com/office/powerpoint/2010/main" val="12379854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tsikko 21">
            <a:extLst>
              <a:ext uri="{FF2B5EF4-FFF2-40B4-BE49-F238E27FC236}">
                <a16:creationId xmlns:a16="http://schemas.microsoft.com/office/drawing/2014/main" id="{33BC94A3-702C-4379-9D7D-A18FCA5B420F}"/>
              </a:ext>
            </a:extLst>
          </p:cNvPr>
          <p:cNvSpPr>
            <a:spLocks noGrp="1"/>
          </p:cNvSpPr>
          <p:nvPr>
            <p:ph type="ctrTitle"/>
          </p:nvPr>
        </p:nvSpPr>
        <p:spPr/>
        <p:txBody>
          <a:bodyPr>
            <a:normAutofit/>
          </a:bodyPr>
          <a:lstStyle/>
          <a:p>
            <a:r>
              <a:rPr lang="fi-FI" sz="3200" b="1" dirty="0"/>
              <a:t>Inhimillinen hoiva ja hoito -Miten suojelemme toisiamme menemättä liiallisuuksiin? </a:t>
            </a:r>
            <a:br>
              <a:rPr lang="fi-FI" sz="3200" dirty="0"/>
            </a:br>
            <a:endParaRPr lang="fi-FI" sz="3200" dirty="0"/>
          </a:p>
        </p:txBody>
      </p:sp>
      <p:sp>
        <p:nvSpPr>
          <p:cNvPr id="23" name="Alaotsikko 22">
            <a:extLst>
              <a:ext uri="{FF2B5EF4-FFF2-40B4-BE49-F238E27FC236}">
                <a16:creationId xmlns:a16="http://schemas.microsoft.com/office/drawing/2014/main" id="{27CBBA75-AE0A-4F22-8838-E503D3DB5298}"/>
              </a:ext>
            </a:extLst>
          </p:cNvPr>
          <p:cNvSpPr>
            <a:spLocks noGrp="1"/>
          </p:cNvSpPr>
          <p:nvPr>
            <p:ph type="subTitle" idx="1"/>
          </p:nvPr>
        </p:nvSpPr>
        <p:spPr/>
        <p:txBody>
          <a:bodyPr/>
          <a:lstStyle/>
          <a:p>
            <a:r>
              <a:rPr lang="fi-FI" dirty="0"/>
              <a:t>Hyvinvointiala HALI ry:n webinaari</a:t>
            </a:r>
          </a:p>
          <a:p>
            <a:endParaRPr lang="fi-FI" dirty="0"/>
          </a:p>
          <a:p>
            <a:r>
              <a:rPr lang="fi-FI" dirty="0"/>
              <a:t>Markus Henriksson</a:t>
            </a:r>
          </a:p>
          <a:p>
            <a:r>
              <a:rPr lang="fi-FI" dirty="0"/>
              <a:t>Ylijohtaja, Valvira</a:t>
            </a:r>
          </a:p>
          <a:p>
            <a:r>
              <a:rPr lang="fi-FI" dirty="0"/>
              <a:t>12.6.2020</a:t>
            </a:r>
          </a:p>
        </p:txBody>
      </p:sp>
    </p:spTree>
    <p:extLst>
      <p:ext uri="{BB962C8B-B14F-4D97-AF65-F5344CB8AC3E}">
        <p14:creationId xmlns:p14="http://schemas.microsoft.com/office/powerpoint/2010/main" val="404207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A51963-3D15-4B87-AEFD-457AAE213E92}"/>
              </a:ext>
            </a:extLst>
          </p:cNvPr>
          <p:cNvSpPr>
            <a:spLocks noGrp="1"/>
          </p:cNvSpPr>
          <p:nvPr>
            <p:ph type="title"/>
          </p:nvPr>
        </p:nvSpPr>
        <p:spPr>
          <a:xfrm>
            <a:off x="1355271" y="54004"/>
            <a:ext cx="7251815" cy="1325563"/>
          </a:xfrm>
        </p:spPr>
        <p:txBody>
          <a:bodyPr/>
          <a:lstStyle/>
          <a:p>
            <a:r>
              <a:rPr lang="fi-FI" dirty="0"/>
              <a:t>Ohje jatkuu</a:t>
            </a:r>
          </a:p>
        </p:txBody>
      </p:sp>
      <p:sp>
        <p:nvSpPr>
          <p:cNvPr id="3" name="Päivämäärän paikkamerkki 2">
            <a:extLst>
              <a:ext uri="{FF2B5EF4-FFF2-40B4-BE49-F238E27FC236}">
                <a16:creationId xmlns:a16="http://schemas.microsoft.com/office/drawing/2014/main" id="{E4F91C8A-7735-4F51-82C0-B717E9B979BC}"/>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212B75F9-A588-43BF-8501-DE80F5720E23}"/>
              </a:ext>
            </a:extLst>
          </p:cNvPr>
          <p:cNvSpPr>
            <a:spLocks noGrp="1"/>
          </p:cNvSpPr>
          <p:nvPr>
            <p:ph type="sldNum" sz="quarter" idx="12"/>
          </p:nvPr>
        </p:nvSpPr>
        <p:spPr/>
        <p:txBody>
          <a:bodyPr/>
          <a:lstStyle/>
          <a:p>
            <a:fld id="{F2E313E6-C95E-4FBE-9594-D227C4763D70}" type="slidenum">
              <a:rPr lang="fi-FI" smtClean="0"/>
              <a:t>10</a:t>
            </a:fld>
            <a:endParaRPr lang="fi-FI"/>
          </a:p>
        </p:txBody>
      </p:sp>
      <p:sp>
        <p:nvSpPr>
          <p:cNvPr id="7" name="Tekstiruutu 6">
            <a:extLst>
              <a:ext uri="{FF2B5EF4-FFF2-40B4-BE49-F238E27FC236}">
                <a16:creationId xmlns:a16="http://schemas.microsoft.com/office/drawing/2014/main" id="{537420A4-B4F0-4222-BD60-DBE0A096B960}"/>
              </a:ext>
            </a:extLst>
          </p:cNvPr>
          <p:cNvSpPr txBox="1"/>
          <p:nvPr/>
        </p:nvSpPr>
        <p:spPr>
          <a:xfrm>
            <a:off x="1355270" y="1379567"/>
            <a:ext cx="7788729" cy="3477875"/>
          </a:xfrm>
          <a:prstGeom prst="rect">
            <a:avLst/>
          </a:prstGeom>
          <a:noFill/>
        </p:spPr>
        <p:txBody>
          <a:bodyPr wrap="square" rtlCol="0">
            <a:spAutoFit/>
          </a:bodyPr>
          <a:lstStyle/>
          <a:p>
            <a:r>
              <a:rPr lang="fi-FI" sz="2000" dirty="0"/>
              <a:t> </a:t>
            </a:r>
          </a:p>
          <a:p>
            <a:r>
              <a:rPr lang="fi-FI" sz="2000" dirty="0"/>
              <a:t>Henkilökunnan vaihtuvuus pitää saada mahdollisimman pieneksi tartuntariskin vähentämiseksi. Samojen hoitajien ei pidä työskennellä useammassa kuin yhdessä yksikössä tai solussa. Osana toimintaa henkilökiertoa ei tulisi käyttää. Yksikön sisällä tulee huolehtia siitä, että vain tietty/tietyt hoitajat ovat kontaktissa tiettyjen asukkaiden kanssa (</a:t>
            </a:r>
            <a:r>
              <a:rPr lang="fi-FI" sz="2000" dirty="0" err="1"/>
              <a:t>kohortointi</a:t>
            </a:r>
            <a:r>
              <a:rPr lang="fi-FI" sz="2000" dirty="0"/>
              <a:t>).</a:t>
            </a:r>
          </a:p>
          <a:p>
            <a:endParaRPr lang="fi-FI" sz="2000" dirty="0"/>
          </a:p>
          <a:p>
            <a:r>
              <a:rPr lang="fi-FI" sz="2000" dirty="0">
                <a:solidFill>
                  <a:srgbClr val="FF0000"/>
                </a:solidFill>
              </a:rPr>
              <a:t>Valvontaheräte: Henkilökunnan vaihtuvuutta ja kiertoa ilmenee tai </a:t>
            </a:r>
            <a:r>
              <a:rPr lang="fi-FI" sz="2000" dirty="0" err="1">
                <a:solidFill>
                  <a:srgbClr val="FF0000"/>
                </a:solidFill>
              </a:rPr>
              <a:t>kohortointi</a:t>
            </a:r>
            <a:r>
              <a:rPr lang="fi-FI" sz="2000" dirty="0">
                <a:solidFill>
                  <a:srgbClr val="FF0000"/>
                </a:solidFill>
              </a:rPr>
              <a:t> ei onnistu, vaikka tähän ei ole välttämätöntä perustetta.</a:t>
            </a:r>
          </a:p>
          <a:p>
            <a:endParaRPr lang="fi-FI" sz="2000" dirty="0"/>
          </a:p>
        </p:txBody>
      </p:sp>
    </p:spTree>
    <p:extLst>
      <p:ext uri="{BB962C8B-B14F-4D97-AF65-F5344CB8AC3E}">
        <p14:creationId xmlns:p14="http://schemas.microsoft.com/office/powerpoint/2010/main" val="66268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714EC3F-564C-494B-A21D-632D44A0905F}"/>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8A66642C-36FB-47A3-8FDA-72811E40E97D}"/>
              </a:ext>
            </a:extLst>
          </p:cNvPr>
          <p:cNvSpPr>
            <a:spLocks noGrp="1"/>
          </p:cNvSpPr>
          <p:nvPr>
            <p:ph type="sldNum" sz="quarter" idx="12"/>
          </p:nvPr>
        </p:nvSpPr>
        <p:spPr/>
        <p:txBody>
          <a:bodyPr/>
          <a:lstStyle/>
          <a:p>
            <a:fld id="{F2E313E6-C95E-4FBE-9594-D227C4763D70}" type="slidenum">
              <a:rPr lang="fi-FI" smtClean="0"/>
              <a:t>11</a:t>
            </a:fld>
            <a:endParaRPr lang="fi-FI"/>
          </a:p>
        </p:txBody>
      </p:sp>
      <p:sp>
        <p:nvSpPr>
          <p:cNvPr id="5" name="Otsikko 1">
            <a:extLst>
              <a:ext uri="{FF2B5EF4-FFF2-40B4-BE49-F238E27FC236}">
                <a16:creationId xmlns:a16="http://schemas.microsoft.com/office/drawing/2014/main" id="{7861C23D-764A-49E5-83E4-B27990422254}"/>
              </a:ext>
            </a:extLst>
          </p:cNvPr>
          <p:cNvSpPr txBox="1">
            <a:spLocks/>
          </p:cNvSpPr>
          <p:nvPr/>
        </p:nvSpPr>
        <p:spPr>
          <a:xfrm>
            <a:off x="1263537" y="17375"/>
            <a:ext cx="725181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a:solidFill>
                  <a:schemeClr val="tx2"/>
                </a:solidFill>
                <a:latin typeface="+mj-lt"/>
                <a:ea typeface="+mj-ea"/>
                <a:cs typeface="+mj-cs"/>
              </a:defRPr>
            </a:lvl1pPr>
          </a:lstStyle>
          <a:p>
            <a:r>
              <a:rPr lang="fi-FI" dirty="0"/>
              <a:t>Ohje jatkuu</a:t>
            </a:r>
          </a:p>
        </p:txBody>
      </p:sp>
      <p:sp>
        <p:nvSpPr>
          <p:cNvPr id="7" name="Tekstiruutu 6">
            <a:extLst>
              <a:ext uri="{FF2B5EF4-FFF2-40B4-BE49-F238E27FC236}">
                <a16:creationId xmlns:a16="http://schemas.microsoft.com/office/drawing/2014/main" id="{FAF44992-2F04-4406-8A29-CE720BAF3DD0}"/>
              </a:ext>
            </a:extLst>
          </p:cNvPr>
          <p:cNvSpPr txBox="1"/>
          <p:nvPr/>
        </p:nvSpPr>
        <p:spPr>
          <a:xfrm>
            <a:off x="1263536" y="1089171"/>
            <a:ext cx="7880463" cy="4093428"/>
          </a:xfrm>
          <a:prstGeom prst="rect">
            <a:avLst/>
          </a:prstGeom>
          <a:noFill/>
        </p:spPr>
        <p:txBody>
          <a:bodyPr wrap="square" rtlCol="0">
            <a:spAutoFit/>
          </a:bodyPr>
          <a:lstStyle/>
          <a:p>
            <a:r>
              <a:rPr lang="fi-FI" sz="2000" dirty="0"/>
              <a:t> </a:t>
            </a:r>
          </a:p>
          <a:p>
            <a:r>
              <a:rPr lang="fi-FI" sz="2000" dirty="0"/>
              <a:t>Henkilökunta ei voi tulla töihin sairaana tai oireisena. Henkilökunnalla esiintyviä hengitystieinfektioiden oireita on seurattava yhteistyössä työterveyshuollon kanssa. Altistunut henkilökunta on eristettävä 14 vuorokaudeksi karanteenin omaisiin olosuhteisiin. Henkilöstö tulee ohjata koronavirustestiin, jos on pienikin epäily tartunnasta.</a:t>
            </a:r>
          </a:p>
          <a:p>
            <a:r>
              <a:rPr lang="fi-FI" sz="2000" dirty="0"/>
              <a:t> </a:t>
            </a:r>
          </a:p>
          <a:p>
            <a:r>
              <a:rPr lang="fi-FI" sz="2000" dirty="0">
                <a:solidFill>
                  <a:srgbClr val="FF0000"/>
                </a:solidFill>
              </a:rPr>
              <a:t>Valvontaheräte: Työntekijöitä tulee oireisena/sairaana töihin; työntekijöiden oireita ei seurata, altistunutta henkilökuntaa ei eristetä tai testejä ei tehdä, vaikka pitäisi.</a:t>
            </a:r>
          </a:p>
          <a:p>
            <a:r>
              <a:rPr lang="fi-FI" sz="2000" dirty="0">
                <a:solidFill>
                  <a:srgbClr val="FF0000"/>
                </a:solidFill>
              </a:rPr>
              <a:t> </a:t>
            </a:r>
          </a:p>
          <a:p>
            <a:endParaRPr lang="fi-FI" sz="2000" dirty="0"/>
          </a:p>
        </p:txBody>
      </p:sp>
    </p:spTree>
    <p:extLst>
      <p:ext uri="{BB962C8B-B14F-4D97-AF65-F5344CB8AC3E}">
        <p14:creationId xmlns:p14="http://schemas.microsoft.com/office/powerpoint/2010/main" val="111369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FD2CC79-B8B3-4F88-87C8-672912A2E2A1}"/>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30EDE10D-FFB0-4878-9364-89E1C8D3618C}"/>
              </a:ext>
            </a:extLst>
          </p:cNvPr>
          <p:cNvSpPr>
            <a:spLocks noGrp="1"/>
          </p:cNvSpPr>
          <p:nvPr>
            <p:ph type="sldNum" sz="quarter" idx="12"/>
          </p:nvPr>
        </p:nvSpPr>
        <p:spPr/>
        <p:txBody>
          <a:bodyPr/>
          <a:lstStyle/>
          <a:p>
            <a:fld id="{F2E313E6-C95E-4FBE-9594-D227C4763D70}" type="slidenum">
              <a:rPr lang="fi-FI" smtClean="0"/>
              <a:t>12</a:t>
            </a:fld>
            <a:endParaRPr lang="fi-FI"/>
          </a:p>
        </p:txBody>
      </p:sp>
      <p:sp>
        <p:nvSpPr>
          <p:cNvPr id="9" name="Otsikko 1">
            <a:extLst>
              <a:ext uri="{FF2B5EF4-FFF2-40B4-BE49-F238E27FC236}">
                <a16:creationId xmlns:a16="http://schemas.microsoft.com/office/drawing/2014/main" id="{8702AA9C-67D9-4B46-9770-3A809424D30C}"/>
              </a:ext>
            </a:extLst>
          </p:cNvPr>
          <p:cNvSpPr txBox="1">
            <a:spLocks/>
          </p:cNvSpPr>
          <p:nvPr/>
        </p:nvSpPr>
        <p:spPr>
          <a:xfrm>
            <a:off x="1387929" y="65314"/>
            <a:ext cx="725181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a:solidFill>
                  <a:schemeClr val="tx2"/>
                </a:solidFill>
                <a:latin typeface="+mj-lt"/>
                <a:ea typeface="+mj-ea"/>
                <a:cs typeface="+mj-cs"/>
              </a:defRPr>
            </a:lvl1pPr>
          </a:lstStyle>
          <a:p>
            <a:r>
              <a:rPr lang="fi-FI" dirty="0"/>
              <a:t>Ohje jatkuu</a:t>
            </a:r>
          </a:p>
        </p:txBody>
      </p:sp>
      <p:sp>
        <p:nvSpPr>
          <p:cNvPr id="10" name="Tekstiruutu 9">
            <a:extLst>
              <a:ext uri="{FF2B5EF4-FFF2-40B4-BE49-F238E27FC236}">
                <a16:creationId xmlns:a16="http://schemas.microsoft.com/office/drawing/2014/main" id="{1A984B2D-229E-411C-AA98-F7E5C04D20A4}"/>
              </a:ext>
            </a:extLst>
          </p:cNvPr>
          <p:cNvSpPr txBox="1"/>
          <p:nvPr/>
        </p:nvSpPr>
        <p:spPr>
          <a:xfrm>
            <a:off x="1387928" y="918962"/>
            <a:ext cx="7756071" cy="4401205"/>
          </a:xfrm>
          <a:prstGeom prst="rect">
            <a:avLst/>
          </a:prstGeom>
          <a:noFill/>
        </p:spPr>
        <p:txBody>
          <a:bodyPr wrap="square" rtlCol="0">
            <a:spAutoFit/>
          </a:bodyPr>
          <a:lstStyle/>
          <a:p>
            <a:r>
              <a:rPr lang="fi-FI" sz="2000" dirty="0"/>
              <a:t> </a:t>
            </a:r>
          </a:p>
          <a:p>
            <a:r>
              <a:rPr lang="fi-FI" sz="2000" dirty="0"/>
              <a:t>Koronaviruksen leviämisen estämiseksi asukkaita ei pidä epidemian aikana siirtää hoitopaikasta tai yksiköstä toiseen. Erityisesti on otettava huomioon, että oireilevia asiakkaita ei pidä siirtää. Myös oireettomien asiakkaiden siirtämistä pitää välttää, koska on mahdollista, että sairaus tarttuu myös oireettomasta henkilöstä. Siirtäminen tulee kuitenkin tehdä, jos se on heidän hoitonsa turvaamiseksi välttämätöntä. Lääketieteellisten perusteiden mukainen hoito on järjestettävä.</a:t>
            </a:r>
          </a:p>
          <a:p>
            <a:endParaRPr lang="fi-FI" sz="2000" dirty="0"/>
          </a:p>
          <a:p>
            <a:r>
              <a:rPr lang="fi-FI" sz="2000" dirty="0">
                <a:solidFill>
                  <a:srgbClr val="FF0000"/>
                </a:solidFill>
              </a:rPr>
              <a:t>Valvontaheräte: Asiakkaita siirrellään turhaan tai välttämättömiä siirtoja ei tehdä.</a:t>
            </a:r>
          </a:p>
          <a:p>
            <a:r>
              <a:rPr lang="fi-FI" sz="2000" dirty="0"/>
              <a:t> </a:t>
            </a:r>
          </a:p>
          <a:p>
            <a:endParaRPr lang="fi-FI" sz="2000" dirty="0"/>
          </a:p>
        </p:txBody>
      </p:sp>
    </p:spTree>
    <p:extLst>
      <p:ext uri="{BB962C8B-B14F-4D97-AF65-F5344CB8AC3E}">
        <p14:creationId xmlns:p14="http://schemas.microsoft.com/office/powerpoint/2010/main" val="24086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FD2CC79-B8B3-4F88-87C8-672912A2E2A1}"/>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30EDE10D-FFB0-4878-9364-89E1C8D3618C}"/>
              </a:ext>
            </a:extLst>
          </p:cNvPr>
          <p:cNvSpPr>
            <a:spLocks noGrp="1"/>
          </p:cNvSpPr>
          <p:nvPr>
            <p:ph type="sldNum" sz="quarter" idx="12"/>
          </p:nvPr>
        </p:nvSpPr>
        <p:spPr/>
        <p:txBody>
          <a:bodyPr/>
          <a:lstStyle/>
          <a:p>
            <a:fld id="{F2E313E6-C95E-4FBE-9594-D227C4763D70}" type="slidenum">
              <a:rPr lang="fi-FI" smtClean="0"/>
              <a:t>13</a:t>
            </a:fld>
            <a:endParaRPr lang="fi-FI"/>
          </a:p>
        </p:txBody>
      </p:sp>
      <p:sp>
        <p:nvSpPr>
          <p:cNvPr id="5" name="Otsikko 1">
            <a:extLst>
              <a:ext uri="{FF2B5EF4-FFF2-40B4-BE49-F238E27FC236}">
                <a16:creationId xmlns:a16="http://schemas.microsoft.com/office/drawing/2014/main" id="{B1BEDFAE-27A9-477B-9DF5-5B8BC3DDB245}"/>
              </a:ext>
            </a:extLst>
          </p:cNvPr>
          <p:cNvSpPr txBox="1">
            <a:spLocks/>
          </p:cNvSpPr>
          <p:nvPr/>
        </p:nvSpPr>
        <p:spPr>
          <a:xfrm>
            <a:off x="1420586" y="0"/>
            <a:ext cx="725181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a:solidFill>
                  <a:schemeClr val="tx2"/>
                </a:solidFill>
                <a:latin typeface="+mj-lt"/>
                <a:ea typeface="+mj-ea"/>
                <a:cs typeface="+mj-cs"/>
              </a:defRPr>
            </a:lvl1pPr>
          </a:lstStyle>
          <a:p>
            <a:r>
              <a:rPr lang="fi-FI" dirty="0"/>
              <a:t>Ohje jatkuu</a:t>
            </a:r>
          </a:p>
        </p:txBody>
      </p:sp>
      <p:sp>
        <p:nvSpPr>
          <p:cNvPr id="6" name="Tekstiruutu 5">
            <a:extLst>
              <a:ext uri="{FF2B5EF4-FFF2-40B4-BE49-F238E27FC236}">
                <a16:creationId xmlns:a16="http://schemas.microsoft.com/office/drawing/2014/main" id="{785FE608-D6C2-47E1-9820-33601784C7E8}"/>
              </a:ext>
            </a:extLst>
          </p:cNvPr>
          <p:cNvSpPr txBox="1"/>
          <p:nvPr/>
        </p:nvSpPr>
        <p:spPr>
          <a:xfrm>
            <a:off x="1420586" y="1031822"/>
            <a:ext cx="7723414" cy="5324535"/>
          </a:xfrm>
          <a:prstGeom prst="rect">
            <a:avLst/>
          </a:prstGeom>
          <a:noFill/>
        </p:spPr>
        <p:txBody>
          <a:bodyPr wrap="square" rtlCol="0">
            <a:spAutoFit/>
          </a:bodyPr>
          <a:lstStyle/>
          <a:p>
            <a:r>
              <a:rPr lang="fi-FI" sz="2000" dirty="0"/>
              <a:t>Toimintayksikön asiakkaiden lääketieteellisestä hoidosta vastaavan lääkärin tulee olla yhteydessä kunnan tartuntataudeista vastaavaan lääkäriin ja tehdä hänen kanssaan yhteistyötä pandemian torjuntaan ja potilaiden hoitoon liittyvissä asioissa.</a:t>
            </a:r>
          </a:p>
          <a:p>
            <a:r>
              <a:rPr lang="fi-FI" sz="2000" dirty="0"/>
              <a:t> </a:t>
            </a:r>
          </a:p>
          <a:p>
            <a:r>
              <a:rPr lang="fi-FI" sz="2000" dirty="0">
                <a:solidFill>
                  <a:srgbClr val="FF0000"/>
                </a:solidFill>
              </a:rPr>
              <a:t>Valvontaheräte: Toimintayksikön lääkäriä ei ole, tai tämä lääkäri ei tee yhteistyötä kunnan tartuntataudeista vastaavan lääkärin kanssa.</a:t>
            </a:r>
          </a:p>
          <a:p>
            <a:r>
              <a:rPr lang="fi-FI" sz="2000" dirty="0"/>
              <a:t> </a:t>
            </a:r>
          </a:p>
          <a:p>
            <a:r>
              <a:rPr lang="fi-FI" sz="2000" dirty="0"/>
              <a:t>Jos toimintayksiköstä yksi asukas tai hoitaja osoittautuu koronapositiiviseksi, laajennetaan testaus nopeasti kaikkiin asiakkaisiin ja koko henkilökuntaan. Oireiden jatkuessa testausta toistetaan. Toimenpiteet suunnataan tulosten mukaisesti.</a:t>
            </a:r>
          </a:p>
          <a:p>
            <a:r>
              <a:rPr lang="fi-FI" sz="2000" dirty="0"/>
              <a:t> </a:t>
            </a:r>
          </a:p>
          <a:p>
            <a:r>
              <a:rPr lang="fi-FI" sz="2000" dirty="0">
                <a:solidFill>
                  <a:srgbClr val="FF0000"/>
                </a:solidFill>
              </a:rPr>
              <a:t>Valvontaheräte: Koronatartunnan ilmetessä testausta ei laajenneta kaikkiin, tai testaustulokset eivät sitten johda toimiin.</a:t>
            </a:r>
          </a:p>
          <a:p>
            <a:endParaRPr lang="fi-FI" sz="2000" dirty="0"/>
          </a:p>
        </p:txBody>
      </p:sp>
    </p:spTree>
    <p:extLst>
      <p:ext uri="{BB962C8B-B14F-4D97-AF65-F5344CB8AC3E}">
        <p14:creationId xmlns:p14="http://schemas.microsoft.com/office/powerpoint/2010/main" val="255561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FD2CC79-B8B3-4F88-87C8-672912A2E2A1}"/>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30EDE10D-FFB0-4878-9364-89E1C8D3618C}"/>
              </a:ext>
            </a:extLst>
          </p:cNvPr>
          <p:cNvSpPr>
            <a:spLocks noGrp="1"/>
          </p:cNvSpPr>
          <p:nvPr>
            <p:ph type="sldNum" sz="quarter" idx="12"/>
          </p:nvPr>
        </p:nvSpPr>
        <p:spPr/>
        <p:txBody>
          <a:bodyPr/>
          <a:lstStyle/>
          <a:p>
            <a:fld id="{F2E313E6-C95E-4FBE-9594-D227C4763D70}" type="slidenum">
              <a:rPr lang="fi-FI" smtClean="0"/>
              <a:t>14</a:t>
            </a:fld>
            <a:endParaRPr lang="fi-FI"/>
          </a:p>
        </p:txBody>
      </p:sp>
      <p:sp>
        <p:nvSpPr>
          <p:cNvPr id="5" name="Otsikko 1">
            <a:extLst>
              <a:ext uri="{FF2B5EF4-FFF2-40B4-BE49-F238E27FC236}">
                <a16:creationId xmlns:a16="http://schemas.microsoft.com/office/drawing/2014/main" id="{9047759C-DCC9-4358-8C52-A5BCDA6C4DC0}"/>
              </a:ext>
            </a:extLst>
          </p:cNvPr>
          <p:cNvSpPr txBox="1">
            <a:spLocks/>
          </p:cNvSpPr>
          <p:nvPr/>
        </p:nvSpPr>
        <p:spPr>
          <a:xfrm>
            <a:off x="1377837" y="-294467"/>
            <a:ext cx="7251815" cy="12850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a:solidFill>
                  <a:schemeClr val="tx2"/>
                </a:solidFill>
                <a:latin typeface="+mj-lt"/>
                <a:ea typeface="+mj-ea"/>
                <a:cs typeface="+mj-cs"/>
              </a:defRPr>
            </a:lvl1pPr>
          </a:lstStyle>
          <a:p>
            <a:r>
              <a:rPr lang="fi-FI" dirty="0"/>
              <a:t>Ohje jatkuu</a:t>
            </a:r>
          </a:p>
        </p:txBody>
      </p:sp>
      <p:sp>
        <p:nvSpPr>
          <p:cNvPr id="6" name="Tekstiruutu 5">
            <a:extLst>
              <a:ext uri="{FF2B5EF4-FFF2-40B4-BE49-F238E27FC236}">
                <a16:creationId xmlns:a16="http://schemas.microsoft.com/office/drawing/2014/main" id="{02103BC4-5778-4A76-AF50-4009EA3530DD}"/>
              </a:ext>
            </a:extLst>
          </p:cNvPr>
          <p:cNvSpPr txBox="1"/>
          <p:nvPr/>
        </p:nvSpPr>
        <p:spPr>
          <a:xfrm>
            <a:off x="1295400" y="598831"/>
            <a:ext cx="7953375" cy="5940088"/>
          </a:xfrm>
          <a:prstGeom prst="rect">
            <a:avLst/>
          </a:prstGeom>
          <a:noFill/>
        </p:spPr>
        <p:txBody>
          <a:bodyPr wrap="square" rtlCol="0">
            <a:spAutoFit/>
          </a:bodyPr>
          <a:lstStyle/>
          <a:p>
            <a:r>
              <a:rPr lang="fi-FI" sz="1900" dirty="0"/>
              <a:t>Mikäli hoitoa ei voida turvallisesti toteuttaa yksikössä, on varmistettava, että potilaalla on tarvittaessa etukäteen sovittu terveydenhuollon tukiosasto tai muu vastaava järjestely, joka tällöin vastaa hoidon toteuttamisesta.</a:t>
            </a:r>
          </a:p>
          <a:p>
            <a:endParaRPr lang="fi-FI" sz="1900" dirty="0"/>
          </a:p>
          <a:p>
            <a:r>
              <a:rPr lang="fi-FI" sz="1900" dirty="0">
                <a:solidFill>
                  <a:srgbClr val="FF0000"/>
                </a:solidFill>
              </a:rPr>
              <a:t>Valvontaheräte: Ei ole olemassa suunnitelmia tai järjestelyjä siitä, minne ja miten asiakas/potilas siirretään terveydenhuoltoon.</a:t>
            </a:r>
          </a:p>
          <a:p>
            <a:endParaRPr lang="fi-FI" sz="1900" dirty="0"/>
          </a:p>
          <a:p>
            <a:r>
              <a:rPr lang="fi-FI" sz="1900" dirty="0"/>
              <a:t>Terveyden ja hyvinvoinnin laitos (THL) on laatinut ohjeet vainajien käsittelystä varmistetussa tai epäillyssä COVID-19-infektiossa.</a:t>
            </a:r>
          </a:p>
          <a:p>
            <a:endParaRPr lang="fi-FI" sz="1900" dirty="0"/>
          </a:p>
          <a:p>
            <a:r>
              <a:rPr lang="fi-FI" sz="1900" dirty="0">
                <a:solidFill>
                  <a:srgbClr val="FF0000"/>
                </a:solidFill>
              </a:rPr>
              <a:t>Valvontaheräte: Vainajien käsittely on epäasianmukaista.</a:t>
            </a:r>
          </a:p>
          <a:p>
            <a:endParaRPr lang="fi-FI" sz="1900" dirty="0"/>
          </a:p>
          <a:p>
            <a:r>
              <a:rPr lang="fi-FI" sz="1900" dirty="0"/>
              <a:t>Asiakkaille tulee vierailukiellosta huolimatta mahdollisuuksien mukaan järjestää heidän tarvitsemansa palvelut ja toimintakykyä sekä hyvinvointia ylläpitävät toiminnot.</a:t>
            </a:r>
          </a:p>
          <a:p>
            <a:endParaRPr lang="fi-FI" sz="1900" dirty="0"/>
          </a:p>
          <a:p>
            <a:r>
              <a:rPr lang="fi-FI" sz="1900" dirty="0">
                <a:solidFill>
                  <a:srgbClr val="FF0000"/>
                </a:solidFill>
              </a:rPr>
              <a:t>Valvontaheräte: Vierailukiellon vaikutuksia ei selvästikään oteta huomioon toiminnassa</a:t>
            </a:r>
            <a:r>
              <a:rPr lang="fi-FI" sz="1900" dirty="0"/>
              <a:t>.</a:t>
            </a:r>
          </a:p>
          <a:p>
            <a:endParaRPr lang="fi-FI" sz="1900" dirty="0"/>
          </a:p>
        </p:txBody>
      </p:sp>
    </p:spTree>
    <p:extLst>
      <p:ext uri="{BB962C8B-B14F-4D97-AF65-F5344CB8AC3E}">
        <p14:creationId xmlns:p14="http://schemas.microsoft.com/office/powerpoint/2010/main" val="266487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D95630-435E-47F2-BCC5-1B5CEDF46A8E}"/>
              </a:ext>
            </a:extLst>
          </p:cNvPr>
          <p:cNvSpPr>
            <a:spLocks noGrp="1"/>
          </p:cNvSpPr>
          <p:nvPr>
            <p:ph type="title"/>
          </p:nvPr>
        </p:nvSpPr>
        <p:spPr>
          <a:xfrm>
            <a:off x="1439485" y="365129"/>
            <a:ext cx="7251815" cy="1325563"/>
          </a:xfrm>
        </p:spPr>
        <p:txBody>
          <a:bodyPr/>
          <a:lstStyle/>
          <a:p>
            <a:r>
              <a:rPr lang="fi-FI" dirty="0"/>
              <a:t>Psyykkinen kestokyky poikkeusoloissa ja -tilanteissa</a:t>
            </a:r>
          </a:p>
        </p:txBody>
      </p:sp>
      <p:sp>
        <p:nvSpPr>
          <p:cNvPr id="3" name="Päivämäärän paikkamerkki 2">
            <a:extLst>
              <a:ext uri="{FF2B5EF4-FFF2-40B4-BE49-F238E27FC236}">
                <a16:creationId xmlns:a16="http://schemas.microsoft.com/office/drawing/2014/main" id="{75919601-0DAF-48F1-9D77-B31E60E76CDC}"/>
              </a:ext>
            </a:extLst>
          </p:cNvPr>
          <p:cNvSpPr>
            <a:spLocks noGrp="1"/>
          </p:cNvSpPr>
          <p:nvPr>
            <p:ph type="dt" sz="half" idx="10"/>
          </p:nvPr>
        </p:nvSpPr>
        <p:spPr/>
        <p:txBody>
          <a:bodyPr/>
          <a:lstStyle/>
          <a:p>
            <a:fld id="{DCE3C24C-7315-4269-A389-D0EA7DE01E03}" type="datetime1">
              <a:rPr lang="fi-FI" smtClean="0"/>
              <a:t>11.6.2020</a:t>
            </a:fld>
            <a:endParaRPr lang="fi-FI"/>
          </a:p>
        </p:txBody>
      </p:sp>
      <p:sp>
        <p:nvSpPr>
          <p:cNvPr id="4" name="Alatunnisteen paikkamerkki 3">
            <a:extLst>
              <a:ext uri="{FF2B5EF4-FFF2-40B4-BE49-F238E27FC236}">
                <a16:creationId xmlns:a16="http://schemas.microsoft.com/office/drawing/2014/main" id="{38DC88BF-AD6C-4B1F-A04F-85738E0BD686}"/>
              </a:ext>
            </a:extLst>
          </p:cNvPr>
          <p:cNvSpPr>
            <a:spLocks noGrp="1"/>
          </p:cNvSpPr>
          <p:nvPr>
            <p:ph type="ftr" sz="quarter" idx="11"/>
          </p:nvPr>
        </p:nvSpPr>
        <p:spPr/>
        <p:txBody>
          <a:bodyPr/>
          <a:lstStyle/>
          <a:p>
            <a:r>
              <a:rPr lang="fi-FI"/>
              <a:t>Tekijän nimi</a:t>
            </a:r>
          </a:p>
        </p:txBody>
      </p:sp>
      <p:sp>
        <p:nvSpPr>
          <p:cNvPr id="5" name="Dian numeron paikkamerkki 4">
            <a:extLst>
              <a:ext uri="{FF2B5EF4-FFF2-40B4-BE49-F238E27FC236}">
                <a16:creationId xmlns:a16="http://schemas.microsoft.com/office/drawing/2014/main" id="{DB573FBD-D03F-4970-86FA-E35E25F48728}"/>
              </a:ext>
            </a:extLst>
          </p:cNvPr>
          <p:cNvSpPr>
            <a:spLocks noGrp="1"/>
          </p:cNvSpPr>
          <p:nvPr>
            <p:ph type="sldNum" sz="quarter" idx="12"/>
          </p:nvPr>
        </p:nvSpPr>
        <p:spPr/>
        <p:txBody>
          <a:bodyPr/>
          <a:lstStyle/>
          <a:p>
            <a:fld id="{F2E313E6-C95E-4FBE-9594-D227C4763D70}" type="slidenum">
              <a:rPr lang="fi-FI" smtClean="0"/>
              <a:t>15</a:t>
            </a:fld>
            <a:endParaRPr lang="fi-FI"/>
          </a:p>
        </p:txBody>
      </p:sp>
      <p:sp>
        <p:nvSpPr>
          <p:cNvPr id="7" name="Tekstiruutu 6">
            <a:extLst>
              <a:ext uri="{FF2B5EF4-FFF2-40B4-BE49-F238E27FC236}">
                <a16:creationId xmlns:a16="http://schemas.microsoft.com/office/drawing/2014/main" id="{3B8F62C0-1813-45D1-B8FA-B738B590EDBB}"/>
              </a:ext>
            </a:extLst>
          </p:cNvPr>
          <p:cNvSpPr txBox="1"/>
          <p:nvPr/>
        </p:nvSpPr>
        <p:spPr>
          <a:xfrm>
            <a:off x="1439485" y="1690692"/>
            <a:ext cx="7504490" cy="2308324"/>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fi-FI" sz="2400" dirty="0"/>
              <a:t>kuormitustekijöiden ennaltaehkäisyä, niihin varautumista ja niiden vaikutusten rajaamista</a:t>
            </a:r>
          </a:p>
          <a:p>
            <a:pPr marL="342900" indent="-342900">
              <a:buClr>
                <a:schemeClr val="accent2"/>
              </a:buClr>
              <a:buFont typeface="Arial" panose="020B0604020202020204" pitchFamily="34" charset="0"/>
              <a:buChar char="•"/>
            </a:pPr>
            <a:r>
              <a:rPr lang="fi-FI" sz="2400" dirty="0"/>
              <a:t>uusia sopeutumiskeinoja </a:t>
            </a:r>
          </a:p>
          <a:p>
            <a:pPr marL="342900" indent="-342900">
              <a:buClr>
                <a:schemeClr val="accent2"/>
              </a:buClr>
              <a:buFont typeface="Arial" panose="020B0604020202020204" pitchFamily="34" charset="0"/>
              <a:buChar char="•"/>
            </a:pPr>
            <a:r>
              <a:rPr lang="fi-FI" sz="2400" dirty="0"/>
              <a:t>auttamista ja autetuksi tulemista</a:t>
            </a:r>
          </a:p>
          <a:p>
            <a:pPr marL="342900" indent="-342900">
              <a:buClr>
                <a:schemeClr val="accent2"/>
              </a:buClr>
              <a:buFont typeface="Arial" panose="020B0604020202020204" pitchFamily="34" charset="0"/>
              <a:buChar char="•"/>
            </a:pPr>
            <a:r>
              <a:rPr lang="fi-FI" sz="2400" dirty="0"/>
              <a:t>yhdessä selviämistä</a:t>
            </a:r>
          </a:p>
          <a:p>
            <a:pPr marL="342900" indent="-342900">
              <a:buClr>
                <a:schemeClr val="accent2"/>
              </a:buClr>
              <a:buFont typeface="Arial" panose="020B0604020202020204" pitchFamily="34" charset="0"/>
              <a:buChar char="•"/>
            </a:pPr>
            <a:r>
              <a:rPr lang="fi-FI" sz="2400" dirty="0"/>
              <a:t>menetysten suremista.</a:t>
            </a:r>
          </a:p>
        </p:txBody>
      </p:sp>
    </p:spTree>
    <p:extLst>
      <p:ext uri="{BB962C8B-B14F-4D97-AF65-F5344CB8AC3E}">
        <p14:creationId xmlns:p14="http://schemas.microsoft.com/office/powerpoint/2010/main" val="37696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a:spLocks noGrp="1"/>
          </p:cNvSpPr>
          <p:nvPr>
            <p:ph type="title"/>
          </p:nvPr>
        </p:nvSpPr>
        <p:spPr>
          <a:xfrm>
            <a:off x="1263537" y="256380"/>
            <a:ext cx="7251815" cy="1325563"/>
          </a:xfrm>
        </p:spPr>
        <p:txBody>
          <a:bodyPr/>
          <a:lstStyle/>
          <a:p>
            <a:r>
              <a:rPr lang="fi-FI" dirty="0"/>
              <a:t>Eduskunnan oikeusasiamiehen kanslian selvitys- ja lausuntopyyntö mm. Valviralle, kevät 2020; kysymyksenasettelu</a:t>
            </a:r>
          </a:p>
        </p:txBody>
      </p:sp>
      <p:sp>
        <p:nvSpPr>
          <p:cNvPr id="4" name="Päivämäärän paikkamerkki 3"/>
          <p:cNvSpPr>
            <a:spLocks noGrp="1"/>
          </p:cNvSpPr>
          <p:nvPr>
            <p:ph type="dt" sz="half" idx="10"/>
          </p:nvPr>
        </p:nvSpPr>
        <p:spPr/>
        <p:txBody>
          <a:bodyPr/>
          <a:lstStyle/>
          <a:p>
            <a:fld id="{4864023B-C7D8-4B1D-BC6F-FFFC6E2BBF03}" type="datetime1">
              <a:rPr lang="fi-FI" smtClean="0"/>
              <a:t>11.6.2020</a:t>
            </a:fld>
            <a:endParaRPr lang="fi-FI"/>
          </a:p>
        </p:txBody>
      </p:sp>
      <p:sp>
        <p:nvSpPr>
          <p:cNvPr id="5" name="Alatunnisteen paikkamerkki 4"/>
          <p:cNvSpPr>
            <a:spLocks noGrp="1"/>
          </p:cNvSpPr>
          <p:nvPr>
            <p:ph type="ftr" sz="quarter" idx="11"/>
          </p:nvPr>
        </p:nvSpPr>
        <p:spPr/>
        <p:txBody>
          <a:bodyPr/>
          <a:lstStyle/>
          <a:p>
            <a:r>
              <a:rPr lang="fi-FI"/>
              <a:t>Tekijän nimi</a:t>
            </a:r>
          </a:p>
        </p:txBody>
      </p:sp>
      <p:sp>
        <p:nvSpPr>
          <p:cNvPr id="6" name="Dian numeron paikkamerkki 5"/>
          <p:cNvSpPr>
            <a:spLocks noGrp="1"/>
          </p:cNvSpPr>
          <p:nvPr>
            <p:ph type="sldNum" sz="quarter" idx="12"/>
          </p:nvPr>
        </p:nvSpPr>
        <p:spPr/>
        <p:txBody>
          <a:bodyPr/>
          <a:lstStyle/>
          <a:p>
            <a:fld id="{F2E313E6-C95E-4FBE-9594-D227C4763D70}" type="slidenum">
              <a:rPr lang="fi-FI" smtClean="0"/>
              <a:t>2</a:t>
            </a:fld>
            <a:endParaRPr lang="fi-FI"/>
          </a:p>
        </p:txBody>
      </p:sp>
      <p:sp>
        <p:nvSpPr>
          <p:cNvPr id="2" name="Sisällön paikkamerkki 1"/>
          <p:cNvSpPr>
            <a:spLocks noGrp="1"/>
          </p:cNvSpPr>
          <p:nvPr>
            <p:ph idx="1"/>
          </p:nvPr>
        </p:nvSpPr>
        <p:spPr>
          <a:xfrm>
            <a:off x="1147155" y="1674418"/>
            <a:ext cx="7783484" cy="4351338"/>
          </a:xfrm>
        </p:spPr>
        <p:txBody>
          <a:bodyPr>
            <a:noAutofit/>
          </a:bodyPr>
          <a:lstStyle/>
          <a:p>
            <a:r>
              <a:rPr lang="fi-FI" sz="1800" dirty="0"/>
              <a:t> Millä tavoin turvataan, että kunnissa ja eri vanhustenhuollon palveluyksi-köissä noudatetaan voimassa olevaa lainsäädäntöä, eikä käytössä ole tarpeettomia ja lakiin perustumattomia vanhusten liikkumista ja lähimmäisten tapaamista koskevia rajoituksia tartuntojen ehkäisemiseksi </a:t>
            </a:r>
          </a:p>
          <a:p>
            <a:r>
              <a:rPr lang="fi-FI" sz="1800" dirty="0"/>
              <a:t>- Miten varmistetaan, että kunnissa ja eri vanhustenhuollon yksiköissä on riittävä tieto, osaaminen sekä keinot ja resurssit sen turvaamiseksi, ettei rajoittamista tapahdu silloin, kun käytettävissä olisi toimivia keinoja vanhusten liikkumisen ja lähimmäisten tapaamisen toteuttamiseksi </a:t>
            </a:r>
          </a:p>
          <a:p>
            <a:r>
              <a:rPr lang="fi-FI" sz="1800" dirty="0"/>
              <a:t>- Miten varmistetaan, että kunnissa ja eri vanhustenhuollon yksiköissä on riittävä tieto, osaaminen sekä keinot ja resurssit sen turvaamiseksi, että lakiin perustuva koronaepidemian aikana tapahtuva rajoittaminen tapahtuu inhimillisesti ja vanhuksen ihmisarvoa kunnioittaen </a:t>
            </a:r>
          </a:p>
          <a:p>
            <a:r>
              <a:rPr lang="fi-FI" sz="1800" dirty="0"/>
              <a:t>- Millä keinoin turvataan, että koronaepidemian aikana otetaan vanhuksille palveluja tarjottaessa huomioon sekä vanhuksen palveluntarve että tarve suojella henkilöä sairastumasta?  </a:t>
            </a:r>
          </a:p>
        </p:txBody>
      </p:sp>
    </p:spTree>
    <p:extLst>
      <p:ext uri="{BB962C8B-B14F-4D97-AF65-F5344CB8AC3E}">
        <p14:creationId xmlns:p14="http://schemas.microsoft.com/office/powerpoint/2010/main" val="206970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6C7801-369A-4763-B556-F3661385C0C9}"/>
              </a:ext>
            </a:extLst>
          </p:cNvPr>
          <p:cNvSpPr>
            <a:spLocks noGrp="1"/>
          </p:cNvSpPr>
          <p:nvPr>
            <p:ph type="title"/>
          </p:nvPr>
        </p:nvSpPr>
        <p:spPr>
          <a:xfrm>
            <a:off x="1263537" y="320668"/>
            <a:ext cx="7251815" cy="1325563"/>
          </a:xfrm>
        </p:spPr>
        <p:txBody>
          <a:bodyPr>
            <a:noAutofit/>
          </a:bodyPr>
          <a:lstStyle/>
          <a:p>
            <a:r>
              <a:rPr lang="fi-FI" sz="3200" dirty="0"/>
              <a:t>Valviran eduskunnan apulaisoikeus-asiamiehelle 29.5.2020 antamasta lausunnosta ja selvityksestä (ote 1) </a:t>
            </a:r>
          </a:p>
        </p:txBody>
      </p:sp>
      <p:sp>
        <p:nvSpPr>
          <p:cNvPr id="3" name="Sisällön paikkamerkki 2">
            <a:extLst>
              <a:ext uri="{FF2B5EF4-FFF2-40B4-BE49-F238E27FC236}">
                <a16:creationId xmlns:a16="http://schemas.microsoft.com/office/drawing/2014/main" id="{C0DA03A3-27CE-4351-86F9-91A298F8113E}"/>
              </a:ext>
            </a:extLst>
          </p:cNvPr>
          <p:cNvSpPr>
            <a:spLocks noGrp="1"/>
          </p:cNvSpPr>
          <p:nvPr>
            <p:ph idx="1"/>
          </p:nvPr>
        </p:nvSpPr>
        <p:spPr>
          <a:xfrm>
            <a:off x="1263537" y="1825625"/>
            <a:ext cx="7741921" cy="4351338"/>
          </a:xfrm>
        </p:spPr>
        <p:txBody>
          <a:bodyPr>
            <a:noAutofit/>
          </a:bodyPr>
          <a:lstStyle/>
          <a:p>
            <a:pPr marL="0" indent="0">
              <a:buNone/>
            </a:pPr>
            <a:r>
              <a:rPr lang="fi-FI" dirty="0"/>
              <a:t>Valvira toteaa käsityksenään yleisellä tasolla, että hoivakotien asukkaiden tapaamisrajoituksilla ja muilla rajoituksilla on selviä perusteita koronavirustartuntatautitilanteen hallitsemisessa ja COVID-19 -sairauden ehkäisyssä ja hoidossa. Valviran tiedossa on esimerkiksi Euroopan valvontaviranomaisten kokousten kautta, että monissa maissa, joissa rajoittaminen on ollut lievempää tai siinä ei olla onnistuttu, tartunnat ovat levinneet hallitsemattomalla tavalla hoivakodeissa sekä asiakkaisiin että henkilökuntaan. On syntynyt tilanteita, joissa asiakkaita on menehtynyt tavalla, joka ei ole lainkaan ollut hyvää saattohoitoa vaan on sisältänyt kärsimystä, ja hoitohenkilökunnan tartunnat ovat jopa johtaneet ns. yksikkökollapsiin, jossa henkilökunta on loppunut kokonaan ja vanhukset on jätetty yksikköön heitteille. Tilanteet ovat olleet hyvin järkyttäviä vanhuksille, heidän läheisilleen, henkilöstölle ja heidän läheisilleen. </a:t>
            </a:r>
          </a:p>
        </p:txBody>
      </p:sp>
      <p:sp>
        <p:nvSpPr>
          <p:cNvPr id="4" name="Päivämäärän paikkamerkki 3">
            <a:extLst>
              <a:ext uri="{FF2B5EF4-FFF2-40B4-BE49-F238E27FC236}">
                <a16:creationId xmlns:a16="http://schemas.microsoft.com/office/drawing/2014/main" id="{2FECCF55-5BDE-4281-B034-926FBC629B91}"/>
              </a:ext>
            </a:extLst>
          </p:cNvPr>
          <p:cNvSpPr>
            <a:spLocks noGrp="1"/>
          </p:cNvSpPr>
          <p:nvPr>
            <p:ph type="dt" sz="half" idx="10"/>
          </p:nvPr>
        </p:nvSpPr>
        <p:spPr/>
        <p:txBody>
          <a:bodyPr/>
          <a:lstStyle/>
          <a:p>
            <a:fld id="{C93B0261-2C88-4D9B-B9E0-4DB0C664DA1C}" type="datetime1">
              <a:rPr lang="fi-FI" smtClean="0"/>
              <a:t>11.6.2020</a:t>
            </a:fld>
            <a:endParaRPr lang="fi-FI" dirty="0"/>
          </a:p>
        </p:txBody>
      </p:sp>
      <p:sp>
        <p:nvSpPr>
          <p:cNvPr id="5" name="Alatunnisteen paikkamerkki 4">
            <a:extLst>
              <a:ext uri="{FF2B5EF4-FFF2-40B4-BE49-F238E27FC236}">
                <a16:creationId xmlns:a16="http://schemas.microsoft.com/office/drawing/2014/main" id="{56807080-1EA1-4AA9-8D58-741D36938192}"/>
              </a:ext>
            </a:extLst>
          </p:cNvPr>
          <p:cNvSpPr>
            <a:spLocks noGrp="1"/>
          </p:cNvSpPr>
          <p:nvPr>
            <p:ph type="ftr" sz="quarter" idx="11"/>
          </p:nvPr>
        </p:nvSpPr>
        <p:spPr/>
        <p:txBody>
          <a:bodyPr/>
          <a:lstStyle/>
          <a:p>
            <a:r>
              <a:rPr lang="fi-FI"/>
              <a:t>Tekijän nimi</a:t>
            </a:r>
            <a:endParaRPr lang="fi-FI" dirty="0"/>
          </a:p>
        </p:txBody>
      </p:sp>
      <p:sp>
        <p:nvSpPr>
          <p:cNvPr id="6" name="Dian numeron paikkamerkki 5">
            <a:extLst>
              <a:ext uri="{FF2B5EF4-FFF2-40B4-BE49-F238E27FC236}">
                <a16:creationId xmlns:a16="http://schemas.microsoft.com/office/drawing/2014/main" id="{CDA5F15D-291F-4390-999A-5896EE3ED6BB}"/>
              </a:ext>
            </a:extLst>
          </p:cNvPr>
          <p:cNvSpPr>
            <a:spLocks noGrp="1"/>
          </p:cNvSpPr>
          <p:nvPr>
            <p:ph type="sldNum" sz="quarter" idx="12"/>
          </p:nvPr>
        </p:nvSpPr>
        <p:spPr/>
        <p:txBody>
          <a:bodyPr/>
          <a:lstStyle/>
          <a:p>
            <a:fld id="{F2E313E6-C95E-4FBE-9594-D227C4763D70}" type="slidenum">
              <a:rPr lang="fi-FI" smtClean="0"/>
              <a:t>3</a:t>
            </a:fld>
            <a:endParaRPr lang="fi-FI"/>
          </a:p>
        </p:txBody>
      </p:sp>
    </p:spTree>
    <p:extLst>
      <p:ext uri="{BB962C8B-B14F-4D97-AF65-F5344CB8AC3E}">
        <p14:creationId xmlns:p14="http://schemas.microsoft.com/office/powerpoint/2010/main" val="363548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6C7801-369A-4763-B556-F3661385C0C9}"/>
              </a:ext>
            </a:extLst>
          </p:cNvPr>
          <p:cNvSpPr>
            <a:spLocks noGrp="1"/>
          </p:cNvSpPr>
          <p:nvPr>
            <p:ph type="title"/>
          </p:nvPr>
        </p:nvSpPr>
        <p:spPr>
          <a:xfrm>
            <a:off x="1263537" y="320668"/>
            <a:ext cx="7251815" cy="1325563"/>
          </a:xfrm>
        </p:spPr>
        <p:txBody>
          <a:bodyPr>
            <a:noAutofit/>
          </a:bodyPr>
          <a:lstStyle/>
          <a:p>
            <a:r>
              <a:rPr lang="fi-FI" sz="3200" dirty="0"/>
              <a:t>Valviran eduskunnan apulaisoikeus-asiamiehelle 29.5.2020 antamasta lausunnosta ja </a:t>
            </a:r>
            <a:r>
              <a:rPr lang="fi-FI" sz="3200"/>
              <a:t>selvityksestä (ote 2)</a:t>
            </a:r>
            <a:endParaRPr lang="fi-FI" sz="3200" dirty="0"/>
          </a:p>
        </p:txBody>
      </p:sp>
      <p:sp>
        <p:nvSpPr>
          <p:cNvPr id="3" name="Sisällön paikkamerkki 2">
            <a:extLst>
              <a:ext uri="{FF2B5EF4-FFF2-40B4-BE49-F238E27FC236}">
                <a16:creationId xmlns:a16="http://schemas.microsoft.com/office/drawing/2014/main" id="{C0DA03A3-27CE-4351-86F9-91A298F8113E}"/>
              </a:ext>
            </a:extLst>
          </p:cNvPr>
          <p:cNvSpPr>
            <a:spLocks noGrp="1"/>
          </p:cNvSpPr>
          <p:nvPr>
            <p:ph idx="1"/>
          </p:nvPr>
        </p:nvSpPr>
        <p:spPr>
          <a:xfrm>
            <a:off x="1263533" y="1825625"/>
            <a:ext cx="7741921" cy="4351338"/>
          </a:xfrm>
        </p:spPr>
        <p:txBody>
          <a:bodyPr>
            <a:noAutofit/>
          </a:bodyPr>
          <a:lstStyle/>
          <a:p>
            <a:pPr marL="0" indent="0">
              <a:buNone/>
            </a:pPr>
            <a:r>
              <a:rPr lang="fi-FI" sz="2400" dirty="0"/>
              <a:t>Poikkeusoloissa tehtyjen rajoitusten perimmäisenä syynä on ollut ihmisen perustuslaillinen oikeus elämään, jota on haluttu suojella erityisesti riskiryhmiin kuuluvien ikäihmisten osalta. Mahdolliset välttämättömät rajoitustoimenpiteet edellä mainitun oikeuden suojelemiseksi tulee kuitenkin toteuttaa eettisesti sekä ihmisarvoa ja itsemääräämisoikeutta kunnioittavasti edellä mainituin periaattein. Koronatilanteessa on erityisen tärkeää keskustella ja vaihtaa tietoa paitsi asiakkaan myös hänen omaistensa ja läheistensä kanssa </a:t>
            </a:r>
          </a:p>
        </p:txBody>
      </p:sp>
      <p:sp>
        <p:nvSpPr>
          <p:cNvPr id="4" name="Päivämäärän paikkamerkki 3">
            <a:extLst>
              <a:ext uri="{FF2B5EF4-FFF2-40B4-BE49-F238E27FC236}">
                <a16:creationId xmlns:a16="http://schemas.microsoft.com/office/drawing/2014/main" id="{2FECCF55-5BDE-4281-B034-926FBC629B91}"/>
              </a:ext>
            </a:extLst>
          </p:cNvPr>
          <p:cNvSpPr>
            <a:spLocks noGrp="1"/>
          </p:cNvSpPr>
          <p:nvPr>
            <p:ph type="dt" sz="half" idx="10"/>
          </p:nvPr>
        </p:nvSpPr>
        <p:spPr/>
        <p:txBody>
          <a:bodyPr/>
          <a:lstStyle/>
          <a:p>
            <a:fld id="{C93B0261-2C88-4D9B-B9E0-4DB0C664DA1C}" type="datetime1">
              <a:rPr lang="fi-FI" smtClean="0"/>
              <a:t>11.6.2020</a:t>
            </a:fld>
            <a:endParaRPr lang="fi-FI" dirty="0"/>
          </a:p>
        </p:txBody>
      </p:sp>
      <p:sp>
        <p:nvSpPr>
          <p:cNvPr id="5" name="Alatunnisteen paikkamerkki 4">
            <a:extLst>
              <a:ext uri="{FF2B5EF4-FFF2-40B4-BE49-F238E27FC236}">
                <a16:creationId xmlns:a16="http://schemas.microsoft.com/office/drawing/2014/main" id="{56807080-1EA1-4AA9-8D58-741D36938192}"/>
              </a:ext>
            </a:extLst>
          </p:cNvPr>
          <p:cNvSpPr>
            <a:spLocks noGrp="1"/>
          </p:cNvSpPr>
          <p:nvPr>
            <p:ph type="ftr" sz="quarter" idx="11"/>
          </p:nvPr>
        </p:nvSpPr>
        <p:spPr/>
        <p:txBody>
          <a:bodyPr/>
          <a:lstStyle/>
          <a:p>
            <a:r>
              <a:rPr lang="fi-FI"/>
              <a:t>Tekijän nimi</a:t>
            </a:r>
            <a:endParaRPr lang="fi-FI" dirty="0"/>
          </a:p>
        </p:txBody>
      </p:sp>
      <p:sp>
        <p:nvSpPr>
          <p:cNvPr id="6" name="Dian numeron paikkamerkki 5">
            <a:extLst>
              <a:ext uri="{FF2B5EF4-FFF2-40B4-BE49-F238E27FC236}">
                <a16:creationId xmlns:a16="http://schemas.microsoft.com/office/drawing/2014/main" id="{CDA5F15D-291F-4390-999A-5896EE3ED6BB}"/>
              </a:ext>
            </a:extLst>
          </p:cNvPr>
          <p:cNvSpPr>
            <a:spLocks noGrp="1"/>
          </p:cNvSpPr>
          <p:nvPr>
            <p:ph type="sldNum" sz="quarter" idx="12"/>
          </p:nvPr>
        </p:nvSpPr>
        <p:spPr/>
        <p:txBody>
          <a:bodyPr/>
          <a:lstStyle/>
          <a:p>
            <a:fld id="{F2E313E6-C95E-4FBE-9594-D227C4763D70}" type="slidenum">
              <a:rPr lang="fi-FI" smtClean="0"/>
              <a:t>4</a:t>
            </a:fld>
            <a:endParaRPr lang="fi-FI"/>
          </a:p>
        </p:txBody>
      </p:sp>
    </p:spTree>
    <p:extLst>
      <p:ext uri="{BB962C8B-B14F-4D97-AF65-F5344CB8AC3E}">
        <p14:creationId xmlns:p14="http://schemas.microsoft.com/office/powerpoint/2010/main" val="300297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27EC5B8-4ED6-490E-BB16-3D8027B1BF9B}"/>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CF21BD3D-9FCC-48D2-B703-D5696F664B24}"/>
              </a:ext>
            </a:extLst>
          </p:cNvPr>
          <p:cNvSpPr>
            <a:spLocks noGrp="1"/>
          </p:cNvSpPr>
          <p:nvPr>
            <p:ph type="sldNum" sz="quarter" idx="12"/>
          </p:nvPr>
        </p:nvSpPr>
        <p:spPr/>
        <p:txBody>
          <a:bodyPr/>
          <a:lstStyle/>
          <a:p>
            <a:fld id="{F2E313E6-C95E-4FBE-9594-D227C4763D70}" type="slidenum">
              <a:rPr lang="fi-FI" smtClean="0"/>
              <a:t>5</a:t>
            </a:fld>
            <a:endParaRPr lang="fi-FI"/>
          </a:p>
        </p:txBody>
      </p:sp>
      <p:sp>
        <p:nvSpPr>
          <p:cNvPr id="7" name="Otsikko 1">
            <a:extLst>
              <a:ext uri="{FF2B5EF4-FFF2-40B4-BE49-F238E27FC236}">
                <a16:creationId xmlns:a16="http://schemas.microsoft.com/office/drawing/2014/main" id="{4F8578EC-F9DF-4784-9EC7-81DC21DD253A}"/>
              </a:ext>
            </a:extLst>
          </p:cNvPr>
          <p:cNvSpPr>
            <a:spLocks noGrp="1" noChangeArrowheads="1"/>
          </p:cNvSpPr>
          <p:nvPr>
            <p:ph type="title"/>
          </p:nvPr>
        </p:nvSpPr>
        <p:spPr>
          <a:xfrm>
            <a:off x="1762127" y="2796044"/>
            <a:ext cx="6753225" cy="981075"/>
          </a:xfrm>
        </p:spPr>
        <p:txBody>
          <a:bodyPr rtlCol="0">
            <a:noAutofit/>
          </a:bodyPr>
          <a:lstStyle/>
          <a:p>
            <a:pPr eaLnBrk="1" fontAlgn="auto" hangingPunct="1">
              <a:spcAft>
                <a:spcPts val="0"/>
              </a:spcAft>
              <a:defRPr/>
            </a:pPr>
            <a:r>
              <a:rPr lang="fi-FI" altLang="fi-FI" sz="2400" dirty="0"/>
              <a:t>Asioita tehdään ja lainsäädäntö on poikkeusoloissa voimassa samalla tavoin kuin normaalioloissa, ellei nimenomaisesti toisin ole. </a:t>
            </a:r>
            <a:br>
              <a:rPr lang="fi-FI" altLang="fi-FI" sz="2400" dirty="0"/>
            </a:br>
            <a:br>
              <a:rPr lang="fi-FI" altLang="fi-FI" sz="2400" dirty="0"/>
            </a:br>
            <a:br>
              <a:rPr lang="fi-FI" altLang="fi-FI" sz="2400" dirty="0"/>
            </a:br>
            <a:r>
              <a:rPr lang="fi-FI" altLang="fi-FI" sz="2400" dirty="0"/>
              <a:t>Asiakas- ja potilasturvallisuuden periaatteet ja merkitys ovat poikkeusoloissa vielä suuremmat kuin normaalioloissa. </a:t>
            </a:r>
          </a:p>
        </p:txBody>
      </p:sp>
      <p:sp>
        <p:nvSpPr>
          <p:cNvPr id="8" name="Sisällön paikkamerkki 2">
            <a:extLst>
              <a:ext uri="{FF2B5EF4-FFF2-40B4-BE49-F238E27FC236}">
                <a16:creationId xmlns:a16="http://schemas.microsoft.com/office/drawing/2014/main" id="{B48E5F90-2434-4590-8BC7-DDE7D04754A9}"/>
              </a:ext>
            </a:extLst>
          </p:cNvPr>
          <p:cNvSpPr txBox="1">
            <a:spLocks/>
          </p:cNvSpPr>
          <p:nvPr/>
        </p:nvSpPr>
        <p:spPr bwMode="auto">
          <a:xfrm>
            <a:off x="1629295" y="3459996"/>
            <a:ext cx="6653213"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685800" rtl="0" eaLnBrk="0" fontAlgn="base" hangingPunct="0">
              <a:lnSpc>
                <a:spcPct val="90000"/>
              </a:lnSpc>
              <a:spcBef>
                <a:spcPts val="750"/>
              </a:spcBef>
              <a:spcAft>
                <a:spcPct val="0"/>
              </a:spcAft>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defRPr/>
            </a:pPr>
            <a:endParaRPr lang="fi-FI" altLang="fi-FI" sz="2400" b="1" dirty="0">
              <a:solidFill>
                <a:schemeClr val="tx2"/>
              </a:solidFill>
              <a:ea typeface="+mj-ea"/>
            </a:endParaRPr>
          </a:p>
        </p:txBody>
      </p:sp>
    </p:spTree>
    <p:extLst>
      <p:ext uri="{BB962C8B-B14F-4D97-AF65-F5344CB8AC3E}">
        <p14:creationId xmlns:p14="http://schemas.microsoft.com/office/powerpoint/2010/main" val="18052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81F1ABC-E3C0-4042-AC6F-C01CB5278DD5}"/>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E2D0C4C8-B672-4ACC-A62A-B7CB709DF8A4}"/>
              </a:ext>
            </a:extLst>
          </p:cNvPr>
          <p:cNvSpPr>
            <a:spLocks noGrp="1"/>
          </p:cNvSpPr>
          <p:nvPr>
            <p:ph type="sldNum" sz="quarter" idx="12"/>
          </p:nvPr>
        </p:nvSpPr>
        <p:spPr/>
        <p:txBody>
          <a:bodyPr/>
          <a:lstStyle/>
          <a:p>
            <a:fld id="{F2E313E6-C95E-4FBE-9594-D227C4763D70}" type="slidenum">
              <a:rPr lang="fi-FI" smtClean="0"/>
              <a:t>6</a:t>
            </a:fld>
            <a:endParaRPr lang="fi-FI"/>
          </a:p>
        </p:txBody>
      </p:sp>
      <p:sp>
        <p:nvSpPr>
          <p:cNvPr id="5" name="Otsikko 1">
            <a:extLst>
              <a:ext uri="{FF2B5EF4-FFF2-40B4-BE49-F238E27FC236}">
                <a16:creationId xmlns:a16="http://schemas.microsoft.com/office/drawing/2014/main" id="{5348E515-6D44-4B94-88DC-8E9EBC123F61}"/>
              </a:ext>
            </a:extLst>
          </p:cNvPr>
          <p:cNvSpPr txBox="1">
            <a:spLocks noChangeArrowheads="1"/>
          </p:cNvSpPr>
          <p:nvPr/>
        </p:nvSpPr>
        <p:spPr>
          <a:xfrm>
            <a:off x="1701190" y="379170"/>
            <a:ext cx="6753225" cy="9810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50" kern="1200">
                <a:solidFill>
                  <a:schemeClr val="tx2"/>
                </a:solidFill>
                <a:latin typeface="+mj-lt"/>
                <a:ea typeface="+mj-ea"/>
                <a:cs typeface="+mj-cs"/>
              </a:defRPr>
            </a:lvl1pPr>
          </a:lstStyle>
          <a:p>
            <a:pPr>
              <a:defRPr/>
            </a:pPr>
            <a:r>
              <a:rPr lang="fi-FI" altLang="fi-FI" dirty="0"/>
              <a:t>Sosiaali- ja terveydenhuollon valvonta</a:t>
            </a:r>
          </a:p>
        </p:txBody>
      </p:sp>
      <p:sp>
        <p:nvSpPr>
          <p:cNvPr id="6" name="Sisällön paikkamerkki 2">
            <a:extLst>
              <a:ext uri="{FF2B5EF4-FFF2-40B4-BE49-F238E27FC236}">
                <a16:creationId xmlns:a16="http://schemas.microsoft.com/office/drawing/2014/main" id="{D253ECEA-3E5E-4F81-9BDD-CA0EF6690367}"/>
              </a:ext>
            </a:extLst>
          </p:cNvPr>
          <p:cNvSpPr txBox="1">
            <a:spLocks/>
          </p:cNvSpPr>
          <p:nvPr/>
        </p:nvSpPr>
        <p:spPr bwMode="auto">
          <a:xfrm>
            <a:off x="1751196" y="1743199"/>
            <a:ext cx="6653212"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685800" rtl="0" eaLnBrk="0" fontAlgn="base" hangingPunct="0">
              <a:lnSpc>
                <a:spcPct val="90000"/>
              </a:lnSpc>
              <a:spcBef>
                <a:spcPts val="750"/>
              </a:spcBef>
              <a:spcAft>
                <a:spcPct val="0"/>
              </a:spcAft>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fi-FI" altLang="fi-FI" sz="2400" dirty="0">
                <a:ea typeface="+mj-ea"/>
              </a:rPr>
              <a:t>Toimintayksiköiden ja ammattihenkilöiden tekemä </a:t>
            </a:r>
            <a:r>
              <a:rPr lang="fi-FI" altLang="fi-FI" sz="2400" b="1" dirty="0">
                <a:ea typeface="+mj-ea"/>
              </a:rPr>
              <a:t>omavalvonta</a:t>
            </a:r>
            <a:r>
              <a:rPr lang="fi-FI" altLang="fi-FI" sz="2400" dirty="0">
                <a:ea typeface="+mj-ea"/>
              </a:rPr>
              <a:t> (= asiakas- ja potilasturvallisuustyö)</a:t>
            </a:r>
          </a:p>
          <a:p>
            <a:pPr eaLnBrk="1" fontAlgn="auto" hangingPunct="1">
              <a:spcAft>
                <a:spcPts val="0"/>
              </a:spcAft>
              <a:defRPr/>
            </a:pPr>
            <a:endParaRPr lang="fi-FI" altLang="fi-FI" sz="2400" dirty="0">
              <a:ea typeface="+mj-ea"/>
            </a:endParaRPr>
          </a:p>
          <a:p>
            <a:pPr eaLnBrk="1" fontAlgn="auto" hangingPunct="1">
              <a:spcAft>
                <a:spcPts val="0"/>
              </a:spcAft>
              <a:defRPr/>
            </a:pPr>
            <a:r>
              <a:rPr lang="fi-FI" altLang="fi-FI" sz="2400" dirty="0">
                <a:ea typeface="+mj-ea"/>
              </a:rPr>
              <a:t>Viranomaisen tekemä </a:t>
            </a:r>
            <a:r>
              <a:rPr lang="fi-FI" altLang="fi-FI" sz="2400" b="1" dirty="0">
                <a:ea typeface="+mj-ea"/>
              </a:rPr>
              <a:t>viranomaisvalvonta</a:t>
            </a:r>
          </a:p>
          <a:p>
            <a:pPr marL="0" indent="0" eaLnBrk="1" fontAlgn="auto" hangingPunct="1">
              <a:spcAft>
                <a:spcPts val="0"/>
              </a:spcAft>
              <a:buFont typeface="Arial" panose="020B0604020202020204" pitchFamily="34" charset="0"/>
              <a:buNone/>
              <a:defRPr/>
            </a:pPr>
            <a:endParaRPr lang="fi-FI" altLang="fi-FI" sz="2400" dirty="0">
              <a:solidFill>
                <a:srgbClr val="FF0000"/>
              </a:solidFill>
              <a:ea typeface="+mj-ea"/>
            </a:endParaRPr>
          </a:p>
          <a:p>
            <a:pPr marL="0" indent="0" eaLnBrk="1" fontAlgn="auto" hangingPunct="1">
              <a:spcAft>
                <a:spcPts val="0"/>
              </a:spcAft>
              <a:buFont typeface="Arial" panose="020B0604020202020204" pitchFamily="34" charset="0"/>
              <a:buNone/>
              <a:defRPr/>
            </a:pPr>
            <a:r>
              <a:rPr lang="fi-FI" altLang="fi-FI" sz="2400" b="1" dirty="0">
                <a:ea typeface="+mj-ea"/>
              </a:rPr>
              <a:t>Viranomaisvalvonnan tehtävänä on edistää ja varmistaa omavalvontaa sekä puuttua asioihin, kun omavalvonta ei riitä.</a:t>
            </a:r>
            <a:br>
              <a:rPr lang="fi-FI" altLang="fi-FI" sz="2400" dirty="0">
                <a:solidFill>
                  <a:srgbClr val="0070C0"/>
                </a:solidFill>
              </a:rPr>
            </a:br>
            <a:endParaRPr lang="fi-FI" altLang="fi-FI" sz="2400" dirty="0">
              <a:solidFill>
                <a:srgbClr val="0070C0"/>
              </a:solidFill>
            </a:endParaRPr>
          </a:p>
          <a:p>
            <a:pPr marL="0" indent="0" eaLnBrk="1" fontAlgn="auto" hangingPunct="1">
              <a:spcAft>
                <a:spcPts val="0"/>
              </a:spcAft>
              <a:defRPr/>
            </a:pPr>
            <a:endParaRPr lang="fi-FI" altLang="fi-FI" sz="2400" b="1" dirty="0">
              <a:solidFill>
                <a:schemeClr val="tx2"/>
              </a:solidFill>
              <a:ea typeface="+mj-ea"/>
            </a:endParaRPr>
          </a:p>
        </p:txBody>
      </p:sp>
    </p:spTree>
    <p:extLst>
      <p:ext uri="{BB962C8B-B14F-4D97-AF65-F5344CB8AC3E}">
        <p14:creationId xmlns:p14="http://schemas.microsoft.com/office/powerpoint/2010/main" val="368003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27EC5B8-4ED6-490E-BB16-3D8027B1BF9B}"/>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CF21BD3D-9FCC-48D2-B703-D5696F664B24}"/>
              </a:ext>
            </a:extLst>
          </p:cNvPr>
          <p:cNvSpPr>
            <a:spLocks noGrp="1"/>
          </p:cNvSpPr>
          <p:nvPr>
            <p:ph type="sldNum" sz="quarter" idx="12"/>
          </p:nvPr>
        </p:nvSpPr>
        <p:spPr/>
        <p:txBody>
          <a:bodyPr/>
          <a:lstStyle/>
          <a:p>
            <a:fld id="{F2E313E6-C95E-4FBE-9594-D227C4763D70}" type="slidenum">
              <a:rPr lang="fi-FI" smtClean="0"/>
              <a:t>7</a:t>
            </a:fld>
            <a:endParaRPr lang="fi-FI"/>
          </a:p>
        </p:txBody>
      </p:sp>
      <p:sp>
        <p:nvSpPr>
          <p:cNvPr id="7" name="Otsikko 1">
            <a:extLst>
              <a:ext uri="{FF2B5EF4-FFF2-40B4-BE49-F238E27FC236}">
                <a16:creationId xmlns:a16="http://schemas.microsoft.com/office/drawing/2014/main" id="{4F8578EC-F9DF-4784-9EC7-81DC21DD253A}"/>
              </a:ext>
            </a:extLst>
          </p:cNvPr>
          <p:cNvSpPr>
            <a:spLocks noGrp="1" noChangeArrowheads="1"/>
          </p:cNvSpPr>
          <p:nvPr>
            <p:ph type="title"/>
          </p:nvPr>
        </p:nvSpPr>
        <p:spPr>
          <a:xfrm>
            <a:off x="1865313" y="566738"/>
            <a:ext cx="6753225" cy="981075"/>
          </a:xfrm>
        </p:spPr>
        <p:txBody>
          <a:bodyPr rtlCol="0">
            <a:noAutofit/>
          </a:bodyPr>
          <a:lstStyle/>
          <a:p>
            <a:pPr eaLnBrk="1" fontAlgn="auto" hangingPunct="1">
              <a:spcAft>
                <a:spcPts val="0"/>
              </a:spcAft>
              <a:defRPr/>
            </a:pPr>
            <a:r>
              <a:rPr lang="fi-FI" altLang="fi-FI" sz="2850" dirty="0"/>
              <a:t>Omavalvonta = asiakas- ja potilasturvallisuustyön perusta</a:t>
            </a:r>
          </a:p>
        </p:txBody>
      </p:sp>
      <p:sp>
        <p:nvSpPr>
          <p:cNvPr id="8" name="Sisällön paikkamerkki 2">
            <a:extLst>
              <a:ext uri="{FF2B5EF4-FFF2-40B4-BE49-F238E27FC236}">
                <a16:creationId xmlns:a16="http://schemas.microsoft.com/office/drawing/2014/main" id="{B48E5F90-2434-4590-8BC7-DDE7D04754A9}"/>
              </a:ext>
            </a:extLst>
          </p:cNvPr>
          <p:cNvSpPr txBox="1">
            <a:spLocks/>
          </p:cNvSpPr>
          <p:nvPr/>
        </p:nvSpPr>
        <p:spPr bwMode="auto">
          <a:xfrm>
            <a:off x="1898650" y="1773238"/>
            <a:ext cx="6653213"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defTabSz="685800" rtl="0" eaLnBrk="0" fontAlgn="base" hangingPunct="0">
              <a:lnSpc>
                <a:spcPct val="90000"/>
              </a:lnSpc>
              <a:spcBef>
                <a:spcPts val="750"/>
              </a:spcBef>
              <a:spcAft>
                <a:spcPct val="0"/>
              </a:spcAft>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chemeClr val="accent2"/>
              </a:buClr>
              <a:buSzPct val="125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fi-FI" altLang="fi-FI" sz="2400" dirty="0">
                <a:ea typeface="+mj-ea"/>
              </a:rPr>
              <a:t>Työntekijän omavalvonta: jokaisen työntekijän lakisääteinen ja eettinen velvollisuus toimia turvallisesti; sisältää velvollisuuden ilmoittaa huolista</a:t>
            </a:r>
          </a:p>
          <a:p>
            <a:pPr eaLnBrk="1" fontAlgn="auto" hangingPunct="1">
              <a:spcAft>
                <a:spcPts val="0"/>
              </a:spcAft>
              <a:defRPr/>
            </a:pPr>
            <a:r>
              <a:rPr lang="fi-FI" altLang="fi-FI" sz="2400" dirty="0">
                <a:ea typeface="+mj-ea"/>
              </a:rPr>
              <a:t>Tuottajan omavalvonta: lakisääteinen velvollisuus laatia omavalvontasuunnitelma ja toimia tosiasiallisesti sen mukaisesti sekä valvoa myös alihankinta tilattua tuotantoa</a:t>
            </a:r>
          </a:p>
          <a:p>
            <a:pPr eaLnBrk="1" fontAlgn="auto" hangingPunct="1">
              <a:spcAft>
                <a:spcPts val="0"/>
              </a:spcAft>
              <a:defRPr/>
            </a:pPr>
            <a:r>
              <a:rPr lang="fi-FI" altLang="fi-FI" sz="2400" dirty="0">
                <a:ea typeface="+mj-ea"/>
              </a:rPr>
              <a:t>Järjestäjän (kunnan, kuntayhtymän, maakunnan…) vastuuseen kuuluva (oma)valvonta: sekä hankinta että tehdyn hankinnan seuranta</a:t>
            </a:r>
          </a:p>
          <a:p>
            <a:pPr marL="0" indent="0" eaLnBrk="1" fontAlgn="auto" hangingPunct="1">
              <a:spcAft>
                <a:spcPts val="0"/>
              </a:spcAft>
              <a:buFont typeface="Arial" panose="020B0604020202020204" pitchFamily="34" charset="0"/>
              <a:buNone/>
              <a:defRPr/>
            </a:pPr>
            <a:endParaRPr lang="fi-FI" altLang="fi-FI" sz="2400" dirty="0">
              <a:solidFill>
                <a:srgbClr val="FF0000"/>
              </a:solidFill>
              <a:ea typeface="+mj-ea"/>
            </a:endParaRPr>
          </a:p>
          <a:p>
            <a:pPr marL="0" indent="0" eaLnBrk="1" fontAlgn="auto" hangingPunct="1">
              <a:spcAft>
                <a:spcPts val="0"/>
              </a:spcAft>
              <a:buFont typeface="Arial" panose="020B0604020202020204" pitchFamily="34" charset="0"/>
              <a:buNone/>
              <a:defRPr/>
            </a:pPr>
            <a:endParaRPr lang="fi-FI" altLang="fi-FI" sz="2400" dirty="0">
              <a:solidFill>
                <a:srgbClr val="FF0000"/>
              </a:solidFill>
              <a:ea typeface="+mj-ea"/>
            </a:endParaRPr>
          </a:p>
          <a:p>
            <a:pPr marL="0" indent="0" eaLnBrk="1" fontAlgn="auto" hangingPunct="1">
              <a:spcAft>
                <a:spcPts val="0"/>
              </a:spcAft>
              <a:defRPr/>
            </a:pPr>
            <a:endParaRPr lang="fi-FI" altLang="fi-FI" sz="2400" b="1" dirty="0">
              <a:solidFill>
                <a:schemeClr val="tx2"/>
              </a:solidFill>
              <a:ea typeface="+mj-ea"/>
            </a:endParaRPr>
          </a:p>
        </p:txBody>
      </p:sp>
    </p:spTree>
    <p:extLst>
      <p:ext uri="{BB962C8B-B14F-4D97-AF65-F5344CB8AC3E}">
        <p14:creationId xmlns:p14="http://schemas.microsoft.com/office/powerpoint/2010/main" val="142817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94E6E5-9112-4ED0-BC0A-001362D5B22A}"/>
              </a:ext>
            </a:extLst>
          </p:cNvPr>
          <p:cNvSpPr>
            <a:spLocks noGrp="1"/>
          </p:cNvSpPr>
          <p:nvPr>
            <p:ph type="title"/>
          </p:nvPr>
        </p:nvSpPr>
        <p:spPr>
          <a:xfrm>
            <a:off x="1313657" y="352086"/>
            <a:ext cx="7764462" cy="857250"/>
          </a:xfrm>
        </p:spPr>
        <p:txBody>
          <a:bodyPr rtlCol="0">
            <a:noAutofit/>
          </a:bodyPr>
          <a:lstStyle/>
          <a:p>
            <a:pPr eaLnBrk="1" fontAlgn="auto" hangingPunct="1">
              <a:spcAft>
                <a:spcPts val="0"/>
              </a:spcAft>
              <a:defRPr/>
            </a:pPr>
            <a:r>
              <a:rPr lang="fi-FI" sz="2400" dirty="0"/>
              <a:t>Toistuvia valvontahavaintoja </a:t>
            </a:r>
            <a:r>
              <a:rPr lang="fi-FI" sz="2400" u="sng" dirty="0"/>
              <a:t>ongelmallisista </a:t>
            </a:r>
            <a:r>
              <a:rPr lang="fi-FI" sz="2400" dirty="0"/>
              <a:t>vanhusten palveluasumisyksiköistä 2018–19</a:t>
            </a:r>
            <a:br>
              <a:rPr lang="fi-FI" sz="2400" dirty="0"/>
            </a:br>
            <a:r>
              <a:rPr lang="fi-FI" sz="2400" dirty="0">
                <a:solidFill>
                  <a:srgbClr val="FF0000"/>
                </a:solidFill>
              </a:rPr>
              <a:t> - epäilyt näistä ovat valvontaherätteitä myös nyt:</a:t>
            </a:r>
            <a:br>
              <a:rPr lang="fi-FI" sz="2850" dirty="0">
                <a:solidFill>
                  <a:srgbClr val="FF0000"/>
                </a:solidFill>
              </a:rPr>
            </a:br>
            <a:endParaRPr lang="fi-FI" sz="2850" dirty="0">
              <a:solidFill>
                <a:srgbClr val="FF0000"/>
              </a:solidFill>
            </a:endParaRPr>
          </a:p>
        </p:txBody>
      </p:sp>
      <p:sp>
        <p:nvSpPr>
          <p:cNvPr id="30723" name="Sisällön paikkamerkki 2">
            <a:extLst>
              <a:ext uri="{FF2B5EF4-FFF2-40B4-BE49-F238E27FC236}">
                <a16:creationId xmlns:a16="http://schemas.microsoft.com/office/drawing/2014/main" id="{584AF5E1-3298-4526-90B2-F4F91F4F3818}"/>
              </a:ext>
            </a:extLst>
          </p:cNvPr>
          <p:cNvSpPr>
            <a:spLocks noGrp="1" noChangeArrowheads="1"/>
          </p:cNvSpPr>
          <p:nvPr>
            <p:ph idx="1"/>
          </p:nvPr>
        </p:nvSpPr>
        <p:spPr>
          <a:xfrm>
            <a:off x="1379538" y="1285536"/>
            <a:ext cx="7632700" cy="4480416"/>
          </a:xfrm>
        </p:spPr>
        <p:txBody>
          <a:bodyPr>
            <a:noAutofit/>
          </a:bodyPr>
          <a:lstStyle/>
          <a:p>
            <a:pPr eaLnBrk="1" hangingPunct="1">
              <a:buFontTx/>
              <a:buChar char="•"/>
            </a:pPr>
            <a:r>
              <a:rPr lang="fi-FI" altLang="fi-FI" sz="2000" dirty="0"/>
              <a:t>Osaavaa henkilöstöä selvästi riittämättömästi asiakkaiden palvelutarpeisiin nähden</a:t>
            </a:r>
          </a:p>
          <a:p>
            <a:pPr eaLnBrk="1" hangingPunct="1">
              <a:buFontTx/>
              <a:buChar char="•"/>
            </a:pPr>
            <a:r>
              <a:rPr lang="fi-FI" altLang="fi-FI" sz="2000" dirty="0"/>
              <a:t>Tuki- ja muita tehtäviä ei ole resursoitu selvästikään riittävästi</a:t>
            </a:r>
          </a:p>
          <a:p>
            <a:pPr eaLnBrk="1" hangingPunct="1">
              <a:buFontTx/>
              <a:buChar char="•"/>
            </a:pPr>
            <a:r>
              <a:rPr lang="fi-FI" altLang="fi-FI" sz="2000" dirty="0"/>
              <a:t>Hoito- ja palvelusuunnitelmat useilla tekemättä/ puutteellisia/ eivät ole ajan tasalla</a:t>
            </a:r>
          </a:p>
          <a:p>
            <a:pPr eaLnBrk="1" hangingPunct="1">
              <a:buFontTx/>
              <a:buChar char="•"/>
            </a:pPr>
            <a:r>
              <a:rPr lang="fi-FI" altLang="fi-FI" sz="2000" dirty="0"/>
              <a:t>Esimiestoiminta puutteellista</a:t>
            </a:r>
          </a:p>
          <a:p>
            <a:pPr eaLnBrk="1" hangingPunct="1">
              <a:buFontTx/>
              <a:buChar char="•"/>
            </a:pPr>
            <a:r>
              <a:rPr lang="fi-FI" altLang="fi-FI" sz="2000" dirty="0"/>
              <a:t>Vakavia lääkitysturvallisuusongelmia</a:t>
            </a:r>
          </a:p>
          <a:p>
            <a:pPr eaLnBrk="1" hangingPunct="1">
              <a:buFontTx/>
              <a:buChar char="•"/>
            </a:pPr>
            <a:r>
              <a:rPr lang="fi-FI" altLang="fi-FI" sz="2000" dirty="0"/>
              <a:t>Lääkäripalvelut selvästi riittämättömiä </a:t>
            </a:r>
          </a:p>
          <a:p>
            <a:pPr eaLnBrk="1" hangingPunct="1">
              <a:buFontTx/>
              <a:buChar char="•"/>
            </a:pPr>
            <a:r>
              <a:rPr lang="fi-FI" altLang="fi-FI" sz="2000" dirty="0"/>
              <a:t>Omavalvontasuunnitelmat puutteellisia</a:t>
            </a:r>
          </a:p>
          <a:p>
            <a:pPr>
              <a:defRPr/>
            </a:pPr>
            <a:r>
              <a:rPr lang="fi-FI" sz="2000" dirty="0"/>
              <a:t>Hoitajat eivät ole ehtineet huolehtia asiakkaan perushoidosta riittävästi</a:t>
            </a:r>
          </a:p>
          <a:p>
            <a:pPr>
              <a:defRPr/>
            </a:pPr>
            <a:r>
              <a:rPr lang="fi-FI" sz="2000" dirty="0"/>
              <a:t>Itsemääräämisoikeuden rajoittamista ilman perusteita, esim. vain riittämättömän henkilöstömäärän vuoksi </a:t>
            </a:r>
          </a:p>
          <a:p>
            <a:pPr>
              <a:defRPr/>
            </a:pPr>
            <a:r>
              <a:rPr lang="fi-FI" sz="2000" dirty="0"/>
              <a:t>Asiakkaiden viriketoiminta selvästi liian vähäistä.</a:t>
            </a:r>
          </a:p>
          <a:p>
            <a:pPr marL="0" indent="0" eaLnBrk="1" hangingPunct="1">
              <a:buNone/>
            </a:pPr>
            <a:endParaRPr lang="fi-FI" altLang="fi-FI" sz="2000" dirty="0"/>
          </a:p>
        </p:txBody>
      </p:sp>
      <p:sp>
        <p:nvSpPr>
          <p:cNvPr id="4" name="Päivämäärän paikkamerkki 3">
            <a:extLst>
              <a:ext uri="{FF2B5EF4-FFF2-40B4-BE49-F238E27FC236}">
                <a16:creationId xmlns:a16="http://schemas.microsoft.com/office/drawing/2014/main" id="{BDC33736-5241-433D-A51C-9F9B04F2D513}"/>
              </a:ext>
            </a:extLst>
          </p:cNvPr>
          <p:cNvSpPr>
            <a:spLocks noGrp="1"/>
          </p:cNvSpPr>
          <p:nvPr>
            <p:ph type="dt" sz="quarter" idx="10"/>
          </p:nvPr>
        </p:nvSpPr>
        <p:spPr/>
        <p:txBody>
          <a:bodyPr/>
          <a:lstStyle/>
          <a:p>
            <a:pPr defTabSz="685800" eaLnBrk="1" fontAlgn="auto" hangingPunct="1">
              <a:spcBef>
                <a:spcPts val="0"/>
              </a:spcBef>
              <a:spcAft>
                <a:spcPts val="0"/>
              </a:spcAft>
              <a:defRPr/>
            </a:pPr>
            <a:fld id="{7790B2E9-DAA4-4E93-87DC-C9A53C6B8584}" type="datetime1">
              <a:rPr lang="fi-FI" smtClean="0">
                <a:solidFill>
                  <a:srgbClr val="191919">
                    <a:tint val="75000"/>
                  </a:srgbClr>
                </a:solidFill>
                <a:ea typeface="+mn-ea"/>
              </a:rPr>
              <a:t>11.6.2020</a:t>
            </a:fld>
            <a:endParaRPr lang="fi-FI" dirty="0">
              <a:solidFill>
                <a:srgbClr val="191919">
                  <a:tint val="75000"/>
                </a:srgbClr>
              </a:solidFill>
              <a:ea typeface="+mn-ea"/>
            </a:endParaRPr>
          </a:p>
        </p:txBody>
      </p:sp>
      <p:sp>
        <p:nvSpPr>
          <p:cNvPr id="6" name="Dian numeron paikkamerkki 5">
            <a:extLst>
              <a:ext uri="{FF2B5EF4-FFF2-40B4-BE49-F238E27FC236}">
                <a16:creationId xmlns:a16="http://schemas.microsoft.com/office/drawing/2014/main" id="{E42B1405-3199-4661-A229-0E6E7C232248}"/>
              </a:ext>
            </a:extLst>
          </p:cNvPr>
          <p:cNvSpPr>
            <a:spLocks noGrp="1"/>
          </p:cNvSpPr>
          <p:nvPr>
            <p:ph type="sldNum" sz="quarter" idx="12"/>
          </p:nvPr>
        </p:nvSpPr>
        <p:spPr>
          <a:xfrm>
            <a:off x="7515225" y="6356350"/>
            <a:ext cx="892175" cy="365125"/>
          </a:xfrm>
        </p:spPr>
        <p:txBody>
          <a:bodyPr/>
          <a:lstStyle/>
          <a:p>
            <a:pPr defTabSz="685800" eaLnBrk="1" fontAlgn="auto" hangingPunct="1">
              <a:spcBef>
                <a:spcPts val="0"/>
              </a:spcBef>
              <a:spcAft>
                <a:spcPts val="0"/>
              </a:spcAft>
              <a:defRPr/>
            </a:pPr>
            <a:fld id="{3A717DDF-D049-4FCE-936C-A8431F45F632}" type="slidenum">
              <a:rPr lang="fi-FI">
                <a:solidFill>
                  <a:srgbClr val="191919">
                    <a:tint val="75000"/>
                  </a:srgbClr>
                </a:solidFill>
                <a:ea typeface="+mn-ea"/>
              </a:rPr>
              <a:pPr defTabSz="685800" eaLnBrk="1" fontAlgn="auto" hangingPunct="1">
                <a:spcBef>
                  <a:spcPts val="0"/>
                </a:spcBef>
                <a:spcAft>
                  <a:spcPts val="0"/>
                </a:spcAft>
                <a:defRPr/>
              </a:pPr>
              <a:t>8</a:t>
            </a:fld>
            <a:endParaRPr lang="fi-FI">
              <a:solidFill>
                <a:srgbClr val="191919">
                  <a:tint val="75000"/>
                </a:srgbClr>
              </a:solidFill>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F9702D-8866-4B76-9ADA-1429395819BC}"/>
              </a:ext>
            </a:extLst>
          </p:cNvPr>
          <p:cNvSpPr>
            <a:spLocks noGrp="1"/>
          </p:cNvSpPr>
          <p:nvPr>
            <p:ph type="title"/>
          </p:nvPr>
        </p:nvSpPr>
        <p:spPr>
          <a:xfrm>
            <a:off x="1294121" y="581540"/>
            <a:ext cx="7649854" cy="1325563"/>
          </a:xfrm>
        </p:spPr>
        <p:txBody>
          <a:bodyPr>
            <a:noAutofit/>
          </a:bodyPr>
          <a:lstStyle/>
          <a:p>
            <a:r>
              <a:rPr lang="fi-FI" sz="2200" dirty="0" err="1"/>
              <a:t>STM:n</a:t>
            </a:r>
            <a:r>
              <a:rPr lang="fi-FI" sz="2200" dirty="0"/>
              <a:t> ohje kunnille ja palveluntuottajille koronavirustartuntojen ehkäisystä ympärivuoro-kautisen hoidon ja huolenpidon toimintayksiköissä 9.4.2020: esimerkkejä mahdollisista valvontaherätteistä, kun ohjeen noudattaminen ei toteudu</a:t>
            </a:r>
            <a:br>
              <a:rPr lang="fi-FI" sz="2200" dirty="0"/>
            </a:br>
            <a:endParaRPr lang="fi-FI" sz="2200" dirty="0"/>
          </a:p>
        </p:txBody>
      </p:sp>
      <p:sp>
        <p:nvSpPr>
          <p:cNvPr id="3" name="Päivämäärän paikkamerkki 2">
            <a:extLst>
              <a:ext uri="{FF2B5EF4-FFF2-40B4-BE49-F238E27FC236}">
                <a16:creationId xmlns:a16="http://schemas.microsoft.com/office/drawing/2014/main" id="{F7DA1516-9541-4843-8124-98528F333A2E}"/>
              </a:ext>
            </a:extLst>
          </p:cNvPr>
          <p:cNvSpPr>
            <a:spLocks noGrp="1"/>
          </p:cNvSpPr>
          <p:nvPr>
            <p:ph type="dt" sz="half" idx="10"/>
          </p:nvPr>
        </p:nvSpPr>
        <p:spPr/>
        <p:txBody>
          <a:bodyPr/>
          <a:lstStyle/>
          <a:p>
            <a:fld id="{FC269F79-4650-4F9D-9850-41160130C7A7}" type="datetime1">
              <a:rPr lang="fi-FI" smtClean="0"/>
              <a:t>11.6.2020</a:t>
            </a:fld>
            <a:endParaRPr lang="fi-FI"/>
          </a:p>
        </p:txBody>
      </p:sp>
      <p:sp>
        <p:nvSpPr>
          <p:cNvPr id="4" name="Dian numeron paikkamerkki 3">
            <a:extLst>
              <a:ext uri="{FF2B5EF4-FFF2-40B4-BE49-F238E27FC236}">
                <a16:creationId xmlns:a16="http://schemas.microsoft.com/office/drawing/2014/main" id="{51DA390B-E62B-4FD7-AC5D-1E65B3177F65}"/>
              </a:ext>
            </a:extLst>
          </p:cNvPr>
          <p:cNvSpPr>
            <a:spLocks noGrp="1"/>
          </p:cNvSpPr>
          <p:nvPr>
            <p:ph type="sldNum" sz="quarter" idx="12"/>
          </p:nvPr>
        </p:nvSpPr>
        <p:spPr/>
        <p:txBody>
          <a:bodyPr/>
          <a:lstStyle/>
          <a:p>
            <a:fld id="{F2E313E6-C95E-4FBE-9594-D227C4763D70}" type="slidenum">
              <a:rPr lang="fi-FI" smtClean="0"/>
              <a:t>9</a:t>
            </a:fld>
            <a:endParaRPr lang="fi-FI"/>
          </a:p>
        </p:txBody>
      </p:sp>
      <p:sp>
        <p:nvSpPr>
          <p:cNvPr id="5" name="Tekstiruutu 4">
            <a:extLst>
              <a:ext uri="{FF2B5EF4-FFF2-40B4-BE49-F238E27FC236}">
                <a16:creationId xmlns:a16="http://schemas.microsoft.com/office/drawing/2014/main" id="{5334BF06-B137-4D11-B44D-4BD81702A00A}"/>
              </a:ext>
            </a:extLst>
          </p:cNvPr>
          <p:cNvSpPr txBox="1"/>
          <p:nvPr/>
        </p:nvSpPr>
        <p:spPr>
          <a:xfrm>
            <a:off x="1294121" y="1907103"/>
            <a:ext cx="7251815" cy="4524315"/>
          </a:xfrm>
          <a:prstGeom prst="rect">
            <a:avLst/>
          </a:prstGeom>
          <a:noFill/>
        </p:spPr>
        <p:txBody>
          <a:bodyPr wrap="square" rtlCol="0">
            <a:spAutoFit/>
          </a:bodyPr>
          <a:lstStyle/>
          <a:p>
            <a:r>
              <a:rPr lang="fi-FI" dirty="0"/>
              <a:t>Työnantajan on huolehdittava siitä, että henkilökunnalla on tieto ja osaaminen infektioiden ehkäisy- ja torjuntakäytännöistä.</a:t>
            </a:r>
          </a:p>
          <a:p>
            <a:endParaRPr lang="fi-FI" dirty="0"/>
          </a:p>
          <a:p>
            <a:r>
              <a:rPr lang="fi-FI" dirty="0">
                <a:solidFill>
                  <a:srgbClr val="FF0000"/>
                </a:solidFill>
              </a:rPr>
              <a:t>Valvontaheräte: Henkilökunnalla ei selvästikään ole osaamista infektiokäytännöistä.</a:t>
            </a:r>
          </a:p>
          <a:p>
            <a:endParaRPr lang="fi-FI" dirty="0">
              <a:solidFill>
                <a:srgbClr val="FF0000"/>
              </a:solidFill>
            </a:endParaRPr>
          </a:p>
          <a:p>
            <a:r>
              <a:rPr lang="fi-FI" dirty="0"/>
              <a:t>Kaikkien yksikön asukkaiden, mutta erityisesti yksikköön saapuvien uusien asiakkaiden tilannetta pitää seurata aktiivisesti. Jos asiakkaalle ilmaantuu hengitystieinfektion oireita, tilanteessa toimitaan siten, että oireilevat asiakkaat sijoitetaan mahdollisuuksien mukaan yhden hengen huoneeseen ja samalle osastolle. Jos useita asiakkaita on samassa huoneessa, siinä ei saa hoitaa oireilevia ja oireettomia henkilöitä.</a:t>
            </a:r>
          </a:p>
          <a:p>
            <a:endParaRPr lang="fi-FI" dirty="0"/>
          </a:p>
          <a:p>
            <a:r>
              <a:rPr lang="fi-FI" dirty="0">
                <a:solidFill>
                  <a:srgbClr val="FF0000"/>
                </a:solidFill>
              </a:rPr>
              <a:t>Valvontaheräte: Oireilevia asiakkaita ei selvästikään käsitellä oikein</a:t>
            </a:r>
            <a:r>
              <a:rPr lang="fi-FI" dirty="0"/>
              <a:t>.</a:t>
            </a:r>
          </a:p>
          <a:p>
            <a:endParaRPr lang="fi-FI" dirty="0"/>
          </a:p>
        </p:txBody>
      </p:sp>
    </p:spTree>
    <p:extLst>
      <p:ext uri="{BB962C8B-B14F-4D97-AF65-F5344CB8AC3E}">
        <p14:creationId xmlns:p14="http://schemas.microsoft.com/office/powerpoint/2010/main" val="3415417631"/>
      </p:ext>
    </p:extLst>
  </p:cSld>
  <p:clrMapOvr>
    <a:masterClrMapping/>
  </p:clrMapOvr>
</p:sld>
</file>

<file path=ppt/theme/theme1.xml><?xml version="1.0" encoding="utf-8"?>
<a:theme xmlns:a="http://schemas.openxmlformats.org/drawingml/2006/main" name="1_Valvira-teema_Valvira">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291B83BE-FA83-443C-9791-AEB4CF35007F}"/>
    </a:ext>
  </a:extLst>
</a:theme>
</file>

<file path=ppt/theme/theme2.xml><?xml version="1.0" encoding="utf-8"?>
<a:theme xmlns:a="http://schemas.openxmlformats.org/drawingml/2006/main" name="2_Valvira-teema_ilman_reunakuvaa">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291B83BE-FA83-443C-9791-AEB4CF35007F}"/>
    </a:ext>
  </a:extLst>
</a:theme>
</file>

<file path=ppt/theme/theme3.xml><?xml version="1.0" encoding="utf-8"?>
<a:theme xmlns:a="http://schemas.openxmlformats.org/drawingml/2006/main" name="3_Valvira-teema_ymparistoterveys">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000EEBD7-5B6B-42C7-9871-FD04ADEA5071}"/>
    </a:ext>
  </a:extLst>
</a:theme>
</file>

<file path=ppt/theme/theme4.xml><?xml version="1.0" encoding="utf-8"?>
<a:theme xmlns:a="http://schemas.openxmlformats.org/drawingml/2006/main" name="4_Valvira-teema_alkoholi">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70935E05-E2DC-4674-920A-6B5B2793548D}"/>
    </a:ext>
  </a:extLst>
</a:theme>
</file>

<file path=ppt/theme/theme5.xml><?xml version="1.0" encoding="utf-8"?>
<a:theme xmlns:a="http://schemas.openxmlformats.org/drawingml/2006/main" name="5_Valvira-teema_sosiaalihuolto">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763DE1F3-EBFF-4598-9417-39A0F1BD6544}"/>
    </a:ext>
  </a:extLst>
</a:theme>
</file>

<file path=ppt/theme/theme6.xml><?xml version="1.0" encoding="utf-8"?>
<a:theme xmlns:a="http://schemas.openxmlformats.org/drawingml/2006/main" name="6_Valvira-teema_terveysteknologia">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982C2002-886F-4120-995A-B7D8F336FB6B}"/>
    </a:ext>
  </a:extLst>
</a:theme>
</file>

<file path=ppt/theme/theme7.xml><?xml version="1.0" encoding="utf-8"?>
<a:theme xmlns:a="http://schemas.openxmlformats.org/drawingml/2006/main" name="7_Valvira-teema_tupakka">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563D7187-7DEE-4079-BC86-EB4686C1436E}"/>
    </a:ext>
  </a:extLst>
</a:theme>
</file>

<file path=ppt/theme/theme8.xml><?xml version="1.0" encoding="utf-8"?>
<a:theme xmlns:a="http://schemas.openxmlformats.org/drawingml/2006/main" name="8_Valvira-teema_terveyhenhuolto2">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563D7187-7DEE-4079-BC86-EB4686C1436E}"/>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23E023AD5E09754B93F333E0504F688E" ma:contentTypeVersion="3" ma:contentTypeDescription="Luo uusi asiakirja." ma:contentTypeScope="" ma:versionID="af680ba862a6f5cfebe4c6996ab8281f">
  <xsd:schema xmlns:xsd="http://www.w3.org/2001/XMLSchema" xmlns:xs="http://www.w3.org/2001/XMLSchema" xmlns:p="http://schemas.microsoft.com/office/2006/metadata/properties" xmlns:ns2="20306f91-2cbf-447d-90ef-c6bc6dbcb900" targetNamespace="http://schemas.microsoft.com/office/2006/metadata/properties" ma:root="true" ma:fieldsID="83dba8f8b7c2808f04d732d59d3506af" ns2:_="">
    <xsd:import namespace="20306f91-2cbf-447d-90ef-c6bc6dbcb90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06f91-2cbf-447d-90ef-c6bc6dbcb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7"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CF3106-0DB9-448F-AFA4-C223E0394F29}">
  <ds:schemaRefs>
    <ds:schemaRef ds:uri="http://schemas.microsoft.com/sharepoint/v3/contenttype/forms"/>
  </ds:schemaRefs>
</ds:datastoreItem>
</file>

<file path=customXml/itemProps2.xml><?xml version="1.0" encoding="utf-8"?>
<ds:datastoreItem xmlns:ds="http://schemas.openxmlformats.org/officeDocument/2006/customXml" ds:itemID="{E6F12553-290F-438E-8BBA-1E0A9D0AB7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0306f91-2cbf-447d-90ef-c6bc6dbcb900"/>
    <ds:schemaRef ds:uri="http://www.w3.org/XML/1998/namespace"/>
  </ds:schemaRefs>
</ds:datastoreItem>
</file>

<file path=customXml/itemProps3.xml><?xml version="1.0" encoding="utf-8"?>
<ds:datastoreItem xmlns:ds="http://schemas.openxmlformats.org/officeDocument/2006/customXml" ds:itemID="{98E2EE3B-2E6C-4E10-AF46-9BBEA12D4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06f91-2cbf-447d-90ef-c6bc6dbcb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356</TotalTime>
  <Words>876</Words>
  <Application>Microsoft Office PowerPoint</Application>
  <PresentationFormat>Näytössä katseltava diaesitys (4:3)</PresentationFormat>
  <Paragraphs>121</Paragraphs>
  <Slides>15</Slides>
  <Notes>0</Notes>
  <HiddenSlides>0</HiddenSlides>
  <MMClips>0</MMClips>
  <ScaleCrop>false</ScaleCrop>
  <HeadingPairs>
    <vt:vector size="6" baseType="variant">
      <vt:variant>
        <vt:lpstr>Käytetyt fontit</vt:lpstr>
      </vt:variant>
      <vt:variant>
        <vt:i4>2</vt:i4>
      </vt:variant>
      <vt:variant>
        <vt:lpstr>Teema</vt:lpstr>
      </vt:variant>
      <vt:variant>
        <vt:i4>8</vt:i4>
      </vt:variant>
      <vt:variant>
        <vt:lpstr>Dian otsikot</vt:lpstr>
      </vt:variant>
      <vt:variant>
        <vt:i4>15</vt:i4>
      </vt:variant>
    </vt:vector>
  </HeadingPairs>
  <TitlesOfParts>
    <vt:vector size="25" baseType="lpstr">
      <vt:lpstr>Arial</vt:lpstr>
      <vt:lpstr>Calibri</vt:lpstr>
      <vt:lpstr>1_Valvira-teema_Valvira</vt:lpstr>
      <vt:lpstr>2_Valvira-teema_ilman_reunakuvaa</vt:lpstr>
      <vt:lpstr>3_Valvira-teema_ymparistoterveys</vt:lpstr>
      <vt:lpstr>4_Valvira-teema_alkoholi</vt:lpstr>
      <vt:lpstr>5_Valvira-teema_sosiaalihuolto</vt:lpstr>
      <vt:lpstr>6_Valvira-teema_terveysteknologia</vt:lpstr>
      <vt:lpstr>7_Valvira-teema_tupakka</vt:lpstr>
      <vt:lpstr>8_Valvira-teema_terveyhenhuolto2</vt:lpstr>
      <vt:lpstr>Inhimillinen hoiva ja hoito -Miten suojelemme toisiamme menemättä liiallisuuksiin?  </vt:lpstr>
      <vt:lpstr>Eduskunnan oikeusasiamiehen kanslian selvitys- ja lausuntopyyntö mm. Valviralle, kevät 2020; kysymyksenasettelu</vt:lpstr>
      <vt:lpstr>Valviran eduskunnan apulaisoikeus-asiamiehelle 29.5.2020 antamasta lausunnosta ja selvityksestä (ote 1) </vt:lpstr>
      <vt:lpstr>Valviran eduskunnan apulaisoikeus-asiamiehelle 29.5.2020 antamasta lausunnosta ja selvityksestä (ote 2)</vt:lpstr>
      <vt:lpstr>Asioita tehdään ja lainsäädäntö on poikkeusoloissa voimassa samalla tavoin kuin normaalioloissa, ellei nimenomaisesti toisin ole.    Asiakas- ja potilasturvallisuuden periaatteet ja merkitys ovat poikkeusoloissa vielä suuremmat kuin normaalioloissa. </vt:lpstr>
      <vt:lpstr>PowerPoint-esitys</vt:lpstr>
      <vt:lpstr>Omavalvonta = asiakas- ja potilasturvallisuustyön perusta</vt:lpstr>
      <vt:lpstr>Toistuvia valvontahavaintoja ongelmallisista vanhusten palveluasumisyksiköistä 2018–19  - epäilyt näistä ovat valvontaherätteitä myös nyt: </vt:lpstr>
      <vt:lpstr>STM:n ohje kunnille ja palveluntuottajille koronavirustartuntojen ehkäisystä ympärivuoro-kautisen hoidon ja huolenpidon toimintayksiköissä 9.4.2020: esimerkkejä mahdollisista valvontaherätteistä, kun ohjeen noudattaminen ei toteudu </vt:lpstr>
      <vt:lpstr>Ohje jatkuu</vt:lpstr>
      <vt:lpstr>PowerPoint-esitys</vt:lpstr>
      <vt:lpstr>PowerPoint-esitys</vt:lpstr>
      <vt:lpstr>PowerPoint-esitys</vt:lpstr>
      <vt:lpstr>PowerPoint-esitys</vt:lpstr>
      <vt:lpstr>Psyykkinen kestokyky poikkeusoloissa ja -tilanteissa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Saija Lehtonen</dc:creator>
  <cp:lastModifiedBy>Aapro Anne</cp:lastModifiedBy>
  <cp:revision>42</cp:revision>
  <dcterms:created xsi:type="dcterms:W3CDTF">2017-06-01T17:17:52Z</dcterms:created>
  <dcterms:modified xsi:type="dcterms:W3CDTF">2020-06-11T12:04:48Z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0x01010023E023AD5E09754B93F333E0504F688E</vt:lpwstr>
  </property>
</Properties>
</file>