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4"/>
    <p:sldMasterId id="2147483673" r:id="rId5"/>
    <p:sldMasterId id="2147483686" r:id="rId6"/>
  </p:sldMasterIdLst>
  <p:notesMasterIdLst>
    <p:notesMasterId r:id="rId48"/>
  </p:notesMasterIdLst>
  <p:sldIdLst>
    <p:sldId id="256" r:id="rId7"/>
    <p:sldId id="263" r:id="rId8"/>
    <p:sldId id="257" r:id="rId9"/>
    <p:sldId id="259" r:id="rId10"/>
    <p:sldId id="269" r:id="rId11"/>
    <p:sldId id="270" r:id="rId12"/>
    <p:sldId id="343" r:id="rId13"/>
    <p:sldId id="346" r:id="rId14"/>
    <p:sldId id="274" r:id="rId15"/>
    <p:sldId id="275" r:id="rId16"/>
    <p:sldId id="315" r:id="rId17"/>
    <p:sldId id="316" r:id="rId18"/>
    <p:sldId id="318" r:id="rId19"/>
    <p:sldId id="293" r:id="rId20"/>
    <p:sldId id="314" r:id="rId21"/>
    <p:sldId id="347" r:id="rId22"/>
    <p:sldId id="320" r:id="rId23"/>
    <p:sldId id="321" r:id="rId24"/>
    <p:sldId id="322" r:id="rId25"/>
    <p:sldId id="324" r:id="rId26"/>
    <p:sldId id="323" r:id="rId27"/>
    <p:sldId id="325" r:id="rId28"/>
    <p:sldId id="348"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2" r:id="rId44"/>
    <p:sldId id="298" r:id="rId45"/>
    <p:sldId id="344" r:id="rId46"/>
    <p:sldId id="260" r:id="rId47"/>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65"/>
    <a:srgbClr val="18AFB9"/>
    <a:srgbClr val="F7A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82" autoAdjust="0"/>
  </p:normalViewPr>
  <p:slideViewPr>
    <p:cSldViewPr snapToGrid="0" snapToObjects="1">
      <p:cViewPr varScale="1">
        <p:scale>
          <a:sx n="111" d="100"/>
          <a:sy n="111" d="100"/>
        </p:scale>
        <p:origin x="523" y="67"/>
      </p:cViewPr>
      <p:guideLst>
        <p:guide orient="horz" pos="1620"/>
        <p:guide pos="2880"/>
      </p:guideLst>
    </p:cSldViewPr>
  </p:slideViewPr>
  <p:outlineViewPr>
    <p:cViewPr>
      <p:scale>
        <a:sx n="33" d="100"/>
        <a:sy n="33" d="100"/>
      </p:scale>
      <p:origin x="0" y="-5534"/>
    </p:cViewPr>
  </p:outlineViewPr>
  <p:notesTextViewPr>
    <p:cViewPr>
      <p:scale>
        <a:sx n="1" d="1"/>
        <a:sy n="1" d="1"/>
      </p:scale>
      <p:origin x="0" y="0"/>
    </p:cViewPr>
  </p:notesTextViewPr>
  <p:sorterViewPr>
    <p:cViewPr>
      <p:scale>
        <a:sx n="100" d="100"/>
        <a:sy n="100" d="100"/>
      </p:scale>
      <p:origin x="0" y="-8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2F6C8-0738-9D4E-94AA-D95DF1325CA9}"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1FB6F-2845-8441-A352-D9047C2B63F1}" type="slidenum">
              <a:rPr lang="en-US" smtClean="0"/>
              <a:t>‹#›</a:t>
            </a:fld>
            <a:endParaRPr lang="en-US"/>
          </a:p>
        </p:txBody>
      </p:sp>
    </p:spTree>
    <p:extLst>
      <p:ext uri="{BB962C8B-B14F-4D97-AF65-F5344CB8AC3E}">
        <p14:creationId xmlns:p14="http://schemas.microsoft.com/office/powerpoint/2010/main" val="152938731"/>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6" name="Picture 5" descr="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00" y="-4894"/>
            <a:ext cx="3361266" cy="3630167"/>
          </a:xfrm>
          <a:prstGeom prst="rect">
            <a:avLst/>
          </a:prstGeom>
        </p:spPr>
      </p:pic>
      <p:sp>
        <p:nvSpPr>
          <p:cNvPr id="2" name="Title 1"/>
          <p:cNvSpPr>
            <a:spLocks noGrp="1"/>
          </p:cNvSpPr>
          <p:nvPr>
            <p:ph type="ctrTitle" hasCustomPrompt="1"/>
          </p:nvPr>
        </p:nvSpPr>
        <p:spPr>
          <a:xfrm>
            <a:off x="628650" y="618067"/>
            <a:ext cx="4053417" cy="1904339"/>
          </a:xfrm>
        </p:spPr>
        <p:txBody>
          <a:bodyPr anchor="b">
            <a:normAutofit/>
          </a:bodyPr>
          <a:lstStyle>
            <a:lvl1pPr algn="l">
              <a:defRPr sz="3600"/>
            </a:lvl1pPr>
          </a:lstStyle>
          <a:p>
            <a:r>
              <a:rPr lang="fi-FI" dirty="0"/>
              <a:t>Muokkaa perustyylejä naps.</a:t>
            </a:r>
            <a:endParaRPr lang="en-US" dirty="0"/>
          </a:p>
        </p:txBody>
      </p:sp>
      <p:sp>
        <p:nvSpPr>
          <p:cNvPr id="3" name="Subtitle 2"/>
          <p:cNvSpPr>
            <a:spLocks noGrp="1"/>
          </p:cNvSpPr>
          <p:nvPr>
            <p:ph type="subTitle" idx="1" hasCustomPrompt="1"/>
          </p:nvPr>
        </p:nvSpPr>
        <p:spPr>
          <a:xfrm>
            <a:off x="628650" y="2701528"/>
            <a:ext cx="4053417" cy="1241822"/>
          </a:xfrm>
        </p:spPr>
        <p:txBody>
          <a:bodyPr>
            <a:no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i-FI" dirty="0"/>
              <a:t>Muokkaa tekstin perustyylejä napsauttamalla</a:t>
            </a:r>
          </a:p>
        </p:txBody>
      </p:sp>
      <p:sp>
        <p:nvSpPr>
          <p:cNvPr id="4" name="Date Placeholder 3"/>
          <p:cNvSpPr>
            <a:spLocks noGrp="1"/>
          </p:cNvSpPr>
          <p:nvPr>
            <p:ph type="dt" sz="half" idx="10"/>
          </p:nvPr>
        </p:nvSpPr>
        <p:spPr/>
        <p:txBody>
          <a:bodyPr/>
          <a:lstStyle/>
          <a:p>
            <a:fld id="{4BB7A946-AC98-234C-B75B-1B37ED17EDE9}" type="datetime1">
              <a:rPr lang="fi-FI" smtClean="0"/>
              <a:t>30.6.2022</a:t>
            </a:fld>
            <a:endParaRPr lang="en-US"/>
          </a:p>
        </p:txBody>
      </p:sp>
      <p:sp>
        <p:nvSpPr>
          <p:cNvPr id="5" name="Footer Placeholder 4"/>
          <p:cNvSpPr>
            <a:spLocks noGrp="1"/>
          </p:cNvSpPr>
          <p:nvPr>
            <p:ph type="ftr" sz="quarter" idx="11"/>
          </p:nvPr>
        </p:nvSpPr>
        <p:spPr/>
        <p:txBody>
          <a:bodyPr/>
          <a:lstStyle/>
          <a:p>
            <a:r>
              <a:rPr lang="en-US"/>
              <a:t>Etunimi Sukunimi</a:t>
            </a:r>
            <a:endParaRPr lang="en-US" dirty="0"/>
          </a:p>
        </p:txBody>
      </p:sp>
      <p:sp>
        <p:nvSpPr>
          <p:cNvPr id="9" name="Rectangle 8"/>
          <p:cNvSpPr/>
          <p:nvPr userDrawn="1"/>
        </p:nvSpPr>
        <p:spPr>
          <a:xfrm>
            <a:off x="7365999" y="4089400"/>
            <a:ext cx="1769533" cy="10456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734" y="4043085"/>
            <a:ext cx="1953683" cy="6622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fi-FI" dirty="0"/>
              <a:t>Muokkaa perustyylejä naps.</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 napsauttamalla</a:t>
            </a:r>
          </a:p>
        </p:txBody>
      </p:sp>
      <p:sp>
        <p:nvSpPr>
          <p:cNvPr id="5" name="Date Placeholder 4"/>
          <p:cNvSpPr>
            <a:spLocks noGrp="1"/>
          </p:cNvSpPr>
          <p:nvPr>
            <p:ph type="dt" sz="half" idx="10"/>
          </p:nvPr>
        </p:nvSpPr>
        <p:spPr/>
        <p:txBody>
          <a:bodyPr/>
          <a:lstStyle/>
          <a:p>
            <a:fld id="{9900CED8-A636-6F45-90EB-6DB0A82A51F5}" type="datetime1">
              <a:rPr lang="fi-FI" smtClean="0"/>
              <a:t>30.6.2022</a:t>
            </a:fld>
            <a:endParaRPr lang="en-US"/>
          </a:p>
        </p:txBody>
      </p:sp>
      <p:sp>
        <p:nvSpPr>
          <p:cNvPr id="6" name="Footer Placeholder 5"/>
          <p:cNvSpPr>
            <a:spLocks noGrp="1"/>
          </p:cNvSpPr>
          <p:nvPr>
            <p:ph type="ftr" sz="quarter" idx="11"/>
          </p:nvPr>
        </p:nvSpPr>
        <p:spPr/>
        <p:txBody>
          <a:bodyPr/>
          <a:lstStyle/>
          <a:p>
            <a:r>
              <a:rPr lang="en-US"/>
              <a:t>Etunimi Sukunimi</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fi-FI" dirty="0"/>
              <a:t>Muokkaa perustyylejä naps.</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 napsauttamalla</a:t>
            </a:r>
          </a:p>
        </p:txBody>
      </p:sp>
      <p:sp>
        <p:nvSpPr>
          <p:cNvPr id="5" name="Date Placeholder 4"/>
          <p:cNvSpPr>
            <a:spLocks noGrp="1"/>
          </p:cNvSpPr>
          <p:nvPr>
            <p:ph type="dt" sz="half" idx="10"/>
          </p:nvPr>
        </p:nvSpPr>
        <p:spPr/>
        <p:txBody>
          <a:bodyPr/>
          <a:lstStyle/>
          <a:p>
            <a:fld id="{46AF639F-7741-FD42-812D-A80D39C24D08}" type="datetime1">
              <a:rPr lang="fi-FI" smtClean="0"/>
              <a:t>30.6.2022</a:t>
            </a:fld>
            <a:endParaRPr lang="en-US"/>
          </a:p>
        </p:txBody>
      </p:sp>
      <p:sp>
        <p:nvSpPr>
          <p:cNvPr id="6" name="Footer Placeholder 5"/>
          <p:cNvSpPr>
            <a:spLocks noGrp="1"/>
          </p:cNvSpPr>
          <p:nvPr>
            <p:ph type="ftr" sz="quarter" idx="11"/>
          </p:nvPr>
        </p:nvSpPr>
        <p:spPr/>
        <p:txBody>
          <a:bodyPr/>
          <a:lstStyle/>
          <a:p>
            <a:r>
              <a:rPr lang="en-US"/>
              <a:t>Etunimi Sukunimi</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_you_slide">
    <p:spTree>
      <p:nvGrpSpPr>
        <p:cNvPr id="1" name=""/>
        <p:cNvGrpSpPr/>
        <p:nvPr/>
      </p:nvGrpSpPr>
      <p:grpSpPr>
        <a:xfrm>
          <a:off x="0" y="0"/>
          <a:ext cx="0" cy="0"/>
          <a:chOff x="0" y="0"/>
          <a:chExt cx="0" cy="0"/>
        </a:xfrm>
      </p:grpSpPr>
      <p:pic>
        <p:nvPicPr>
          <p:cNvPr id="6" name="Picture 5" descr="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00" y="-4894"/>
            <a:ext cx="3361266" cy="3630167"/>
          </a:xfrm>
          <a:prstGeom prst="rect">
            <a:avLst/>
          </a:prstGeom>
        </p:spPr>
      </p:pic>
      <p:sp>
        <p:nvSpPr>
          <p:cNvPr id="2" name="Title 1"/>
          <p:cNvSpPr>
            <a:spLocks noGrp="1"/>
          </p:cNvSpPr>
          <p:nvPr>
            <p:ph type="ctrTitle" hasCustomPrompt="1"/>
          </p:nvPr>
        </p:nvSpPr>
        <p:spPr>
          <a:xfrm>
            <a:off x="628650" y="718663"/>
            <a:ext cx="4053417" cy="1904339"/>
          </a:xfrm>
        </p:spPr>
        <p:txBody>
          <a:bodyPr anchor="b">
            <a:normAutofit/>
          </a:bodyPr>
          <a:lstStyle>
            <a:lvl1pPr algn="l">
              <a:defRPr sz="3600"/>
            </a:lvl1pPr>
          </a:lstStyle>
          <a:p>
            <a:r>
              <a:rPr lang="fi-FI" dirty="0"/>
              <a:t>Muokkaa perustyylejä naps.</a:t>
            </a:r>
            <a:endParaRPr lang="en-US" dirty="0"/>
          </a:p>
        </p:txBody>
      </p:sp>
      <p:sp>
        <p:nvSpPr>
          <p:cNvPr id="9" name="Rectangle 8"/>
          <p:cNvSpPr/>
          <p:nvPr userDrawn="1"/>
        </p:nvSpPr>
        <p:spPr>
          <a:xfrm>
            <a:off x="7365999" y="4089400"/>
            <a:ext cx="1769533" cy="10456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840" y="3198707"/>
            <a:ext cx="1953683" cy="662263"/>
          </a:xfrm>
          <a:prstGeom prst="rect">
            <a:avLst/>
          </a:prstGeom>
        </p:spPr>
      </p:pic>
      <p:sp>
        <p:nvSpPr>
          <p:cNvPr id="3" name="TextBox 2"/>
          <p:cNvSpPr txBox="1"/>
          <p:nvPr userDrawn="1"/>
        </p:nvSpPr>
        <p:spPr>
          <a:xfrm>
            <a:off x="628650" y="3917777"/>
            <a:ext cx="2869514" cy="751915"/>
          </a:xfrm>
          <a:prstGeom prst="rect">
            <a:avLst/>
          </a:prstGeom>
          <a:noFill/>
        </p:spPr>
        <p:txBody>
          <a:bodyPr wrap="square" rtlCol="0">
            <a:spAutoFit/>
          </a:bodyPr>
          <a:lstStyle/>
          <a:p>
            <a:pPr>
              <a:lnSpc>
                <a:spcPts val="1720"/>
              </a:lnSpc>
            </a:pPr>
            <a:r>
              <a:rPr lang="fi-FI" sz="1350" b="0" i="0" kern="1200">
                <a:solidFill>
                  <a:schemeClr val="tx1"/>
                </a:solidFill>
                <a:effectLst/>
                <a:latin typeface="+mn-lt"/>
                <a:ea typeface="+mn-ea"/>
                <a:cs typeface="+mn-cs"/>
              </a:rPr>
              <a:t>Hyvinvointiala HALI ry</a:t>
            </a:r>
          </a:p>
          <a:p>
            <a:pPr>
              <a:lnSpc>
                <a:spcPts val="1720"/>
              </a:lnSpc>
            </a:pPr>
            <a:r>
              <a:rPr lang="en-US" sz="1350" kern="1200">
                <a:solidFill>
                  <a:schemeClr val="tx1"/>
                </a:solidFill>
                <a:latin typeface="+mn-lt"/>
                <a:ea typeface="+mn-ea"/>
                <a:cs typeface="+mn-cs"/>
              </a:rPr>
              <a:t>Eteläranta</a:t>
            </a:r>
            <a:r>
              <a:rPr lang="en-US" sz="1350" kern="1200" dirty="0">
                <a:solidFill>
                  <a:schemeClr val="tx1"/>
                </a:solidFill>
                <a:latin typeface="+mn-lt"/>
                <a:ea typeface="+mn-ea"/>
                <a:cs typeface="+mn-cs"/>
              </a:rPr>
              <a:t> 10, 00130 Helsinki</a:t>
            </a:r>
          </a:p>
          <a:p>
            <a:pPr>
              <a:lnSpc>
                <a:spcPts val="1720"/>
              </a:lnSpc>
            </a:pPr>
            <a:r>
              <a:rPr lang="en-US" sz="1350" kern="1200" dirty="0">
                <a:solidFill>
                  <a:schemeClr val="tx1"/>
                </a:solidFill>
                <a:latin typeface="+mn-lt"/>
                <a:ea typeface="+mn-ea"/>
                <a:cs typeface="+mn-cs"/>
              </a:rPr>
              <a:t>Hyvinvointiala.fi</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6" name="Picture 5" descr="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00" y="-4894"/>
            <a:ext cx="3361266" cy="3630167"/>
          </a:xfrm>
          <a:prstGeom prst="rect">
            <a:avLst/>
          </a:prstGeom>
        </p:spPr>
      </p:pic>
      <p:sp>
        <p:nvSpPr>
          <p:cNvPr id="2" name="Title 1"/>
          <p:cNvSpPr>
            <a:spLocks noGrp="1"/>
          </p:cNvSpPr>
          <p:nvPr>
            <p:ph type="ctrTitle" hasCustomPrompt="1"/>
          </p:nvPr>
        </p:nvSpPr>
        <p:spPr>
          <a:xfrm>
            <a:off x="628650" y="618067"/>
            <a:ext cx="4053417" cy="1904339"/>
          </a:xfrm>
        </p:spPr>
        <p:txBody>
          <a:bodyPr anchor="b">
            <a:normAutofit/>
          </a:bodyPr>
          <a:lstStyle>
            <a:lvl1pPr algn="l">
              <a:defRPr sz="3600"/>
            </a:lvl1pPr>
          </a:lstStyle>
          <a:p>
            <a:r>
              <a:rPr lang="fi-FI" dirty="0"/>
              <a:t>Muokkaa perustyylejä naps.</a:t>
            </a:r>
            <a:endParaRPr lang="en-US" dirty="0"/>
          </a:p>
        </p:txBody>
      </p:sp>
      <p:sp>
        <p:nvSpPr>
          <p:cNvPr id="3" name="Subtitle 2"/>
          <p:cNvSpPr>
            <a:spLocks noGrp="1"/>
          </p:cNvSpPr>
          <p:nvPr>
            <p:ph type="subTitle" idx="1" hasCustomPrompt="1"/>
          </p:nvPr>
        </p:nvSpPr>
        <p:spPr>
          <a:xfrm>
            <a:off x="628650" y="2701528"/>
            <a:ext cx="4053417" cy="1241822"/>
          </a:xfrm>
        </p:spPr>
        <p:txBody>
          <a:bodyPr>
            <a:no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i-FI" dirty="0"/>
              <a:t>Muokkaa tekstin perustyylejä napsauttamalla</a:t>
            </a:r>
          </a:p>
        </p:txBody>
      </p:sp>
      <p:sp>
        <p:nvSpPr>
          <p:cNvPr id="4" name="Date Placeholder 3"/>
          <p:cNvSpPr>
            <a:spLocks noGrp="1"/>
          </p:cNvSpPr>
          <p:nvPr>
            <p:ph type="dt" sz="half" idx="10"/>
          </p:nvPr>
        </p:nvSpPr>
        <p:spPr/>
        <p:txBody>
          <a:bodyPr/>
          <a:lstStyle/>
          <a:p>
            <a:fld id="{4BB7A946-AC98-234C-B75B-1B37ED17EDE9}" type="datetime1">
              <a:rPr lang="fi-FI" smtClean="0"/>
              <a:t>30.6.2022</a:t>
            </a:fld>
            <a:endParaRPr lang="en-US"/>
          </a:p>
        </p:txBody>
      </p:sp>
      <p:sp>
        <p:nvSpPr>
          <p:cNvPr id="5" name="Footer Placeholder 4"/>
          <p:cNvSpPr>
            <a:spLocks noGrp="1"/>
          </p:cNvSpPr>
          <p:nvPr>
            <p:ph type="ftr" sz="quarter" idx="11"/>
          </p:nvPr>
        </p:nvSpPr>
        <p:spPr/>
        <p:txBody>
          <a:bodyPr/>
          <a:lstStyle/>
          <a:p>
            <a:r>
              <a:rPr lang="en-US"/>
              <a:t>Etunimi Sukunimi</a:t>
            </a:r>
            <a:endParaRPr lang="en-US" dirty="0"/>
          </a:p>
        </p:txBody>
      </p:sp>
      <p:sp>
        <p:nvSpPr>
          <p:cNvPr id="9" name="Rectangle 8"/>
          <p:cNvSpPr/>
          <p:nvPr userDrawn="1"/>
        </p:nvSpPr>
        <p:spPr>
          <a:xfrm>
            <a:off x="7365999" y="4089400"/>
            <a:ext cx="1769533" cy="10456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734" y="4043085"/>
            <a:ext cx="1953683" cy="662263"/>
          </a:xfrm>
          <a:prstGeom prst="rect">
            <a:avLst/>
          </a:prstGeom>
        </p:spPr>
      </p:pic>
    </p:spTree>
    <p:extLst>
      <p:ext uri="{BB962C8B-B14F-4D97-AF65-F5344CB8AC3E}">
        <p14:creationId xmlns:p14="http://schemas.microsoft.com/office/powerpoint/2010/main" val="3870274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Content Placeholder 2"/>
          <p:cNvSpPr>
            <a:spLocks noGrp="1"/>
          </p:cNvSpPr>
          <p:nvPr>
            <p:ph idx="1" hasCustomPrompt="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7E373C96-14B9-6B46-AB9E-D55B569638FE}" type="datetime1">
              <a:rPr lang="fi-FI" smtClean="0"/>
              <a:t>30.6.2022</a:t>
            </a:fld>
            <a:endParaRPr lang="en-US"/>
          </a:p>
        </p:txBody>
      </p:sp>
      <p:sp>
        <p:nvSpPr>
          <p:cNvPr id="5" name="Footer Placeholder 4"/>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83291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_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2974" y="273844"/>
            <a:ext cx="4602376" cy="911489"/>
          </a:xfrm>
        </p:spPr>
        <p:txBody>
          <a:bodyPr/>
          <a:lstStyle/>
          <a:p>
            <a:r>
              <a:rPr lang="fi-FI" dirty="0"/>
              <a:t>Muokkaa perustyylejä naps.</a:t>
            </a:r>
            <a:endParaRPr lang="en-US" dirty="0"/>
          </a:p>
        </p:txBody>
      </p:sp>
      <p:sp>
        <p:nvSpPr>
          <p:cNvPr id="3" name="Content Placeholder 2"/>
          <p:cNvSpPr>
            <a:spLocks noGrp="1"/>
          </p:cNvSpPr>
          <p:nvPr>
            <p:ph idx="1" hasCustomPrompt="1"/>
          </p:nvPr>
        </p:nvSpPr>
        <p:spPr>
          <a:xfrm>
            <a:off x="3912974" y="1369219"/>
            <a:ext cx="4602376" cy="306731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icture Placeholder 7"/>
          <p:cNvSpPr>
            <a:spLocks noGrp="1"/>
          </p:cNvSpPr>
          <p:nvPr>
            <p:ph type="pic" sz="quarter" idx="12"/>
          </p:nvPr>
        </p:nvSpPr>
        <p:spPr>
          <a:xfrm>
            <a:off x="0" y="0"/>
            <a:ext cx="3429000" cy="5143500"/>
          </a:xfrm>
        </p:spPr>
        <p:txBody>
          <a:bodyPr/>
          <a:lstStyle/>
          <a:p>
            <a:r>
              <a:rPr lang="fi-FI"/>
              <a:t>Lisää kuva napsauttamalla kuvaketta</a:t>
            </a:r>
            <a:endParaRPr lang="en-US"/>
          </a:p>
        </p:txBody>
      </p:sp>
    </p:spTree>
    <p:extLst>
      <p:ext uri="{BB962C8B-B14F-4D97-AF65-F5344CB8AC3E}">
        <p14:creationId xmlns:p14="http://schemas.microsoft.com/office/powerpoint/2010/main" val="18546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_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61682"/>
            <a:ext cx="2831242" cy="2274850"/>
          </a:xfrm>
        </p:spPr>
        <p:txBody>
          <a:bodyPr anchor="t"/>
          <a:lstStyle/>
          <a:p>
            <a:r>
              <a:rPr lang="fi-FI" dirty="0"/>
              <a:t>Muokkaa perustyylejä naps.</a:t>
            </a:r>
            <a:endParaRPr lang="en-US" dirty="0"/>
          </a:p>
        </p:txBody>
      </p:sp>
      <p:sp>
        <p:nvSpPr>
          <p:cNvPr id="3" name="Content Placeholder 2"/>
          <p:cNvSpPr>
            <a:spLocks noGrp="1"/>
          </p:cNvSpPr>
          <p:nvPr>
            <p:ph idx="1" hasCustomPrompt="1"/>
          </p:nvPr>
        </p:nvSpPr>
        <p:spPr>
          <a:xfrm>
            <a:off x="3796270" y="2161681"/>
            <a:ext cx="4719080" cy="227485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7E373C96-14B9-6B46-AB9E-D55B569638FE}" type="datetime1">
              <a:rPr lang="fi-FI" smtClean="0"/>
              <a:t>30.6.2022</a:t>
            </a:fld>
            <a:endParaRPr lang="en-US"/>
          </a:p>
        </p:txBody>
      </p:sp>
      <p:sp>
        <p:nvSpPr>
          <p:cNvPr id="5" name="Footer Placeholder 4"/>
          <p:cNvSpPr>
            <a:spLocks noGrp="1"/>
          </p:cNvSpPr>
          <p:nvPr>
            <p:ph type="ftr" sz="quarter" idx="11"/>
          </p:nvPr>
        </p:nvSpPr>
        <p:spPr/>
        <p:txBody>
          <a:bodyPr/>
          <a:lstStyle/>
          <a:p>
            <a:r>
              <a:rPr lang="en-US"/>
              <a:t>Etunimi Sukunimi</a:t>
            </a:r>
            <a:endParaRPr lang="en-US" dirty="0"/>
          </a:p>
        </p:txBody>
      </p:sp>
      <p:sp>
        <p:nvSpPr>
          <p:cNvPr id="9" name="Picture Placeholder 7"/>
          <p:cNvSpPr>
            <a:spLocks noGrp="1"/>
          </p:cNvSpPr>
          <p:nvPr>
            <p:ph type="pic" sz="quarter" idx="12"/>
          </p:nvPr>
        </p:nvSpPr>
        <p:spPr>
          <a:xfrm>
            <a:off x="0" y="0"/>
            <a:ext cx="9144000" cy="1828800"/>
          </a:xfrm>
        </p:spPr>
        <p:txBody>
          <a:bodyPr/>
          <a:lstStyle/>
          <a:p>
            <a:r>
              <a:rPr lang="fi-FI"/>
              <a:t>Lisää kuva napsauttamalla kuvaketta</a:t>
            </a:r>
            <a:endParaRPr lang="en-US"/>
          </a:p>
        </p:txBody>
      </p:sp>
    </p:spTree>
    <p:extLst>
      <p:ext uri="{BB962C8B-B14F-4D97-AF65-F5344CB8AC3E}">
        <p14:creationId xmlns:p14="http://schemas.microsoft.com/office/powerpoint/2010/main" val="329756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6" name="Picture 5" descr="section_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623888" y="861313"/>
            <a:ext cx="3797085" cy="2388924"/>
          </a:xfrm>
        </p:spPr>
        <p:txBody>
          <a:bodyPr anchor="b">
            <a:normAutofit/>
          </a:bodyPr>
          <a:lstStyle>
            <a:lvl1pPr>
              <a:defRPr sz="3600">
                <a:solidFill>
                  <a:schemeClr val="bg1"/>
                </a:solidFill>
              </a:defRPr>
            </a:lvl1pPr>
          </a:lstStyle>
          <a:p>
            <a:r>
              <a:rPr lang="fi-FI" dirty="0"/>
              <a:t>Muokkaa perustyylejä naps.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0041" y="4563570"/>
            <a:ext cx="1234294" cy="418404"/>
          </a:xfrm>
          <a:prstGeom prst="rect">
            <a:avLst/>
          </a:prstGeom>
        </p:spPr>
      </p:pic>
    </p:spTree>
    <p:extLst>
      <p:ext uri="{BB962C8B-B14F-4D97-AF65-F5344CB8AC3E}">
        <p14:creationId xmlns:p14="http://schemas.microsoft.com/office/powerpoint/2010/main" val="3453063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Content Placeholder 2"/>
          <p:cNvSpPr>
            <a:spLocks noGrp="1"/>
          </p:cNvSpPr>
          <p:nvPr>
            <p:ph sz="half" idx="1" hasCustomPrompt="1"/>
          </p:nvPr>
        </p:nvSpPr>
        <p:spPr>
          <a:xfrm>
            <a:off x="628650" y="1369219"/>
            <a:ext cx="3886200" cy="310118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Content Placeholder 3"/>
          <p:cNvSpPr>
            <a:spLocks noGrp="1"/>
          </p:cNvSpPr>
          <p:nvPr>
            <p:ph sz="half" idx="2" hasCustomPrompt="1"/>
          </p:nvPr>
        </p:nvSpPr>
        <p:spPr>
          <a:xfrm>
            <a:off x="4629150" y="1369219"/>
            <a:ext cx="3886200" cy="310118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ate Placeholder 4"/>
          <p:cNvSpPr>
            <a:spLocks noGrp="1"/>
          </p:cNvSpPr>
          <p:nvPr>
            <p:ph type="dt" sz="half" idx="10"/>
          </p:nvPr>
        </p:nvSpPr>
        <p:spPr/>
        <p:txBody>
          <a:bodyPr/>
          <a:lstStyle/>
          <a:p>
            <a:fld id="{B4A51093-3B68-3444-BD6F-C22C6DAC87F1}" type="datetime1">
              <a:rPr lang="fi-FI" smtClean="0"/>
              <a:t>30.6.2022</a:t>
            </a:fld>
            <a:endParaRPr lang="en-US"/>
          </a:p>
        </p:txBody>
      </p:sp>
      <p:sp>
        <p:nvSpPr>
          <p:cNvPr id="6" name="Footer Placeholder 5"/>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890318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Date Placeholder 2"/>
          <p:cNvSpPr>
            <a:spLocks noGrp="1"/>
          </p:cNvSpPr>
          <p:nvPr>
            <p:ph type="dt" sz="half" idx="10"/>
          </p:nvPr>
        </p:nvSpPr>
        <p:spPr/>
        <p:txBody>
          <a:bodyPr/>
          <a:lstStyle/>
          <a:p>
            <a:fld id="{4D3D7517-4DF8-4542-ADF9-C8050732C3EC}" type="datetime1">
              <a:rPr lang="fi-FI" smtClean="0"/>
              <a:t>30.6.2022</a:t>
            </a:fld>
            <a:endParaRPr lang="en-US"/>
          </a:p>
        </p:txBody>
      </p:sp>
      <p:sp>
        <p:nvSpPr>
          <p:cNvPr id="4" name="Footer Placeholder 3"/>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11387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Content Placeholder 2"/>
          <p:cNvSpPr>
            <a:spLocks noGrp="1"/>
          </p:cNvSpPr>
          <p:nvPr>
            <p:ph idx="1" hasCustomPrompt="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7E373C96-14B9-6B46-AB9E-D55B569638FE}" type="datetime1">
              <a:rPr lang="fi-FI" smtClean="0"/>
              <a:t>30.6.2022</a:t>
            </a:fld>
            <a:endParaRPr lang="en-US"/>
          </a:p>
        </p:txBody>
      </p:sp>
      <p:sp>
        <p:nvSpPr>
          <p:cNvPr id="5" name="Footer Placeholder 4"/>
          <p:cNvSpPr>
            <a:spLocks noGrp="1"/>
          </p:cNvSpPr>
          <p:nvPr>
            <p:ph type="ftr" sz="quarter" idx="11"/>
          </p:nvPr>
        </p:nvSpPr>
        <p:spPr/>
        <p:txBody>
          <a:bodyPr/>
          <a:lstStyle/>
          <a:p>
            <a:r>
              <a:rPr lang="en-US"/>
              <a:t>Etunimi Sukunimi</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25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B980A-5279-C94B-BD17-753341787E3E}" type="datetime1">
              <a:rPr lang="fi-FI" smtClean="0"/>
              <a:t>30.6.2022</a:t>
            </a:fld>
            <a:endParaRPr lang="en-US"/>
          </a:p>
        </p:txBody>
      </p:sp>
      <p:sp>
        <p:nvSpPr>
          <p:cNvPr id="3" name="Footer Placeholder 2"/>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585767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fi-FI" dirty="0"/>
              <a:t>Muokkaa perustyylejä naps.</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 napsauttamalla</a:t>
            </a:r>
          </a:p>
        </p:txBody>
      </p:sp>
      <p:sp>
        <p:nvSpPr>
          <p:cNvPr id="5" name="Date Placeholder 4"/>
          <p:cNvSpPr>
            <a:spLocks noGrp="1"/>
          </p:cNvSpPr>
          <p:nvPr>
            <p:ph type="dt" sz="half" idx="10"/>
          </p:nvPr>
        </p:nvSpPr>
        <p:spPr/>
        <p:txBody>
          <a:bodyPr/>
          <a:lstStyle/>
          <a:p>
            <a:fld id="{9900CED8-A636-6F45-90EB-6DB0A82A51F5}" type="datetime1">
              <a:rPr lang="fi-FI" smtClean="0"/>
              <a:t>30.6.2022</a:t>
            </a:fld>
            <a:endParaRPr lang="en-US"/>
          </a:p>
        </p:txBody>
      </p:sp>
      <p:sp>
        <p:nvSpPr>
          <p:cNvPr id="6" name="Footer Placeholder 5"/>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38159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fi-FI" dirty="0"/>
              <a:t>Muokkaa perustyylejä naps.</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 napsauttamalla</a:t>
            </a:r>
          </a:p>
        </p:txBody>
      </p:sp>
      <p:sp>
        <p:nvSpPr>
          <p:cNvPr id="5" name="Date Placeholder 4"/>
          <p:cNvSpPr>
            <a:spLocks noGrp="1"/>
          </p:cNvSpPr>
          <p:nvPr>
            <p:ph type="dt" sz="half" idx="10"/>
          </p:nvPr>
        </p:nvSpPr>
        <p:spPr/>
        <p:txBody>
          <a:bodyPr/>
          <a:lstStyle/>
          <a:p>
            <a:fld id="{46AF639F-7741-FD42-812D-A80D39C24D08}" type="datetime1">
              <a:rPr lang="fi-FI" smtClean="0"/>
              <a:t>30.6.2022</a:t>
            </a:fld>
            <a:endParaRPr lang="en-US"/>
          </a:p>
        </p:txBody>
      </p:sp>
      <p:sp>
        <p:nvSpPr>
          <p:cNvPr id="6" name="Footer Placeholder 5"/>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1421212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_you_slide">
    <p:spTree>
      <p:nvGrpSpPr>
        <p:cNvPr id="1" name=""/>
        <p:cNvGrpSpPr/>
        <p:nvPr/>
      </p:nvGrpSpPr>
      <p:grpSpPr>
        <a:xfrm>
          <a:off x="0" y="0"/>
          <a:ext cx="0" cy="0"/>
          <a:chOff x="0" y="0"/>
          <a:chExt cx="0" cy="0"/>
        </a:xfrm>
      </p:grpSpPr>
      <p:pic>
        <p:nvPicPr>
          <p:cNvPr id="6" name="Picture 5" descr="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00" y="-4894"/>
            <a:ext cx="3361266" cy="3630167"/>
          </a:xfrm>
          <a:prstGeom prst="rect">
            <a:avLst/>
          </a:prstGeom>
        </p:spPr>
      </p:pic>
      <p:sp>
        <p:nvSpPr>
          <p:cNvPr id="2" name="Title 1"/>
          <p:cNvSpPr>
            <a:spLocks noGrp="1"/>
          </p:cNvSpPr>
          <p:nvPr>
            <p:ph type="ctrTitle" hasCustomPrompt="1"/>
          </p:nvPr>
        </p:nvSpPr>
        <p:spPr>
          <a:xfrm>
            <a:off x="628650" y="718663"/>
            <a:ext cx="4053417" cy="1904339"/>
          </a:xfrm>
        </p:spPr>
        <p:txBody>
          <a:bodyPr anchor="b">
            <a:normAutofit/>
          </a:bodyPr>
          <a:lstStyle>
            <a:lvl1pPr algn="l">
              <a:defRPr sz="3600"/>
            </a:lvl1pPr>
          </a:lstStyle>
          <a:p>
            <a:r>
              <a:rPr lang="fi-FI" dirty="0"/>
              <a:t>Muokkaa perustyylejä naps.</a:t>
            </a:r>
            <a:endParaRPr lang="en-US" dirty="0"/>
          </a:p>
        </p:txBody>
      </p:sp>
      <p:sp>
        <p:nvSpPr>
          <p:cNvPr id="9" name="Rectangle 8"/>
          <p:cNvSpPr/>
          <p:nvPr userDrawn="1"/>
        </p:nvSpPr>
        <p:spPr>
          <a:xfrm>
            <a:off x="7365999" y="4089400"/>
            <a:ext cx="1769533" cy="10456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840" y="3198707"/>
            <a:ext cx="1953683" cy="662263"/>
          </a:xfrm>
          <a:prstGeom prst="rect">
            <a:avLst/>
          </a:prstGeom>
        </p:spPr>
      </p:pic>
      <p:sp>
        <p:nvSpPr>
          <p:cNvPr id="3" name="TextBox 2"/>
          <p:cNvSpPr txBox="1"/>
          <p:nvPr userDrawn="1"/>
        </p:nvSpPr>
        <p:spPr>
          <a:xfrm>
            <a:off x="628650" y="3917777"/>
            <a:ext cx="2869514" cy="751915"/>
          </a:xfrm>
          <a:prstGeom prst="rect">
            <a:avLst/>
          </a:prstGeom>
          <a:noFill/>
        </p:spPr>
        <p:txBody>
          <a:bodyPr wrap="square" rtlCol="0">
            <a:spAutoFit/>
          </a:bodyPr>
          <a:lstStyle/>
          <a:p>
            <a:pPr>
              <a:lnSpc>
                <a:spcPts val="1720"/>
              </a:lnSpc>
            </a:pPr>
            <a:r>
              <a:rPr lang="en-US" sz="1350" kern="1200" dirty="0">
                <a:solidFill>
                  <a:schemeClr val="tx1"/>
                </a:solidFill>
                <a:latin typeface="+mn-lt"/>
                <a:ea typeface="+mn-ea"/>
                <a:cs typeface="+mn-cs"/>
              </a:rPr>
              <a:t>Hyvinvointialan </a:t>
            </a:r>
            <a:r>
              <a:rPr lang="en-US" sz="1350" kern="1200" dirty="0" err="1">
                <a:solidFill>
                  <a:schemeClr val="tx1"/>
                </a:solidFill>
                <a:latin typeface="+mn-lt"/>
                <a:ea typeface="+mn-ea"/>
                <a:cs typeface="+mn-cs"/>
              </a:rPr>
              <a:t>liitto</a:t>
            </a:r>
            <a:endParaRPr lang="en-US" sz="1350" kern="1200" dirty="0">
              <a:solidFill>
                <a:schemeClr val="tx1"/>
              </a:solidFill>
              <a:latin typeface="+mn-lt"/>
              <a:ea typeface="+mn-ea"/>
              <a:cs typeface="+mn-cs"/>
            </a:endParaRPr>
          </a:p>
          <a:p>
            <a:pPr>
              <a:lnSpc>
                <a:spcPts val="1720"/>
              </a:lnSpc>
            </a:pPr>
            <a:r>
              <a:rPr lang="en-US" sz="1350" kern="1200" dirty="0" err="1">
                <a:solidFill>
                  <a:schemeClr val="tx1"/>
                </a:solidFill>
                <a:latin typeface="+mn-lt"/>
                <a:ea typeface="+mn-ea"/>
                <a:cs typeface="+mn-cs"/>
              </a:rPr>
              <a:t>Eteläranta</a:t>
            </a:r>
            <a:r>
              <a:rPr lang="en-US" sz="1350" kern="1200" dirty="0">
                <a:solidFill>
                  <a:schemeClr val="tx1"/>
                </a:solidFill>
                <a:latin typeface="+mn-lt"/>
                <a:ea typeface="+mn-ea"/>
                <a:cs typeface="+mn-cs"/>
              </a:rPr>
              <a:t> 10, 00130 Helsinki</a:t>
            </a:r>
          </a:p>
          <a:p>
            <a:pPr>
              <a:lnSpc>
                <a:spcPts val="1720"/>
              </a:lnSpc>
            </a:pPr>
            <a:r>
              <a:rPr lang="en-US" sz="1350" kern="1200" dirty="0">
                <a:solidFill>
                  <a:schemeClr val="tx1"/>
                </a:solidFill>
                <a:latin typeface="+mn-lt"/>
                <a:ea typeface="+mn-ea"/>
                <a:cs typeface="+mn-cs"/>
              </a:rPr>
              <a:t>Hyvinvointiala.fi</a:t>
            </a:r>
            <a:endParaRPr lang="en-US" dirty="0"/>
          </a:p>
        </p:txBody>
      </p:sp>
    </p:spTree>
    <p:extLst>
      <p:ext uri="{BB962C8B-B14F-4D97-AF65-F5344CB8AC3E}">
        <p14:creationId xmlns:p14="http://schemas.microsoft.com/office/powerpoint/2010/main" val="2268349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6" name="Picture 5" descr="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00" y="-4894"/>
            <a:ext cx="3361266" cy="3630167"/>
          </a:xfrm>
          <a:prstGeom prst="rect">
            <a:avLst/>
          </a:prstGeom>
        </p:spPr>
      </p:pic>
      <p:sp>
        <p:nvSpPr>
          <p:cNvPr id="2" name="Title 1"/>
          <p:cNvSpPr>
            <a:spLocks noGrp="1"/>
          </p:cNvSpPr>
          <p:nvPr>
            <p:ph type="ctrTitle" hasCustomPrompt="1"/>
          </p:nvPr>
        </p:nvSpPr>
        <p:spPr>
          <a:xfrm>
            <a:off x="628650" y="618067"/>
            <a:ext cx="4053417" cy="1904339"/>
          </a:xfrm>
        </p:spPr>
        <p:txBody>
          <a:bodyPr anchor="b">
            <a:normAutofit/>
          </a:bodyPr>
          <a:lstStyle>
            <a:lvl1pPr algn="l">
              <a:defRPr sz="3600"/>
            </a:lvl1pPr>
          </a:lstStyle>
          <a:p>
            <a:r>
              <a:rPr lang="fi-FI" dirty="0"/>
              <a:t>Muokkaa perustyylejä naps.</a:t>
            </a:r>
            <a:endParaRPr lang="en-US" dirty="0"/>
          </a:p>
        </p:txBody>
      </p:sp>
      <p:sp>
        <p:nvSpPr>
          <p:cNvPr id="3" name="Subtitle 2"/>
          <p:cNvSpPr>
            <a:spLocks noGrp="1"/>
          </p:cNvSpPr>
          <p:nvPr>
            <p:ph type="subTitle" idx="1" hasCustomPrompt="1"/>
          </p:nvPr>
        </p:nvSpPr>
        <p:spPr>
          <a:xfrm>
            <a:off x="628650" y="2701528"/>
            <a:ext cx="4053417" cy="1241822"/>
          </a:xfrm>
        </p:spPr>
        <p:txBody>
          <a:bodyPr>
            <a:no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i-FI" dirty="0"/>
              <a:t>Muokkaa tekstin perustyylejä napsauttamalla</a:t>
            </a:r>
          </a:p>
        </p:txBody>
      </p:sp>
      <p:sp>
        <p:nvSpPr>
          <p:cNvPr id="4" name="Date Placeholder 3"/>
          <p:cNvSpPr>
            <a:spLocks noGrp="1"/>
          </p:cNvSpPr>
          <p:nvPr>
            <p:ph type="dt" sz="half" idx="10"/>
          </p:nvPr>
        </p:nvSpPr>
        <p:spPr/>
        <p:txBody>
          <a:bodyPr/>
          <a:lstStyle/>
          <a:p>
            <a:fld id="{F5DA2CB7-F935-4D88-80A0-E1DDDAB2F318}" type="datetime1">
              <a:rPr lang="fi-FI" smtClean="0"/>
              <a:t>30.6.2022</a:t>
            </a:fld>
            <a:endParaRPr lang="en-US"/>
          </a:p>
        </p:txBody>
      </p:sp>
      <p:sp>
        <p:nvSpPr>
          <p:cNvPr id="5" name="Footer Placeholder 4"/>
          <p:cNvSpPr>
            <a:spLocks noGrp="1"/>
          </p:cNvSpPr>
          <p:nvPr>
            <p:ph type="ftr" sz="quarter" idx="11"/>
          </p:nvPr>
        </p:nvSpPr>
        <p:spPr/>
        <p:txBody>
          <a:bodyPr/>
          <a:lstStyle/>
          <a:p>
            <a:r>
              <a:rPr lang="en-US"/>
              <a:t>Anna Kallaskari</a:t>
            </a:r>
            <a:endParaRPr lang="en-US" dirty="0"/>
          </a:p>
        </p:txBody>
      </p:sp>
      <p:sp>
        <p:nvSpPr>
          <p:cNvPr id="9" name="Rectangle 8"/>
          <p:cNvSpPr/>
          <p:nvPr userDrawn="1"/>
        </p:nvSpPr>
        <p:spPr>
          <a:xfrm>
            <a:off x="7365999" y="4089400"/>
            <a:ext cx="1769533" cy="10456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734" y="4043085"/>
            <a:ext cx="1953683" cy="662263"/>
          </a:xfrm>
          <a:prstGeom prst="rect">
            <a:avLst/>
          </a:prstGeom>
        </p:spPr>
      </p:pic>
    </p:spTree>
    <p:extLst>
      <p:ext uri="{BB962C8B-B14F-4D97-AF65-F5344CB8AC3E}">
        <p14:creationId xmlns:p14="http://schemas.microsoft.com/office/powerpoint/2010/main" val="1339313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Content Placeholder 2"/>
          <p:cNvSpPr>
            <a:spLocks noGrp="1"/>
          </p:cNvSpPr>
          <p:nvPr>
            <p:ph idx="1" hasCustomPrompt="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AB1DE42A-CE5E-4E31-BFDF-37C96BCD051A}" type="datetime1">
              <a:rPr lang="fi-FI" smtClean="0"/>
              <a:t>30.6.2022</a:t>
            </a:fld>
            <a:endParaRPr lang="en-US"/>
          </a:p>
        </p:txBody>
      </p:sp>
      <p:sp>
        <p:nvSpPr>
          <p:cNvPr id="5" name="Footer Placeholder 4"/>
          <p:cNvSpPr>
            <a:spLocks noGrp="1"/>
          </p:cNvSpPr>
          <p:nvPr>
            <p:ph type="ftr" sz="quarter" idx="11"/>
          </p:nvPr>
        </p:nvSpPr>
        <p:spPr/>
        <p:txBody>
          <a:bodyPr/>
          <a:lstStyle/>
          <a:p>
            <a:r>
              <a:rPr lang="en-US"/>
              <a:t>Anna Kallaskari</a:t>
            </a:r>
            <a:endParaRPr lang="en-US" dirty="0"/>
          </a:p>
        </p:txBody>
      </p:sp>
    </p:spTree>
    <p:extLst>
      <p:ext uri="{BB962C8B-B14F-4D97-AF65-F5344CB8AC3E}">
        <p14:creationId xmlns:p14="http://schemas.microsoft.com/office/powerpoint/2010/main" val="988918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2974" y="273844"/>
            <a:ext cx="4602376" cy="911489"/>
          </a:xfrm>
        </p:spPr>
        <p:txBody>
          <a:bodyPr/>
          <a:lstStyle/>
          <a:p>
            <a:r>
              <a:rPr lang="fi-FI" dirty="0"/>
              <a:t>Muokkaa perustyylejä naps.</a:t>
            </a:r>
            <a:endParaRPr lang="en-US" dirty="0"/>
          </a:p>
        </p:txBody>
      </p:sp>
      <p:sp>
        <p:nvSpPr>
          <p:cNvPr id="3" name="Content Placeholder 2"/>
          <p:cNvSpPr>
            <a:spLocks noGrp="1"/>
          </p:cNvSpPr>
          <p:nvPr>
            <p:ph idx="1" hasCustomPrompt="1"/>
          </p:nvPr>
        </p:nvSpPr>
        <p:spPr>
          <a:xfrm>
            <a:off x="3912974" y="1369219"/>
            <a:ext cx="4602376" cy="306731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icture Placeholder 7"/>
          <p:cNvSpPr>
            <a:spLocks noGrp="1"/>
          </p:cNvSpPr>
          <p:nvPr>
            <p:ph type="pic" sz="quarter" idx="12"/>
          </p:nvPr>
        </p:nvSpPr>
        <p:spPr>
          <a:xfrm>
            <a:off x="0" y="0"/>
            <a:ext cx="3429000" cy="5143500"/>
          </a:xfrm>
        </p:spPr>
        <p:txBody>
          <a:bodyPr/>
          <a:lstStyle/>
          <a:p>
            <a:r>
              <a:rPr lang="fi-FI"/>
              <a:t>Lisää kuva napsauttamalla kuvaketta</a:t>
            </a:r>
            <a:endParaRPr lang="en-US"/>
          </a:p>
        </p:txBody>
      </p:sp>
    </p:spTree>
    <p:extLst>
      <p:ext uri="{BB962C8B-B14F-4D97-AF65-F5344CB8AC3E}">
        <p14:creationId xmlns:p14="http://schemas.microsoft.com/office/powerpoint/2010/main" val="142980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_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61682"/>
            <a:ext cx="2831242" cy="2274850"/>
          </a:xfrm>
        </p:spPr>
        <p:txBody>
          <a:bodyPr anchor="t"/>
          <a:lstStyle/>
          <a:p>
            <a:r>
              <a:rPr lang="fi-FI" dirty="0"/>
              <a:t>Muokkaa perustyylejä naps.</a:t>
            </a:r>
            <a:endParaRPr lang="en-US" dirty="0"/>
          </a:p>
        </p:txBody>
      </p:sp>
      <p:sp>
        <p:nvSpPr>
          <p:cNvPr id="3" name="Content Placeholder 2"/>
          <p:cNvSpPr>
            <a:spLocks noGrp="1"/>
          </p:cNvSpPr>
          <p:nvPr>
            <p:ph idx="1" hasCustomPrompt="1"/>
          </p:nvPr>
        </p:nvSpPr>
        <p:spPr>
          <a:xfrm>
            <a:off x="3796270" y="2161681"/>
            <a:ext cx="4719080" cy="227485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A4F302CB-791C-4E86-88A3-4BB638547F9E}" type="datetime1">
              <a:rPr lang="fi-FI" smtClean="0"/>
              <a:t>30.6.2022</a:t>
            </a:fld>
            <a:endParaRPr lang="en-US"/>
          </a:p>
        </p:txBody>
      </p:sp>
      <p:sp>
        <p:nvSpPr>
          <p:cNvPr id="5" name="Footer Placeholder 4"/>
          <p:cNvSpPr>
            <a:spLocks noGrp="1"/>
          </p:cNvSpPr>
          <p:nvPr>
            <p:ph type="ftr" sz="quarter" idx="11"/>
          </p:nvPr>
        </p:nvSpPr>
        <p:spPr/>
        <p:txBody>
          <a:bodyPr/>
          <a:lstStyle/>
          <a:p>
            <a:r>
              <a:rPr lang="en-US"/>
              <a:t>Anna Kallaskari</a:t>
            </a:r>
            <a:endParaRPr lang="en-US" dirty="0"/>
          </a:p>
        </p:txBody>
      </p:sp>
      <p:sp>
        <p:nvSpPr>
          <p:cNvPr id="9" name="Picture Placeholder 7"/>
          <p:cNvSpPr>
            <a:spLocks noGrp="1"/>
          </p:cNvSpPr>
          <p:nvPr>
            <p:ph type="pic" sz="quarter" idx="12"/>
          </p:nvPr>
        </p:nvSpPr>
        <p:spPr>
          <a:xfrm>
            <a:off x="0" y="0"/>
            <a:ext cx="9144000" cy="1828800"/>
          </a:xfrm>
        </p:spPr>
        <p:txBody>
          <a:bodyPr/>
          <a:lstStyle/>
          <a:p>
            <a:r>
              <a:rPr lang="fi-FI"/>
              <a:t>Lisää kuva napsauttamalla kuvaketta</a:t>
            </a:r>
            <a:endParaRPr lang="en-US"/>
          </a:p>
        </p:txBody>
      </p:sp>
    </p:spTree>
    <p:extLst>
      <p:ext uri="{BB962C8B-B14F-4D97-AF65-F5344CB8AC3E}">
        <p14:creationId xmlns:p14="http://schemas.microsoft.com/office/powerpoint/2010/main" val="4141597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6" name="Picture 5" descr="section_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623888" y="861313"/>
            <a:ext cx="3797085" cy="2388924"/>
          </a:xfrm>
        </p:spPr>
        <p:txBody>
          <a:bodyPr anchor="b">
            <a:normAutofit/>
          </a:bodyPr>
          <a:lstStyle>
            <a:lvl1pPr>
              <a:defRPr sz="3600">
                <a:solidFill>
                  <a:schemeClr val="bg1"/>
                </a:solidFill>
              </a:defRPr>
            </a:lvl1pPr>
          </a:lstStyle>
          <a:p>
            <a:r>
              <a:rPr lang="fi-FI" dirty="0"/>
              <a:t>Muokkaa perustyylejä naps.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0041" y="4563570"/>
            <a:ext cx="1234294" cy="418404"/>
          </a:xfrm>
          <a:prstGeom prst="rect">
            <a:avLst/>
          </a:prstGeom>
        </p:spPr>
      </p:pic>
    </p:spTree>
    <p:extLst>
      <p:ext uri="{BB962C8B-B14F-4D97-AF65-F5344CB8AC3E}">
        <p14:creationId xmlns:p14="http://schemas.microsoft.com/office/powerpoint/2010/main" val="268809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_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2974" y="273844"/>
            <a:ext cx="4602376" cy="911489"/>
          </a:xfrm>
        </p:spPr>
        <p:txBody>
          <a:bodyPr/>
          <a:lstStyle/>
          <a:p>
            <a:r>
              <a:rPr lang="fi-FI" dirty="0"/>
              <a:t>Muokkaa perustyylejä naps.</a:t>
            </a:r>
            <a:endParaRPr lang="en-US" dirty="0"/>
          </a:p>
        </p:txBody>
      </p:sp>
      <p:sp>
        <p:nvSpPr>
          <p:cNvPr id="3" name="Content Placeholder 2"/>
          <p:cNvSpPr>
            <a:spLocks noGrp="1"/>
          </p:cNvSpPr>
          <p:nvPr>
            <p:ph idx="1" hasCustomPrompt="1"/>
          </p:nvPr>
        </p:nvSpPr>
        <p:spPr>
          <a:xfrm>
            <a:off x="3912974" y="1369219"/>
            <a:ext cx="4602376" cy="306731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icture Placeholder 7"/>
          <p:cNvSpPr>
            <a:spLocks noGrp="1"/>
          </p:cNvSpPr>
          <p:nvPr>
            <p:ph type="pic" sz="quarter" idx="12"/>
          </p:nvPr>
        </p:nvSpPr>
        <p:spPr>
          <a:xfrm>
            <a:off x="0" y="0"/>
            <a:ext cx="3429000" cy="5143500"/>
          </a:xfrm>
        </p:spPr>
        <p:txBody>
          <a:bodyPr/>
          <a:lstStyle/>
          <a:p>
            <a:r>
              <a:rPr lang="fi-FI"/>
              <a:t>Lisää kuva napsauttamalla kuvaketta</a:t>
            </a:r>
            <a:endParaRPr lang="en-US"/>
          </a:p>
        </p:txBody>
      </p:sp>
    </p:spTree>
    <p:extLst>
      <p:ext uri="{BB962C8B-B14F-4D97-AF65-F5344CB8AC3E}">
        <p14:creationId xmlns:p14="http://schemas.microsoft.com/office/powerpoint/2010/main" val="1968478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Content Placeholder 2"/>
          <p:cNvSpPr>
            <a:spLocks noGrp="1"/>
          </p:cNvSpPr>
          <p:nvPr>
            <p:ph sz="half" idx="1" hasCustomPrompt="1"/>
          </p:nvPr>
        </p:nvSpPr>
        <p:spPr>
          <a:xfrm>
            <a:off x="628650" y="1369219"/>
            <a:ext cx="3886200" cy="310118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Content Placeholder 3"/>
          <p:cNvSpPr>
            <a:spLocks noGrp="1"/>
          </p:cNvSpPr>
          <p:nvPr>
            <p:ph sz="half" idx="2" hasCustomPrompt="1"/>
          </p:nvPr>
        </p:nvSpPr>
        <p:spPr>
          <a:xfrm>
            <a:off x="4629150" y="1369219"/>
            <a:ext cx="3886200" cy="310118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ate Placeholder 4"/>
          <p:cNvSpPr>
            <a:spLocks noGrp="1"/>
          </p:cNvSpPr>
          <p:nvPr>
            <p:ph type="dt" sz="half" idx="10"/>
          </p:nvPr>
        </p:nvSpPr>
        <p:spPr/>
        <p:txBody>
          <a:bodyPr/>
          <a:lstStyle/>
          <a:p>
            <a:fld id="{E626272C-A3FA-435B-B5C2-3AF35A55DBA1}" type="datetime1">
              <a:rPr lang="fi-FI" smtClean="0"/>
              <a:t>30.6.2022</a:t>
            </a:fld>
            <a:endParaRPr lang="en-US"/>
          </a:p>
        </p:txBody>
      </p:sp>
      <p:sp>
        <p:nvSpPr>
          <p:cNvPr id="6" name="Footer Placeholder 5"/>
          <p:cNvSpPr>
            <a:spLocks noGrp="1"/>
          </p:cNvSpPr>
          <p:nvPr>
            <p:ph type="ftr" sz="quarter" idx="11"/>
          </p:nvPr>
        </p:nvSpPr>
        <p:spPr/>
        <p:txBody>
          <a:bodyPr/>
          <a:lstStyle/>
          <a:p>
            <a:r>
              <a:rPr lang="en-US"/>
              <a:t>Anna Kallaskari</a:t>
            </a:r>
            <a:endParaRPr lang="en-US" dirty="0"/>
          </a:p>
        </p:txBody>
      </p:sp>
    </p:spTree>
    <p:extLst>
      <p:ext uri="{BB962C8B-B14F-4D97-AF65-F5344CB8AC3E}">
        <p14:creationId xmlns:p14="http://schemas.microsoft.com/office/powerpoint/2010/main" val="2909302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Date Placeholder 2"/>
          <p:cNvSpPr>
            <a:spLocks noGrp="1"/>
          </p:cNvSpPr>
          <p:nvPr>
            <p:ph type="dt" sz="half" idx="10"/>
          </p:nvPr>
        </p:nvSpPr>
        <p:spPr/>
        <p:txBody>
          <a:bodyPr/>
          <a:lstStyle/>
          <a:p>
            <a:fld id="{563DB292-F92F-404D-A6D3-A7DF0D8886A6}" type="datetime1">
              <a:rPr lang="fi-FI" smtClean="0"/>
              <a:t>30.6.2022</a:t>
            </a:fld>
            <a:endParaRPr lang="en-US"/>
          </a:p>
        </p:txBody>
      </p:sp>
      <p:sp>
        <p:nvSpPr>
          <p:cNvPr id="4" name="Footer Placeholder 3"/>
          <p:cNvSpPr>
            <a:spLocks noGrp="1"/>
          </p:cNvSpPr>
          <p:nvPr>
            <p:ph type="ftr" sz="quarter" idx="11"/>
          </p:nvPr>
        </p:nvSpPr>
        <p:spPr/>
        <p:txBody>
          <a:bodyPr/>
          <a:lstStyle/>
          <a:p>
            <a:r>
              <a:rPr lang="en-US"/>
              <a:t>Anna Kallaskari</a:t>
            </a:r>
            <a:endParaRPr lang="en-US" dirty="0"/>
          </a:p>
        </p:txBody>
      </p:sp>
    </p:spTree>
    <p:extLst>
      <p:ext uri="{BB962C8B-B14F-4D97-AF65-F5344CB8AC3E}">
        <p14:creationId xmlns:p14="http://schemas.microsoft.com/office/powerpoint/2010/main" val="3264285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421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05942-753B-4859-B4D2-DC29D3920536}" type="datetime1">
              <a:rPr lang="fi-FI" smtClean="0"/>
              <a:t>30.6.2022</a:t>
            </a:fld>
            <a:endParaRPr lang="en-US"/>
          </a:p>
        </p:txBody>
      </p:sp>
      <p:sp>
        <p:nvSpPr>
          <p:cNvPr id="3" name="Footer Placeholder 2"/>
          <p:cNvSpPr>
            <a:spLocks noGrp="1"/>
          </p:cNvSpPr>
          <p:nvPr>
            <p:ph type="ftr" sz="quarter" idx="11"/>
          </p:nvPr>
        </p:nvSpPr>
        <p:spPr/>
        <p:txBody>
          <a:bodyPr/>
          <a:lstStyle/>
          <a:p>
            <a:r>
              <a:rPr lang="en-US"/>
              <a:t>Anna Kallaskari</a:t>
            </a:r>
            <a:endParaRPr lang="en-US" dirty="0"/>
          </a:p>
        </p:txBody>
      </p:sp>
    </p:spTree>
    <p:extLst>
      <p:ext uri="{BB962C8B-B14F-4D97-AF65-F5344CB8AC3E}">
        <p14:creationId xmlns:p14="http://schemas.microsoft.com/office/powerpoint/2010/main" val="2946467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fi-FI" dirty="0"/>
              <a:t>Muokkaa perustyylejä naps.</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 napsauttamalla</a:t>
            </a:r>
          </a:p>
        </p:txBody>
      </p:sp>
      <p:sp>
        <p:nvSpPr>
          <p:cNvPr id="5" name="Date Placeholder 4"/>
          <p:cNvSpPr>
            <a:spLocks noGrp="1"/>
          </p:cNvSpPr>
          <p:nvPr>
            <p:ph type="dt" sz="half" idx="10"/>
          </p:nvPr>
        </p:nvSpPr>
        <p:spPr/>
        <p:txBody>
          <a:bodyPr/>
          <a:lstStyle/>
          <a:p>
            <a:fld id="{D2A5943A-ADB5-4A14-94F9-442ED66B0A4A}" type="datetime1">
              <a:rPr lang="fi-FI" smtClean="0"/>
              <a:t>30.6.2022</a:t>
            </a:fld>
            <a:endParaRPr lang="en-US"/>
          </a:p>
        </p:txBody>
      </p:sp>
      <p:sp>
        <p:nvSpPr>
          <p:cNvPr id="6" name="Footer Placeholder 5"/>
          <p:cNvSpPr>
            <a:spLocks noGrp="1"/>
          </p:cNvSpPr>
          <p:nvPr>
            <p:ph type="ftr" sz="quarter" idx="11"/>
          </p:nvPr>
        </p:nvSpPr>
        <p:spPr/>
        <p:txBody>
          <a:bodyPr/>
          <a:lstStyle/>
          <a:p>
            <a:r>
              <a:rPr lang="en-US"/>
              <a:t>Anna Kallaskari</a:t>
            </a:r>
            <a:endParaRPr lang="en-US" dirty="0"/>
          </a:p>
        </p:txBody>
      </p:sp>
    </p:spTree>
    <p:extLst>
      <p:ext uri="{BB962C8B-B14F-4D97-AF65-F5344CB8AC3E}">
        <p14:creationId xmlns:p14="http://schemas.microsoft.com/office/powerpoint/2010/main" val="3374151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fi-FI" dirty="0"/>
              <a:t>Muokkaa perustyylejä naps.</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 napsauttamalla</a:t>
            </a:r>
          </a:p>
        </p:txBody>
      </p:sp>
      <p:sp>
        <p:nvSpPr>
          <p:cNvPr id="5" name="Date Placeholder 4"/>
          <p:cNvSpPr>
            <a:spLocks noGrp="1"/>
          </p:cNvSpPr>
          <p:nvPr>
            <p:ph type="dt" sz="half" idx="10"/>
          </p:nvPr>
        </p:nvSpPr>
        <p:spPr/>
        <p:txBody>
          <a:bodyPr/>
          <a:lstStyle/>
          <a:p>
            <a:fld id="{AD53EFEB-3C0F-4CF6-BDD5-C17EB994AC1C}" type="datetime1">
              <a:rPr lang="fi-FI" smtClean="0"/>
              <a:t>30.6.2022</a:t>
            </a:fld>
            <a:endParaRPr lang="en-US"/>
          </a:p>
        </p:txBody>
      </p:sp>
      <p:sp>
        <p:nvSpPr>
          <p:cNvPr id="6" name="Footer Placeholder 5"/>
          <p:cNvSpPr>
            <a:spLocks noGrp="1"/>
          </p:cNvSpPr>
          <p:nvPr>
            <p:ph type="ftr" sz="quarter" idx="11"/>
          </p:nvPr>
        </p:nvSpPr>
        <p:spPr/>
        <p:txBody>
          <a:bodyPr/>
          <a:lstStyle/>
          <a:p>
            <a:r>
              <a:rPr lang="en-US"/>
              <a:t>Anna Kallaskari</a:t>
            </a:r>
            <a:endParaRPr lang="en-US" dirty="0"/>
          </a:p>
        </p:txBody>
      </p:sp>
    </p:spTree>
    <p:extLst>
      <p:ext uri="{BB962C8B-B14F-4D97-AF65-F5344CB8AC3E}">
        <p14:creationId xmlns:p14="http://schemas.microsoft.com/office/powerpoint/2010/main" val="2187164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_you_slide">
    <p:spTree>
      <p:nvGrpSpPr>
        <p:cNvPr id="1" name=""/>
        <p:cNvGrpSpPr/>
        <p:nvPr/>
      </p:nvGrpSpPr>
      <p:grpSpPr>
        <a:xfrm>
          <a:off x="0" y="0"/>
          <a:ext cx="0" cy="0"/>
          <a:chOff x="0" y="0"/>
          <a:chExt cx="0" cy="0"/>
        </a:xfrm>
      </p:grpSpPr>
      <p:pic>
        <p:nvPicPr>
          <p:cNvPr id="6" name="Picture 5" descr="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00" y="-4894"/>
            <a:ext cx="3361266" cy="3630167"/>
          </a:xfrm>
          <a:prstGeom prst="rect">
            <a:avLst/>
          </a:prstGeom>
        </p:spPr>
      </p:pic>
      <p:sp>
        <p:nvSpPr>
          <p:cNvPr id="2" name="Title 1"/>
          <p:cNvSpPr>
            <a:spLocks noGrp="1"/>
          </p:cNvSpPr>
          <p:nvPr>
            <p:ph type="ctrTitle" hasCustomPrompt="1"/>
          </p:nvPr>
        </p:nvSpPr>
        <p:spPr>
          <a:xfrm>
            <a:off x="628650" y="718663"/>
            <a:ext cx="4053417" cy="1904339"/>
          </a:xfrm>
        </p:spPr>
        <p:txBody>
          <a:bodyPr anchor="b">
            <a:normAutofit/>
          </a:bodyPr>
          <a:lstStyle>
            <a:lvl1pPr algn="l">
              <a:defRPr sz="3600"/>
            </a:lvl1pPr>
          </a:lstStyle>
          <a:p>
            <a:r>
              <a:rPr lang="fi-FI" dirty="0"/>
              <a:t>Muokkaa perustyylejä naps.</a:t>
            </a:r>
            <a:endParaRPr lang="en-US" dirty="0"/>
          </a:p>
        </p:txBody>
      </p:sp>
      <p:sp>
        <p:nvSpPr>
          <p:cNvPr id="9" name="Rectangle 8"/>
          <p:cNvSpPr/>
          <p:nvPr userDrawn="1"/>
        </p:nvSpPr>
        <p:spPr>
          <a:xfrm>
            <a:off x="7365999" y="4089400"/>
            <a:ext cx="1769533" cy="10456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840" y="3198707"/>
            <a:ext cx="1953683" cy="662263"/>
          </a:xfrm>
          <a:prstGeom prst="rect">
            <a:avLst/>
          </a:prstGeom>
        </p:spPr>
      </p:pic>
      <p:sp>
        <p:nvSpPr>
          <p:cNvPr id="3" name="TextBox 2"/>
          <p:cNvSpPr txBox="1"/>
          <p:nvPr userDrawn="1"/>
        </p:nvSpPr>
        <p:spPr>
          <a:xfrm>
            <a:off x="628650" y="3917777"/>
            <a:ext cx="2869514" cy="751915"/>
          </a:xfrm>
          <a:prstGeom prst="rect">
            <a:avLst/>
          </a:prstGeom>
          <a:noFill/>
        </p:spPr>
        <p:txBody>
          <a:bodyPr wrap="square" rtlCol="0">
            <a:spAutoFit/>
          </a:bodyPr>
          <a:lstStyle/>
          <a:p>
            <a:pPr>
              <a:lnSpc>
                <a:spcPts val="1720"/>
              </a:lnSpc>
            </a:pPr>
            <a:r>
              <a:rPr lang="fi-FI" sz="1350" b="0" i="0" kern="1200">
                <a:solidFill>
                  <a:schemeClr val="tx1"/>
                </a:solidFill>
                <a:effectLst/>
                <a:latin typeface="+mn-lt"/>
                <a:ea typeface="+mn-ea"/>
                <a:cs typeface="+mn-cs"/>
              </a:rPr>
              <a:t>Hyvinvointiala HALI ry</a:t>
            </a:r>
          </a:p>
          <a:p>
            <a:pPr>
              <a:lnSpc>
                <a:spcPts val="1720"/>
              </a:lnSpc>
            </a:pPr>
            <a:r>
              <a:rPr lang="en-US" sz="1350" kern="1200">
                <a:solidFill>
                  <a:schemeClr val="tx1"/>
                </a:solidFill>
                <a:latin typeface="+mn-lt"/>
                <a:ea typeface="+mn-ea"/>
                <a:cs typeface="+mn-cs"/>
              </a:rPr>
              <a:t>Eteläranta</a:t>
            </a:r>
            <a:r>
              <a:rPr lang="en-US" sz="1350" kern="1200" dirty="0">
                <a:solidFill>
                  <a:schemeClr val="tx1"/>
                </a:solidFill>
                <a:latin typeface="+mn-lt"/>
                <a:ea typeface="+mn-ea"/>
                <a:cs typeface="+mn-cs"/>
              </a:rPr>
              <a:t> 10, 00130 Helsinki</a:t>
            </a:r>
          </a:p>
          <a:p>
            <a:pPr>
              <a:lnSpc>
                <a:spcPts val="1720"/>
              </a:lnSpc>
            </a:pPr>
            <a:r>
              <a:rPr lang="en-US" sz="1350" kern="1200" dirty="0">
                <a:solidFill>
                  <a:schemeClr val="tx1"/>
                </a:solidFill>
                <a:latin typeface="+mn-lt"/>
                <a:ea typeface="+mn-ea"/>
                <a:cs typeface="+mn-cs"/>
              </a:rPr>
              <a:t>Hyvinvointiala.fi</a:t>
            </a:r>
            <a:endParaRPr lang="en-US" dirty="0"/>
          </a:p>
        </p:txBody>
      </p:sp>
    </p:spTree>
    <p:extLst>
      <p:ext uri="{BB962C8B-B14F-4D97-AF65-F5344CB8AC3E}">
        <p14:creationId xmlns:p14="http://schemas.microsoft.com/office/powerpoint/2010/main" val="261660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61682"/>
            <a:ext cx="2831242" cy="2274850"/>
          </a:xfrm>
        </p:spPr>
        <p:txBody>
          <a:bodyPr anchor="t"/>
          <a:lstStyle/>
          <a:p>
            <a:r>
              <a:rPr lang="fi-FI" dirty="0"/>
              <a:t>Muokkaa perustyylejä naps.</a:t>
            </a:r>
            <a:endParaRPr lang="en-US" dirty="0"/>
          </a:p>
        </p:txBody>
      </p:sp>
      <p:sp>
        <p:nvSpPr>
          <p:cNvPr id="3" name="Content Placeholder 2"/>
          <p:cNvSpPr>
            <a:spLocks noGrp="1"/>
          </p:cNvSpPr>
          <p:nvPr>
            <p:ph idx="1" hasCustomPrompt="1"/>
          </p:nvPr>
        </p:nvSpPr>
        <p:spPr>
          <a:xfrm>
            <a:off x="3796270" y="2161681"/>
            <a:ext cx="4719080" cy="227485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7E373C96-14B9-6B46-AB9E-D55B569638FE}" type="datetime1">
              <a:rPr lang="fi-FI" smtClean="0"/>
              <a:t>30.6.2022</a:t>
            </a:fld>
            <a:endParaRPr lang="en-US"/>
          </a:p>
        </p:txBody>
      </p:sp>
      <p:sp>
        <p:nvSpPr>
          <p:cNvPr id="5" name="Footer Placeholder 4"/>
          <p:cNvSpPr>
            <a:spLocks noGrp="1"/>
          </p:cNvSpPr>
          <p:nvPr>
            <p:ph type="ftr" sz="quarter" idx="11"/>
          </p:nvPr>
        </p:nvSpPr>
        <p:spPr/>
        <p:txBody>
          <a:bodyPr/>
          <a:lstStyle/>
          <a:p>
            <a:r>
              <a:rPr lang="en-US"/>
              <a:t>Etunimi Sukunimi</a:t>
            </a:r>
            <a:endParaRPr lang="en-US" dirty="0"/>
          </a:p>
        </p:txBody>
      </p:sp>
      <p:sp>
        <p:nvSpPr>
          <p:cNvPr id="9" name="Picture Placeholder 7"/>
          <p:cNvSpPr>
            <a:spLocks noGrp="1"/>
          </p:cNvSpPr>
          <p:nvPr>
            <p:ph type="pic" sz="quarter" idx="12"/>
          </p:nvPr>
        </p:nvSpPr>
        <p:spPr>
          <a:xfrm>
            <a:off x="0" y="0"/>
            <a:ext cx="9144000" cy="1828800"/>
          </a:xfrm>
        </p:spPr>
        <p:txBody>
          <a:bodyPr/>
          <a:lstStyle/>
          <a:p>
            <a:r>
              <a:rPr lang="fi-FI"/>
              <a:t>Lisää kuva napsauttamalla kuvaketta</a:t>
            </a:r>
            <a:endParaRPr lang="en-US"/>
          </a:p>
        </p:txBody>
      </p:sp>
    </p:spTree>
    <p:extLst>
      <p:ext uri="{BB962C8B-B14F-4D97-AF65-F5344CB8AC3E}">
        <p14:creationId xmlns:p14="http://schemas.microsoft.com/office/powerpoint/2010/main" val="164225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6" name="Picture 5" descr="section_title_slide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623888" y="861313"/>
            <a:ext cx="3797085" cy="2388924"/>
          </a:xfrm>
        </p:spPr>
        <p:txBody>
          <a:bodyPr anchor="b">
            <a:normAutofit/>
          </a:bodyPr>
          <a:lstStyle>
            <a:lvl1pPr>
              <a:defRPr sz="3600">
                <a:solidFill>
                  <a:schemeClr val="bg1"/>
                </a:solidFill>
              </a:defRPr>
            </a:lvl1pPr>
          </a:lstStyle>
          <a:p>
            <a:r>
              <a:rPr lang="fi-FI" dirty="0"/>
              <a:t>Muokkaa perustyylejä naps.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0041" y="4563570"/>
            <a:ext cx="1234294" cy="4184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Content Placeholder 2"/>
          <p:cNvSpPr>
            <a:spLocks noGrp="1"/>
          </p:cNvSpPr>
          <p:nvPr>
            <p:ph sz="half" idx="1" hasCustomPrompt="1"/>
          </p:nvPr>
        </p:nvSpPr>
        <p:spPr>
          <a:xfrm>
            <a:off x="628650" y="1369219"/>
            <a:ext cx="3886200" cy="310118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Content Placeholder 3"/>
          <p:cNvSpPr>
            <a:spLocks noGrp="1"/>
          </p:cNvSpPr>
          <p:nvPr>
            <p:ph sz="half" idx="2" hasCustomPrompt="1"/>
          </p:nvPr>
        </p:nvSpPr>
        <p:spPr>
          <a:xfrm>
            <a:off x="4629150" y="1369219"/>
            <a:ext cx="3886200" cy="3101181"/>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ate Placeholder 4"/>
          <p:cNvSpPr>
            <a:spLocks noGrp="1"/>
          </p:cNvSpPr>
          <p:nvPr>
            <p:ph type="dt" sz="half" idx="10"/>
          </p:nvPr>
        </p:nvSpPr>
        <p:spPr/>
        <p:txBody>
          <a:bodyPr/>
          <a:lstStyle/>
          <a:p>
            <a:fld id="{B4A51093-3B68-3444-BD6F-C22C6DAC87F1}" type="datetime1">
              <a:rPr lang="fi-FI" smtClean="0"/>
              <a:t>30.6.2022</a:t>
            </a:fld>
            <a:endParaRPr lang="en-US"/>
          </a:p>
        </p:txBody>
      </p:sp>
      <p:sp>
        <p:nvSpPr>
          <p:cNvPr id="6" name="Footer Placeholder 5"/>
          <p:cNvSpPr>
            <a:spLocks noGrp="1"/>
          </p:cNvSpPr>
          <p:nvPr>
            <p:ph type="ftr" sz="quarter" idx="11"/>
          </p:nvPr>
        </p:nvSpPr>
        <p:spPr/>
        <p:txBody>
          <a:bodyPr/>
          <a:lstStyle/>
          <a:p>
            <a:r>
              <a:rPr lang="en-US"/>
              <a:t>Etunimi Sukunimi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Muokkaa perustyylejä naps.</a:t>
            </a:r>
            <a:endParaRPr lang="en-US" dirty="0"/>
          </a:p>
        </p:txBody>
      </p:sp>
      <p:sp>
        <p:nvSpPr>
          <p:cNvPr id="3" name="Date Placeholder 2"/>
          <p:cNvSpPr>
            <a:spLocks noGrp="1"/>
          </p:cNvSpPr>
          <p:nvPr>
            <p:ph type="dt" sz="half" idx="10"/>
          </p:nvPr>
        </p:nvSpPr>
        <p:spPr/>
        <p:txBody>
          <a:bodyPr/>
          <a:lstStyle/>
          <a:p>
            <a:fld id="{4D3D7517-4DF8-4542-ADF9-C8050732C3EC}" type="datetime1">
              <a:rPr lang="fi-FI" smtClean="0"/>
              <a:t>30.6.2022</a:t>
            </a:fld>
            <a:endParaRPr lang="en-US"/>
          </a:p>
        </p:txBody>
      </p:sp>
      <p:sp>
        <p:nvSpPr>
          <p:cNvPr id="4" name="Footer Placeholder 3"/>
          <p:cNvSpPr>
            <a:spLocks noGrp="1"/>
          </p:cNvSpPr>
          <p:nvPr>
            <p:ph type="ftr" sz="quarter" idx="11"/>
          </p:nvPr>
        </p:nvSpPr>
        <p:spPr/>
        <p:txBody>
          <a:bodyPr/>
          <a:lstStyle/>
          <a:p>
            <a:r>
              <a:rPr lang="en-US"/>
              <a:t>Etunimi Sukunimi</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B980A-5279-C94B-BD17-753341787E3E}" type="datetime1">
              <a:rPr lang="fi-FI" smtClean="0"/>
              <a:t>30.6.2022</a:t>
            </a:fld>
            <a:endParaRPr lang="en-US"/>
          </a:p>
        </p:txBody>
      </p:sp>
      <p:sp>
        <p:nvSpPr>
          <p:cNvPr id="3" name="Footer Placeholder 2"/>
          <p:cNvSpPr>
            <a:spLocks noGrp="1"/>
          </p:cNvSpPr>
          <p:nvPr>
            <p:ph type="ftr" sz="quarter" idx="11"/>
          </p:nvPr>
        </p:nvSpPr>
        <p:spPr/>
        <p:txBody>
          <a:bodyPr/>
          <a:lstStyle/>
          <a:p>
            <a:r>
              <a:rPr lang="en-US"/>
              <a:t>Etunimi Sukunimi</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11489"/>
          </a:xfrm>
          <a:prstGeom prst="rect">
            <a:avLst/>
          </a:prstGeom>
        </p:spPr>
        <p:txBody>
          <a:bodyPr vert="horz" lIns="91440" tIns="45720" rIns="91440" bIns="45720" rtlCol="0" anchor="b">
            <a:normAutofit/>
          </a:bodyPr>
          <a:lstStyle/>
          <a:p>
            <a:r>
              <a:rPr lang="fi-FI" dirty="0"/>
              <a:t>Muokkaa perustyylejä naps.</a:t>
            </a:r>
            <a:endParaRPr lang="en-US" dirty="0"/>
          </a:p>
        </p:txBody>
      </p:sp>
      <p:sp>
        <p:nvSpPr>
          <p:cNvPr id="3" name="Text Placeholder 2"/>
          <p:cNvSpPr>
            <a:spLocks noGrp="1"/>
          </p:cNvSpPr>
          <p:nvPr>
            <p:ph type="body" idx="1"/>
          </p:nvPr>
        </p:nvSpPr>
        <p:spPr>
          <a:xfrm>
            <a:off x="628650" y="1369219"/>
            <a:ext cx="7886700" cy="306731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3894667" y="463272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5FD4D7-C6EE-F44A-A8B4-3FEF2EB731EE}" type="datetime1">
              <a:rPr lang="fi-FI" smtClean="0"/>
              <a:t>30.6.2022</a:t>
            </a:fld>
            <a:endParaRPr lang="en-US" dirty="0"/>
          </a:p>
        </p:txBody>
      </p:sp>
      <p:sp>
        <p:nvSpPr>
          <p:cNvPr id="5" name="Footer Placeholder 4"/>
          <p:cNvSpPr>
            <a:spLocks noGrp="1"/>
          </p:cNvSpPr>
          <p:nvPr>
            <p:ph type="ftr" sz="quarter" idx="3"/>
          </p:nvPr>
        </p:nvSpPr>
        <p:spPr>
          <a:xfrm>
            <a:off x="628650" y="4632723"/>
            <a:ext cx="30861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err="1"/>
              <a:t>Etunimi</a:t>
            </a:r>
            <a:r>
              <a:rPr lang="en-US" dirty="0"/>
              <a:t> </a:t>
            </a:r>
            <a:r>
              <a:rPr lang="en-US" dirty="0" err="1"/>
              <a:t>Sukunimi</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91368" y="4561105"/>
            <a:ext cx="1230384" cy="417078"/>
          </a:xfrm>
          <a:prstGeom prst="rect">
            <a:avLst/>
          </a:prstGeom>
        </p:spPr>
      </p:pic>
    </p:spTree>
    <p:extLst>
      <p:ext uri="{BB962C8B-B14F-4D97-AF65-F5344CB8AC3E}">
        <p14:creationId xmlns:p14="http://schemas.microsoft.com/office/powerpoint/2010/main" val="44709081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1" r:id="rId3"/>
    <p:sldLayoutId id="2147483672" r:id="rId4"/>
    <p:sldLayoutId id="2147483662" r:id="rId5"/>
    <p:sldLayoutId id="2147483663" r:id="rId6"/>
    <p:sldLayoutId id="2147483665" r:id="rId7"/>
    <p:sldLayoutId id="2147483669" r:id="rId8"/>
    <p:sldLayoutId id="2147483666" r:id="rId9"/>
    <p:sldLayoutId id="2147483667" r:id="rId10"/>
    <p:sldLayoutId id="2147483668" r:id="rId11"/>
    <p:sldLayoutId id="2147483670" r:id="rId12"/>
  </p:sldLayoutIdLst>
  <p:hf sldNum="0" hdr="0"/>
  <p:txStyles>
    <p:titleStyle>
      <a:lvl1pPr algn="l" defTabSz="685800" rtl="0" eaLnBrk="1" latinLnBrk="0" hangingPunct="1">
        <a:lnSpc>
          <a:spcPct val="90000"/>
        </a:lnSpc>
        <a:spcBef>
          <a:spcPct val="0"/>
        </a:spcBef>
        <a:buNone/>
        <a:defRPr sz="3200" kern="1200">
          <a:solidFill>
            <a:srgbClr val="18AFB9"/>
          </a:solidFill>
          <a:latin typeface="Calibri"/>
          <a:ea typeface="+mj-ea"/>
          <a:cs typeface="Calibri"/>
        </a:defRPr>
      </a:lvl1pPr>
    </p:titleStyle>
    <p:bodyStyle>
      <a:lvl1pPr marL="171450" indent="-171450" algn="l" defTabSz="685800" rtl="0" eaLnBrk="1" latinLnBrk="0" hangingPunct="1">
        <a:lnSpc>
          <a:spcPct val="90000"/>
        </a:lnSpc>
        <a:spcBef>
          <a:spcPts val="750"/>
        </a:spcBef>
        <a:buClr>
          <a:srgbClr val="F7A31B"/>
        </a:buClr>
        <a:buFont typeface="Arial" panose="020B0604020202020204" pitchFamily="34" charset="0"/>
        <a:buChar char="•"/>
        <a:defRPr sz="1800" kern="1200">
          <a:solidFill>
            <a:srgbClr val="6C6965"/>
          </a:solidFill>
          <a:latin typeface="+mn-lt"/>
          <a:ea typeface="+mn-ea"/>
          <a:cs typeface="+mn-cs"/>
        </a:defRPr>
      </a:lvl1pPr>
      <a:lvl2pPr marL="514350" indent="-171450" algn="l" defTabSz="685800" rtl="0" eaLnBrk="1" latinLnBrk="0" hangingPunct="1">
        <a:lnSpc>
          <a:spcPct val="90000"/>
        </a:lnSpc>
        <a:spcBef>
          <a:spcPts val="375"/>
        </a:spcBef>
        <a:buClr>
          <a:srgbClr val="F7A31B"/>
        </a:buClr>
        <a:buFont typeface="Arial" panose="020B0604020202020204" pitchFamily="34" charset="0"/>
        <a:buChar char="•"/>
        <a:defRPr sz="1800" kern="1200">
          <a:solidFill>
            <a:srgbClr val="6C6965"/>
          </a:solidFill>
          <a:latin typeface="+mn-lt"/>
          <a:ea typeface="+mn-ea"/>
          <a:cs typeface="+mn-cs"/>
        </a:defRPr>
      </a:lvl2pPr>
      <a:lvl3pPr marL="857250" indent="-171450" algn="l" defTabSz="685800" rtl="0" eaLnBrk="1" latinLnBrk="0" hangingPunct="1">
        <a:lnSpc>
          <a:spcPct val="90000"/>
        </a:lnSpc>
        <a:spcBef>
          <a:spcPts val="375"/>
        </a:spcBef>
        <a:buClr>
          <a:srgbClr val="F7A31B"/>
        </a:buClr>
        <a:buFont typeface="Arial" panose="020B0604020202020204" pitchFamily="34" charset="0"/>
        <a:buChar char="•"/>
        <a:defRPr sz="1500" kern="1200">
          <a:solidFill>
            <a:srgbClr val="6C6965"/>
          </a:solidFill>
          <a:latin typeface="+mn-lt"/>
          <a:ea typeface="+mn-ea"/>
          <a:cs typeface="+mn-cs"/>
        </a:defRPr>
      </a:lvl3pPr>
      <a:lvl4pPr marL="1200150" indent="-171450" algn="l" defTabSz="685800" rtl="0" eaLnBrk="1" latinLnBrk="0" hangingPunct="1">
        <a:lnSpc>
          <a:spcPct val="90000"/>
        </a:lnSpc>
        <a:spcBef>
          <a:spcPts val="375"/>
        </a:spcBef>
        <a:buClr>
          <a:srgbClr val="F7A31B"/>
        </a:buClr>
        <a:buFont typeface="Arial" panose="020B0604020202020204" pitchFamily="34" charset="0"/>
        <a:buChar char="•"/>
        <a:defRPr sz="1350" kern="1200">
          <a:solidFill>
            <a:srgbClr val="6C6965"/>
          </a:solidFill>
          <a:latin typeface="+mn-lt"/>
          <a:ea typeface="+mn-ea"/>
          <a:cs typeface="+mn-cs"/>
        </a:defRPr>
      </a:lvl4pPr>
      <a:lvl5pPr marL="1543050" indent="-171450" algn="l" defTabSz="685800" rtl="0" eaLnBrk="1" latinLnBrk="0" hangingPunct="1">
        <a:lnSpc>
          <a:spcPct val="90000"/>
        </a:lnSpc>
        <a:spcBef>
          <a:spcPts val="375"/>
        </a:spcBef>
        <a:buClr>
          <a:srgbClr val="F7A31B"/>
        </a:buClr>
        <a:buFont typeface="Arial" panose="020B0604020202020204" pitchFamily="34" charset="0"/>
        <a:buChar char="•"/>
        <a:defRPr sz="1350" kern="1200">
          <a:solidFill>
            <a:srgbClr val="6C69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11489"/>
          </a:xfrm>
          <a:prstGeom prst="rect">
            <a:avLst/>
          </a:prstGeom>
        </p:spPr>
        <p:txBody>
          <a:bodyPr vert="horz" lIns="91440" tIns="45720" rIns="91440" bIns="45720" rtlCol="0" anchor="b">
            <a:normAutofit/>
          </a:bodyPr>
          <a:lstStyle/>
          <a:p>
            <a:r>
              <a:rPr lang="fi-FI" dirty="0"/>
              <a:t>Muokkaa perustyylejä naps.</a:t>
            </a:r>
            <a:endParaRPr lang="en-US" dirty="0"/>
          </a:p>
        </p:txBody>
      </p:sp>
      <p:sp>
        <p:nvSpPr>
          <p:cNvPr id="3" name="Text Placeholder 2"/>
          <p:cNvSpPr>
            <a:spLocks noGrp="1"/>
          </p:cNvSpPr>
          <p:nvPr>
            <p:ph type="body" idx="1"/>
          </p:nvPr>
        </p:nvSpPr>
        <p:spPr>
          <a:xfrm>
            <a:off x="628650" y="1369219"/>
            <a:ext cx="7886700" cy="306731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3894667" y="463272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5FD4D7-C6EE-F44A-A8B4-3FEF2EB731EE}" type="datetime1">
              <a:rPr lang="fi-FI" smtClean="0"/>
              <a:t>30.6.2022</a:t>
            </a:fld>
            <a:endParaRPr lang="en-US" dirty="0"/>
          </a:p>
        </p:txBody>
      </p:sp>
      <p:sp>
        <p:nvSpPr>
          <p:cNvPr id="5" name="Footer Placeholder 4"/>
          <p:cNvSpPr>
            <a:spLocks noGrp="1"/>
          </p:cNvSpPr>
          <p:nvPr>
            <p:ph type="ftr" sz="quarter" idx="3"/>
          </p:nvPr>
        </p:nvSpPr>
        <p:spPr>
          <a:xfrm>
            <a:off x="628650" y="4632723"/>
            <a:ext cx="30861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err="1"/>
              <a:t>Etunimi</a:t>
            </a:r>
            <a:r>
              <a:rPr lang="en-US" dirty="0"/>
              <a:t> </a:t>
            </a:r>
            <a:r>
              <a:rPr lang="en-US" dirty="0" err="1"/>
              <a:t>Sukunimi</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91368" y="4561105"/>
            <a:ext cx="1230384" cy="417078"/>
          </a:xfrm>
          <a:prstGeom prst="rect">
            <a:avLst/>
          </a:prstGeom>
        </p:spPr>
      </p:pic>
    </p:spTree>
    <p:extLst>
      <p:ext uri="{BB962C8B-B14F-4D97-AF65-F5344CB8AC3E}">
        <p14:creationId xmlns:p14="http://schemas.microsoft.com/office/powerpoint/2010/main" val="3601734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p:txStyles>
    <p:titleStyle>
      <a:lvl1pPr algn="l" defTabSz="685800" rtl="0" eaLnBrk="1" latinLnBrk="0" hangingPunct="1">
        <a:lnSpc>
          <a:spcPct val="90000"/>
        </a:lnSpc>
        <a:spcBef>
          <a:spcPct val="0"/>
        </a:spcBef>
        <a:buNone/>
        <a:defRPr sz="3200" kern="1200">
          <a:solidFill>
            <a:srgbClr val="18AFB9"/>
          </a:solidFill>
          <a:latin typeface="Calibri"/>
          <a:ea typeface="+mj-ea"/>
          <a:cs typeface="Calibri"/>
        </a:defRPr>
      </a:lvl1pPr>
    </p:titleStyle>
    <p:bodyStyle>
      <a:lvl1pPr marL="171450" indent="-171450" algn="l" defTabSz="685800" rtl="0" eaLnBrk="1" latinLnBrk="0" hangingPunct="1">
        <a:lnSpc>
          <a:spcPct val="90000"/>
        </a:lnSpc>
        <a:spcBef>
          <a:spcPts val="750"/>
        </a:spcBef>
        <a:buClr>
          <a:srgbClr val="F7A31B"/>
        </a:buClr>
        <a:buFont typeface="Arial" panose="020B0604020202020204" pitchFamily="34" charset="0"/>
        <a:buChar char="•"/>
        <a:defRPr sz="1800" kern="1200">
          <a:solidFill>
            <a:srgbClr val="6C6965"/>
          </a:solidFill>
          <a:latin typeface="+mn-lt"/>
          <a:ea typeface="+mn-ea"/>
          <a:cs typeface="+mn-cs"/>
        </a:defRPr>
      </a:lvl1pPr>
      <a:lvl2pPr marL="514350" indent="-171450" algn="l" defTabSz="685800" rtl="0" eaLnBrk="1" latinLnBrk="0" hangingPunct="1">
        <a:lnSpc>
          <a:spcPct val="90000"/>
        </a:lnSpc>
        <a:spcBef>
          <a:spcPts val="375"/>
        </a:spcBef>
        <a:buClr>
          <a:srgbClr val="F7A31B"/>
        </a:buClr>
        <a:buFont typeface="Arial" panose="020B0604020202020204" pitchFamily="34" charset="0"/>
        <a:buChar char="•"/>
        <a:defRPr sz="1800" kern="1200">
          <a:solidFill>
            <a:srgbClr val="6C6965"/>
          </a:solidFill>
          <a:latin typeface="+mn-lt"/>
          <a:ea typeface="+mn-ea"/>
          <a:cs typeface="+mn-cs"/>
        </a:defRPr>
      </a:lvl2pPr>
      <a:lvl3pPr marL="857250" indent="-171450" algn="l" defTabSz="685800" rtl="0" eaLnBrk="1" latinLnBrk="0" hangingPunct="1">
        <a:lnSpc>
          <a:spcPct val="90000"/>
        </a:lnSpc>
        <a:spcBef>
          <a:spcPts val="375"/>
        </a:spcBef>
        <a:buClr>
          <a:srgbClr val="F7A31B"/>
        </a:buClr>
        <a:buFont typeface="Arial" panose="020B0604020202020204" pitchFamily="34" charset="0"/>
        <a:buChar char="•"/>
        <a:defRPr sz="1500" kern="1200">
          <a:solidFill>
            <a:srgbClr val="6C6965"/>
          </a:solidFill>
          <a:latin typeface="+mn-lt"/>
          <a:ea typeface="+mn-ea"/>
          <a:cs typeface="+mn-cs"/>
        </a:defRPr>
      </a:lvl3pPr>
      <a:lvl4pPr marL="1200150" indent="-171450" algn="l" defTabSz="685800" rtl="0" eaLnBrk="1" latinLnBrk="0" hangingPunct="1">
        <a:lnSpc>
          <a:spcPct val="90000"/>
        </a:lnSpc>
        <a:spcBef>
          <a:spcPts val="375"/>
        </a:spcBef>
        <a:buClr>
          <a:srgbClr val="F7A31B"/>
        </a:buClr>
        <a:buFont typeface="Arial" panose="020B0604020202020204" pitchFamily="34" charset="0"/>
        <a:buChar char="•"/>
        <a:defRPr sz="1350" kern="1200">
          <a:solidFill>
            <a:srgbClr val="6C6965"/>
          </a:solidFill>
          <a:latin typeface="+mn-lt"/>
          <a:ea typeface="+mn-ea"/>
          <a:cs typeface="+mn-cs"/>
        </a:defRPr>
      </a:lvl4pPr>
      <a:lvl5pPr marL="1543050" indent="-171450" algn="l" defTabSz="685800" rtl="0" eaLnBrk="1" latinLnBrk="0" hangingPunct="1">
        <a:lnSpc>
          <a:spcPct val="90000"/>
        </a:lnSpc>
        <a:spcBef>
          <a:spcPts val="375"/>
        </a:spcBef>
        <a:buClr>
          <a:srgbClr val="F7A31B"/>
        </a:buClr>
        <a:buFont typeface="Arial" panose="020B0604020202020204" pitchFamily="34" charset="0"/>
        <a:buChar char="•"/>
        <a:defRPr sz="1350" kern="1200">
          <a:solidFill>
            <a:srgbClr val="6C69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11489"/>
          </a:xfrm>
          <a:prstGeom prst="rect">
            <a:avLst/>
          </a:prstGeom>
        </p:spPr>
        <p:txBody>
          <a:bodyPr vert="horz" lIns="91440" tIns="45720" rIns="91440" bIns="45720" rtlCol="0" anchor="b">
            <a:normAutofit/>
          </a:bodyPr>
          <a:lstStyle/>
          <a:p>
            <a:r>
              <a:rPr lang="fi-FI" dirty="0"/>
              <a:t>Muokkaa perustyylejä naps.</a:t>
            </a:r>
            <a:endParaRPr lang="en-US" dirty="0"/>
          </a:p>
        </p:txBody>
      </p:sp>
      <p:sp>
        <p:nvSpPr>
          <p:cNvPr id="3" name="Text Placeholder 2"/>
          <p:cNvSpPr>
            <a:spLocks noGrp="1"/>
          </p:cNvSpPr>
          <p:nvPr>
            <p:ph type="body" idx="1"/>
          </p:nvPr>
        </p:nvSpPr>
        <p:spPr>
          <a:xfrm>
            <a:off x="628650" y="1369219"/>
            <a:ext cx="7886700" cy="306731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3894667" y="463272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0E9143-81BC-4B88-B4D2-016B250962F4}" type="datetime1">
              <a:rPr lang="fi-FI" smtClean="0"/>
              <a:t>30.6.2022</a:t>
            </a:fld>
            <a:endParaRPr lang="en-US" dirty="0"/>
          </a:p>
        </p:txBody>
      </p:sp>
      <p:sp>
        <p:nvSpPr>
          <p:cNvPr id="5" name="Footer Placeholder 4"/>
          <p:cNvSpPr>
            <a:spLocks noGrp="1"/>
          </p:cNvSpPr>
          <p:nvPr>
            <p:ph type="ftr" sz="quarter" idx="3"/>
          </p:nvPr>
        </p:nvSpPr>
        <p:spPr>
          <a:xfrm>
            <a:off x="628650" y="4632723"/>
            <a:ext cx="30861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Anna Kallaskari</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91368" y="4561105"/>
            <a:ext cx="1230384" cy="417078"/>
          </a:xfrm>
          <a:prstGeom prst="rect">
            <a:avLst/>
          </a:prstGeom>
        </p:spPr>
      </p:pic>
    </p:spTree>
    <p:extLst>
      <p:ext uri="{BB962C8B-B14F-4D97-AF65-F5344CB8AC3E}">
        <p14:creationId xmlns:p14="http://schemas.microsoft.com/office/powerpoint/2010/main" val="31788942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685800" rtl="0" eaLnBrk="1" latinLnBrk="0" hangingPunct="1">
        <a:lnSpc>
          <a:spcPct val="90000"/>
        </a:lnSpc>
        <a:spcBef>
          <a:spcPct val="0"/>
        </a:spcBef>
        <a:buNone/>
        <a:defRPr sz="3200" kern="1200">
          <a:solidFill>
            <a:srgbClr val="18AFB9"/>
          </a:solidFill>
          <a:latin typeface="Calibri"/>
          <a:ea typeface="+mj-ea"/>
          <a:cs typeface="Calibri"/>
        </a:defRPr>
      </a:lvl1pPr>
    </p:titleStyle>
    <p:bodyStyle>
      <a:lvl1pPr marL="171450" indent="-171450" algn="l" defTabSz="685800" rtl="0" eaLnBrk="1" latinLnBrk="0" hangingPunct="1">
        <a:lnSpc>
          <a:spcPct val="90000"/>
        </a:lnSpc>
        <a:spcBef>
          <a:spcPts val="750"/>
        </a:spcBef>
        <a:buClr>
          <a:srgbClr val="F7A31B"/>
        </a:buClr>
        <a:buFont typeface="Arial" panose="020B0604020202020204" pitchFamily="34" charset="0"/>
        <a:buChar char="•"/>
        <a:defRPr sz="1800" kern="1200">
          <a:solidFill>
            <a:srgbClr val="6C6965"/>
          </a:solidFill>
          <a:latin typeface="+mn-lt"/>
          <a:ea typeface="+mn-ea"/>
          <a:cs typeface="+mn-cs"/>
        </a:defRPr>
      </a:lvl1pPr>
      <a:lvl2pPr marL="514350" indent="-171450" algn="l" defTabSz="685800" rtl="0" eaLnBrk="1" latinLnBrk="0" hangingPunct="1">
        <a:lnSpc>
          <a:spcPct val="90000"/>
        </a:lnSpc>
        <a:spcBef>
          <a:spcPts val="375"/>
        </a:spcBef>
        <a:buClr>
          <a:srgbClr val="F7A31B"/>
        </a:buClr>
        <a:buFont typeface="Arial" panose="020B0604020202020204" pitchFamily="34" charset="0"/>
        <a:buChar char="•"/>
        <a:defRPr sz="1800" kern="1200">
          <a:solidFill>
            <a:srgbClr val="6C6965"/>
          </a:solidFill>
          <a:latin typeface="+mn-lt"/>
          <a:ea typeface="+mn-ea"/>
          <a:cs typeface="+mn-cs"/>
        </a:defRPr>
      </a:lvl2pPr>
      <a:lvl3pPr marL="857250" indent="-171450" algn="l" defTabSz="685800" rtl="0" eaLnBrk="1" latinLnBrk="0" hangingPunct="1">
        <a:lnSpc>
          <a:spcPct val="90000"/>
        </a:lnSpc>
        <a:spcBef>
          <a:spcPts val="375"/>
        </a:spcBef>
        <a:buClr>
          <a:srgbClr val="F7A31B"/>
        </a:buClr>
        <a:buFont typeface="Arial" panose="020B0604020202020204" pitchFamily="34" charset="0"/>
        <a:buChar char="•"/>
        <a:defRPr sz="1500" kern="1200">
          <a:solidFill>
            <a:srgbClr val="6C6965"/>
          </a:solidFill>
          <a:latin typeface="+mn-lt"/>
          <a:ea typeface="+mn-ea"/>
          <a:cs typeface="+mn-cs"/>
        </a:defRPr>
      </a:lvl3pPr>
      <a:lvl4pPr marL="1200150" indent="-171450" algn="l" defTabSz="685800" rtl="0" eaLnBrk="1" latinLnBrk="0" hangingPunct="1">
        <a:lnSpc>
          <a:spcPct val="90000"/>
        </a:lnSpc>
        <a:spcBef>
          <a:spcPts val="375"/>
        </a:spcBef>
        <a:buClr>
          <a:srgbClr val="F7A31B"/>
        </a:buClr>
        <a:buFont typeface="Arial" panose="020B0604020202020204" pitchFamily="34" charset="0"/>
        <a:buChar char="•"/>
        <a:defRPr sz="1350" kern="1200">
          <a:solidFill>
            <a:srgbClr val="6C6965"/>
          </a:solidFill>
          <a:latin typeface="+mn-lt"/>
          <a:ea typeface="+mn-ea"/>
          <a:cs typeface="+mn-cs"/>
        </a:defRPr>
      </a:lvl4pPr>
      <a:lvl5pPr marL="1543050" indent="-171450" algn="l" defTabSz="685800" rtl="0" eaLnBrk="1" latinLnBrk="0" hangingPunct="1">
        <a:lnSpc>
          <a:spcPct val="90000"/>
        </a:lnSpc>
        <a:spcBef>
          <a:spcPts val="375"/>
        </a:spcBef>
        <a:buClr>
          <a:srgbClr val="F7A31B"/>
        </a:buClr>
        <a:buFont typeface="Arial" panose="020B0604020202020204" pitchFamily="34" charset="0"/>
        <a:buChar char="•"/>
        <a:defRPr sz="1350" kern="1200">
          <a:solidFill>
            <a:srgbClr val="6C69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err="1"/>
              <a:t>Ensihoitopalvelualan</a:t>
            </a:r>
            <a:r>
              <a:rPr lang="en-US" dirty="0"/>
              <a:t> </a:t>
            </a:r>
            <a:r>
              <a:rPr lang="en-US" dirty="0" err="1"/>
              <a:t>työehtosopimus</a:t>
            </a:r>
            <a:r>
              <a:rPr lang="en-US" dirty="0"/>
              <a:t> 1.5.2022-30.4.2024</a:t>
            </a:r>
          </a:p>
        </p:txBody>
      </p:sp>
      <p:sp>
        <p:nvSpPr>
          <p:cNvPr id="5" name="Subtitle 4"/>
          <p:cNvSpPr>
            <a:spLocks noGrp="1"/>
          </p:cNvSpPr>
          <p:nvPr>
            <p:ph type="subTitle" idx="1"/>
          </p:nvPr>
        </p:nvSpPr>
        <p:spPr/>
        <p:txBody>
          <a:bodyPr/>
          <a:lstStyle/>
          <a:p>
            <a:r>
              <a:rPr lang="en-US" dirty="0" err="1"/>
              <a:t>Johtava</a:t>
            </a:r>
            <a:r>
              <a:rPr lang="en-US" dirty="0"/>
              <a:t> lakimies Riikka Pirinen</a:t>
            </a:r>
          </a:p>
          <a:p>
            <a:r>
              <a:rPr lang="en-US" dirty="0"/>
              <a:t>Lakimies Mikael Söderlund</a:t>
            </a:r>
          </a:p>
        </p:txBody>
      </p:sp>
    </p:spTree>
    <p:extLst>
      <p:ext uri="{BB962C8B-B14F-4D97-AF65-F5344CB8AC3E}">
        <p14:creationId xmlns:p14="http://schemas.microsoft.com/office/powerpoint/2010/main" val="207020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Muita</a:t>
            </a:r>
            <a:r>
              <a:rPr lang="en-US" dirty="0"/>
              <a:t> </a:t>
            </a:r>
            <a:r>
              <a:rPr lang="en-US" dirty="0" err="1"/>
              <a:t>muutoksia</a:t>
            </a:r>
            <a:endParaRPr lang="en-US" dirty="0"/>
          </a:p>
        </p:txBody>
      </p:sp>
      <p:sp>
        <p:nvSpPr>
          <p:cNvPr id="3" name="Content Placeholder 2"/>
          <p:cNvSpPr>
            <a:spLocks noGrp="1"/>
          </p:cNvSpPr>
          <p:nvPr>
            <p:ph idx="1"/>
          </p:nvPr>
        </p:nvSpPr>
        <p:spPr/>
        <p:txBody>
          <a:bodyPr>
            <a:normAutofit/>
          </a:bodyPr>
          <a:lstStyle/>
          <a:p>
            <a:pPr fontAlgn="base">
              <a:lnSpc>
                <a:spcPct val="107000"/>
              </a:lnSpc>
              <a:spcAft>
                <a:spcPts val="800"/>
              </a:spcAft>
            </a:pPr>
            <a:r>
              <a:rPr lang="fi-FI" sz="2300" dirty="0">
                <a:ea typeface="Times New Roman" panose="02020603050405020304" pitchFamily="18" charset="0"/>
              </a:rPr>
              <a:t> </a:t>
            </a:r>
            <a:r>
              <a:rPr lang="fi-FI" sz="2400" b="1" dirty="0">
                <a:effectLst/>
                <a:latin typeface="Calibri" panose="020F0502020204030204" pitchFamily="34" charset="0"/>
                <a:ea typeface="Times New Roman" panose="02020603050405020304" pitchFamily="18" charset="0"/>
                <a:cs typeface="Calibri" panose="020F0502020204030204" pitchFamily="34" charset="0"/>
              </a:rPr>
              <a:t>6 § Vapaapäivät ja lepoaika</a:t>
            </a:r>
            <a:endParaRPr lang="fi-FI" sz="2400" b="1"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fi-FI" sz="2400" i="1" dirty="0">
                <a:effectLst/>
                <a:latin typeface="Calibri" panose="020F0502020204030204" pitchFamily="34" charset="0"/>
                <a:ea typeface="Times New Roman" panose="02020603050405020304" pitchFamily="18" charset="0"/>
                <a:cs typeface="Times New Roman" panose="02020603050405020304" pitchFamily="18" charset="0"/>
              </a:rPr>
              <a:t>Suositus: 6 § 3. kohta 3 kappale:</a:t>
            </a:r>
            <a:endParaRPr lang="fi-FI" sz="2400" dirty="0">
              <a:latin typeface="Calibri" panose="020F0502020204030204" pitchFamily="34" charset="0"/>
              <a:ea typeface="Times New Roman" panose="02020603050405020304" pitchFamily="18" charset="0"/>
              <a:cs typeface="Times New Roman" panose="02020603050405020304" pitchFamily="18" charset="0"/>
            </a:endParaRPr>
          </a:p>
          <a:p>
            <a:pPr lvl="1" fontAlgn="base">
              <a:lnSpc>
                <a:spcPct val="107000"/>
              </a:lnSpc>
              <a:spcAft>
                <a:spcPts val="800"/>
              </a:spcAft>
            </a:pPr>
            <a:r>
              <a:rPr lang="fi-FI" sz="2400" i="1" dirty="0">
                <a:effectLst/>
                <a:latin typeface="Calibri" panose="020F0502020204030204" pitchFamily="34" charset="0"/>
                <a:ea typeface="Times New Roman" panose="02020603050405020304" pitchFamily="18" charset="0"/>
                <a:cs typeface="Times New Roman" panose="02020603050405020304" pitchFamily="18" charset="0"/>
              </a:rPr>
              <a:t>Ruokataukoa ei sijoiteta työvuoron ensimmäisen tai viimeisen tunnin ajaksi, </a:t>
            </a:r>
            <a:r>
              <a:rPr lang="fi-FI"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ellei muuta sovita.</a:t>
            </a:r>
            <a:r>
              <a:rPr lang="fi-FI"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i-FI" sz="2300" dirty="0">
              <a:ea typeface="Times New Roman" panose="02020603050405020304" pitchFamily="18" charset="0"/>
            </a:endParaRPr>
          </a:p>
          <a:p>
            <a:pPr>
              <a:lnSpc>
                <a:spcPct val="106000"/>
              </a:lnSpc>
              <a:spcAft>
                <a:spcPts val="800"/>
              </a:spcAft>
            </a:pPr>
            <a:endParaRPr lang="fi-FI" sz="2000" dirty="0">
              <a:latin typeface="Times New Roman" panose="02020603050405020304" pitchFamily="18" charset="0"/>
              <a:ea typeface="Times New Roman" panose="02020603050405020304" pitchFamily="18" charset="0"/>
            </a:endParaRPr>
          </a:p>
          <a:p>
            <a:pPr>
              <a:lnSpc>
                <a:spcPct val="115000"/>
              </a:lnSpc>
              <a:spcAft>
                <a:spcPts val="1000"/>
              </a:spcAft>
            </a:pPr>
            <a:endParaRPr lang="fi-FI"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US" dirty="0"/>
          </a:p>
        </p:txBody>
      </p:sp>
      <p:sp>
        <p:nvSpPr>
          <p:cNvPr id="4" name="Date Placeholder 3"/>
          <p:cNvSpPr>
            <a:spLocks noGrp="1"/>
          </p:cNvSpPr>
          <p:nvPr>
            <p:ph type="dt" sz="half"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7573AF9C-29A7-6540-BEE3-5D2DC27D97AB}" type="datetime1">
              <a:rPr kumimoji="0" lang="fi-FI" sz="900" b="0" i="0" u="none" strike="noStrike" kern="1200" cap="none" spc="0" normalizeH="0" baseline="0" noProof="0" smtClean="0">
                <a:ln>
                  <a:noFill/>
                </a:ln>
                <a:solidFill>
                  <a:srgbClr val="6D6964">
                    <a:tint val="75000"/>
                  </a:srgbClr>
                </a:solidFill>
                <a:effectLst/>
                <a:uLnTx/>
                <a:uFillTx/>
                <a:latin typeface="Calibri"/>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30.6.2022</a:t>
            </a:fld>
            <a:endParaRPr kumimoji="0" lang="en-US" sz="900" b="0" i="0" u="none" strike="noStrike" kern="1200" cap="none" spc="0" normalizeH="0" baseline="0" noProof="0">
              <a:ln>
                <a:noFill/>
              </a:ln>
              <a:solidFill>
                <a:srgbClr val="6D6964">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D6964">
                    <a:tint val="75000"/>
                  </a:srgbClr>
                </a:solidFill>
                <a:effectLst/>
                <a:uLnTx/>
                <a:uFillTx/>
                <a:latin typeface="Calibri"/>
                <a:ea typeface="+mn-ea"/>
                <a:cs typeface="+mn-cs"/>
              </a:rPr>
              <a:t>Etunimi Sukunimi</a:t>
            </a:r>
            <a:endParaRPr kumimoji="0" lang="en-US" sz="900" b="0" i="0" u="none" strike="noStrike" kern="1200" cap="none" spc="0" normalizeH="0" baseline="0" noProof="0" dirty="0">
              <a:ln>
                <a:noFill/>
              </a:ln>
              <a:solidFill>
                <a:srgbClr val="6D6964">
                  <a:tint val="75000"/>
                </a:srgbClr>
              </a:solidFill>
              <a:effectLst/>
              <a:uLnTx/>
              <a:uFillTx/>
              <a:latin typeface="Calibri"/>
              <a:ea typeface="+mn-ea"/>
              <a:cs typeface="+mn-cs"/>
            </a:endParaRPr>
          </a:p>
        </p:txBody>
      </p:sp>
    </p:spTree>
    <p:extLst>
      <p:ext uri="{BB962C8B-B14F-4D97-AF65-F5344CB8AC3E}">
        <p14:creationId xmlns:p14="http://schemas.microsoft.com/office/powerpoint/2010/main" val="24586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1C97EC-CE30-743B-E86C-E327B2C0C4CA}"/>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A0711844-904E-E35B-C163-6C7EDD81D512}"/>
              </a:ext>
            </a:extLst>
          </p:cNvPr>
          <p:cNvSpPr>
            <a:spLocks noGrp="1"/>
          </p:cNvSpPr>
          <p:nvPr>
            <p:ph idx="1"/>
          </p:nvPr>
        </p:nvSpPr>
        <p:spPr/>
        <p:txBody>
          <a:bodyPr>
            <a:normAutofit fontScale="70000" lnSpcReduction="20000"/>
          </a:bodyPr>
          <a:lstStyle/>
          <a:p>
            <a:r>
              <a:rPr lang="fi-FI" dirty="0"/>
              <a:t>11 § Varallaolo- ja hälytystyö</a:t>
            </a:r>
          </a:p>
          <a:p>
            <a:pPr marL="0" indent="0">
              <a:buNone/>
            </a:pPr>
            <a:r>
              <a:rPr lang="fi-FI" dirty="0"/>
              <a:t>Lisätään uusi määräys 11 § 1. kohtaan: </a:t>
            </a:r>
          </a:p>
          <a:p>
            <a:pPr lvl="1"/>
            <a:r>
              <a:rPr lang="fi-FI" i="1" dirty="0"/>
              <a:t>Varallaolokorvauksen määrä tai sen määräytymisperusteiden sekä varallaolon ehtojen on oltava työntekijän tiedossa sopimusta tehtäessä. Korvauksen määrässä on otettava huomioon varallaolosta työntekijän vapaa-ajan käytölle aiheutuvat rajoitukset.  </a:t>
            </a:r>
          </a:p>
          <a:p>
            <a:endParaRPr lang="fi-FI" dirty="0"/>
          </a:p>
          <a:p>
            <a:r>
              <a:rPr lang="fi-FI" i="1" dirty="0"/>
              <a:t>Soveltamisohje: </a:t>
            </a:r>
          </a:p>
          <a:p>
            <a:pPr lvl="1"/>
            <a:r>
              <a:rPr lang="fi-FI" i="1" dirty="0"/>
              <a:t>Vapaa-ajan käytölle aiheutuvilla rajoituksilla tarkoitetaan varallaolon arvioitua sijoittumista ja kestoa, lähtövalmiusaikaa sekä matkojen korvaamista, jotka on oltava työntekijän tiedossa varallaolosta sovittaessa.</a:t>
            </a:r>
          </a:p>
          <a:p>
            <a:endParaRPr lang="fi-FI" dirty="0"/>
          </a:p>
          <a:p>
            <a:r>
              <a:rPr lang="fi-FI" dirty="0"/>
              <a:t>11 § 7. kohta muutetaan muotoon: </a:t>
            </a:r>
          </a:p>
          <a:p>
            <a:pPr lvl="1"/>
            <a:r>
              <a:rPr lang="fi-FI" dirty="0"/>
              <a:t>Vapaamuotoisesta varallaolosta maksetaan työntekijälle tuntia kohden rahakorvaus, joka varallaolon laadun huomioon ottaen on </a:t>
            </a:r>
            <a:r>
              <a:rPr lang="fi-FI" i="1" dirty="0"/>
              <a:t>28–34 %</a:t>
            </a:r>
            <a:r>
              <a:rPr lang="fi-FI" dirty="0"/>
              <a:t> korottamattomasta tuntipalkasta laskettuna. Korvauksen suuruus riippuu mm. liikkumisalueen laajuudesta ja työpaikalle saapumisen enimmäisajasta. </a:t>
            </a:r>
          </a:p>
          <a:p>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04FF0E2B-C6E1-8774-13A5-FB688C292972}"/>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E70BDCAD-5518-316E-A9C2-97173F1A6E94}"/>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68755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7AB5E5-8915-AF90-123B-F16169019138}"/>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BCD30CDE-98E2-B90C-0168-89D829C6A314}"/>
              </a:ext>
            </a:extLst>
          </p:cNvPr>
          <p:cNvSpPr>
            <a:spLocks noGrp="1"/>
          </p:cNvSpPr>
          <p:nvPr>
            <p:ph idx="1"/>
          </p:nvPr>
        </p:nvSpPr>
        <p:spPr/>
        <p:txBody>
          <a:bodyPr>
            <a:normAutofit fontScale="85000" lnSpcReduction="10000"/>
          </a:bodyPr>
          <a:lstStyle/>
          <a:p>
            <a:r>
              <a:rPr lang="fi-FI" dirty="0"/>
              <a:t>Muutetaan 11 § 8. </a:t>
            </a:r>
            <a:r>
              <a:rPr lang="fi-FI" dirty="0">
                <a:solidFill>
                  <a:schemeClr val="tx2"/>
                </a:solidFill>
              </a:rPr>
              <a:t>k</a:t>
            </a:r>
            <a:r>
              <a:rPr lang="fi-FI" dirty="0"/>
              <a:t>ohta muotoon:</a:t>
            </a:r>
          </a:p>
          <a:p>
            <a:pPr lvl="1"/>
            <a:r>
              <a:rPr lang="fi-FI" dirty="0"/>
              <a:t>Kalenterivuodessa </a:t>
            </a:r>
            <a:r>
              <a:rPr lang="fi-FI" i="1" dirty="0"/>
              <a:t>1200 tuntia </a:t>
            </a:r>
            <a:r>
              <a:rPr lang="fi-FI" dirty="0"/>
              <a:t>ylittävästä varallaolosta on sovittava työntekijän kanssa tuntirajan täytyttyä erikseen. Työnantaja ja työntekijä ovat velvollisia tarkistamaan toukokuun aikana siihen mennessä toteutuneet varallaolotunnit ja huomioimaan ne loppuvuoden varallaolon tuntimäärissä.</a:t>
            </a:r>
          </a:p>
          <a:p>
            <a:endParaRPr lang="fi-FI" dirty="0"/>
          </a:p>
          <a:p>
            <a:r>
              <a:rPr lang="fi-FI" dirty="0"/>
              <a:t>Muutetaan 11 § 9. kohta </a:t>
            </a:r>
            <a:r>
              <a:rPr lang="fi-FI" dirty="0">
                <a:solidFill>
                  <a:schemeClr val="tx2"/>
                </a:solidFill>
              </a:rPr>
              <a:t>muotoon</a:t>
            </a:r>
            <a:r>
              <a:rPr lang="fi-FI" dirty="0"/>
              <a:t>:</a:t>
            </a:r>
          </a:p>
          <a:p>
            <a:pPr lvl="1"/>
            <a:r>
              <a:rPr lang="fi-FI" i="1" dirty="0"/>
              <a:t>9. Hälytysluonteiseen työhön kutsumisesta ja työhön saapumisesta aiheutuvasta häiriöstä maksetaan hälytysraha, jonka suuruus 28,50 euroa. Hälytysluonteisella työllä tarkoitetaan työtä, johon työntekijä kutsutaan suostumuksensa perusteella vapaa-aikanaan hänen jo poistuttuaan työpaikalta ja ilman, että hän on sopinut varallaolosta tai tällaisesta työstä etukäteen. Hälytysrahaan oikeuttavan työhön kutsumisen tulee edellyttää enintään kuuden tunnin kuluttua tapahtuvaa työhön saapumista. Tätä aikaa laskettaessa ei oteta mukaan </a:t>
            </a:r>
            <a:r>
              <a:rPr lang="fi-FI" i="1" dirty="0" err="1"/>
              <a:t>yötunteja</a:t>
            </a:r>
            <a:r>
              <a:rPr lang="fi-FI" i="1" dirty="0"/>
              <a:t> klo 22–06. Paikallisesti voidaan sopia toisin hälytysrahan määrästä ja aikarajoista.</a:t>
            </a:r>
          </a:p>
        </p:txBody>
      </p:sp>
      <p:sp>
        <p:nvSpPr>
          <p:cNvPr id="4" name="Päivämäärän paikkamerkki 3">
            <a:extLst>
              <a:ext uri="{FF2B5EF4-FFF2-40B4-BE49-F238E27FC236}">
                <a16:creationId xmlns:a16="http://schemas.microsoft.com/office/drawing/2014/main" id="{EE9E7CF2-3CCF-C629-DD43-E47B69A8874C}"/>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2EA166D3-2CA9-F49C-5B55-E88CC6BDD03E}"/>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4653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D9F8C7-E700-5800-86E1-22E870C61962}"/>
              </a:ext>
            </a:extLst>
          </p:cNvPr>
          <p:cNvSpPr>
            <a:spLocks noGrp="1"/>
          </p:cNvSpPr>
          <p:nvPr>
            <p:ph type="title"/>
          </p:nvPr>
        </p:nvSpPr>
        <p:spPr/>
        <p:txBody>
          <a:bodyPr/>
          <a:lstStyle/>
          <a:p>
            <a:r>
              <a:rPr lang="fi-FI" dirty="0"/>
              <a:t>Vuosilomissa </a:t>
            </a:r>
            <a:br>
              <a:rPr lang="fi-FI" dirty="0"/>
            </a:br>
            <a:r>
              <a:rPr lang="fi-FI" dirty="0"/>
              <a:t>ma-pe laskentaan</a:t>
            </a:r>
          </a:p>
        </p:txBody>
      </p:sp>
    </p:spTree>
    <p:extLst>
      <p:ext uri="{BB962C8B-B14F-4D97-AF65-F5344CB8AC3E}">
        <p14:creationId xmlns:p14="http://schemas.microsoft.com/office/powerpoint/2010/main" val="16846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18 §: </a:t>
            </a:r>
            <a:r>
              <a:rPr lang="en-US" b="1" dirty="0" err="1">
                <a:latin typeface="Arial" panose="020B0604020202020204" pitchFamily="34" charset="0"/>
                <a:cs typeface="Arial" panose="020B0604020202020204" pitchFamily="34" charset="0"/>
              </a:rPr>
              <a:t>Siirtyminen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viisipäiväiseen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vuosilomaviikkoon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369218"/>
            <a:ext cx="7886700" cy="3500437"/>
          </a:xfrm>
        </p:spPr>
        <p:txBody>
          <a:bodyPr>
            <a:normAutofit/>
          </a:bodyPr>
          <a:lstStyle/>
          <a:p>
            <a:r>
              <a:rPr lang="fi-FI" dirty="0">
                <a:latin typeface="Arial" panose="020B0604020202020204" pitchFamily="34" charset="0"/>
                <a:ea typeface="Calibri" panose="020F0502020204030204" pitchFamily="34" charset="0"/>
                <a:cs typeface="Arial" panose="020B0604020202020204" pitchFamily="34" charset="0"/>
              </a:rPr>
              <a:t>V</a:t>
            </a:r>
            <a:r>
              <a:rPr lang="fi-FI" sz="1800" dirty="0">
                <a:effectLst/>
                <a:latin typeface="Arial" panose="020B0604020202020204" pitchFamily="34" charset="0"/>
                <a:ea typeface="Calibri" panose="020F0502020204030204" pitchFamily="34" charset="0"/>
                <a:cs typeface="Arial" panose="020B0604020202020204" pitchFamily="34" charset="0"/>
              </a:rPr>
              <a:t>uosilomaa koskevaan 18 §:ään lisätään uusi </a:t>
            </a:r>
            <a:r>
              <a:rPr lang="fi-FI" dirty="0">
                <a:latin typeface="Arial" panose="020B0604020202020204" pitchFamily="34" charset="0"/>
                <a:ea typeface="Calibri" panose="020F0502020204030204" pitchFamily="34" charset="0"/>
                <a:cs typeface="Arial" panose="020B0604020202020204" pitchFamily="34" charset="0"/>
              </a:rPr>
              <a:t>6. kohta, jossa sovitaan siirtymisestä viisipäiväiseen vuosilomaviikkoon:</a:t>
            </a:r>
            <a:endParaRPr lang="fi-FI"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i-FI" sz="1800" i="1" dirty="0">
                <a:effectLst/>
                <a:latin typeface="Arial" panose="020B0604020202020204" pitchFamily="34" charset="0"/>
                <a:ea typeface="Calibri" panose="020F0502020204030204" pitchFamily="34" charset="0"/>
                <a:cs typeface="Arial" panose="020B0604020202020204" pitchFamily="34" charset="0"/>
              </a:rPr>
              <a:t>	” 1.4.2024 alkaen ansaittavissa vuosilomissa siirrytään 	vuosilomalain mukaisesta arkipäivälaskennasta (6pv/vko) 	lomapäivälaskentaan (5pv/vko), ellei työnantaja päätä 	aikaisemmasta voimaantulosta.”</a:t>
            </a:r>
          </a:p>
          <a:p>
            <a:r>
              <a:rPr lang="fi-FI" dirty="0">
                <a:latin typeface="Arial" panose="020B0604020202020204" pitchFamily="34" charset="0"/>
                <a:cs typeface="Arial" panose="020B0604020202020204" pitchFamily="34" charset="0"/>
              </a:rPr>
              <a:t>Uudet viisipäiväistä vuosilomalaskentaa koskevat määräykset ovat TES:n  liitteessä 9.</a:t>
            </a:r>
          </a:p>
          <a:p>
            <a:pPr marL="0" indent="0">
              <a:buNone/>
            </a:pPr>
            <a:endParaRPr lang="fi-FI" dirty="0"/>
          </a:p>
        </p:txBody>
      </p:sp>
    </p:spTree>
    <p:extLst>
      <p:ext uri="{BB962C8B-B14F-4D97-AF65-F5344CB8AC3E}">
        <p14:creationId xmlns:p14="http://schemas.microsoft.com/office/powerpoint/2010/main" val="150255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09071-C91B-924D-0671-EC796111F461}"/>
              </a:ext>
            </a:extLst>
          </p:cNvPr>
          <p:cNvSpPr>
            <a:spLocks noGrp="1"/>
          </p:cNvSpPr>
          <p:nvPr>
            <p:ph type="title"/>
          </p:nvPr>
        </p:nvSpPr>
        <p:spPr/>
        <p:txBody>
          <a:bodyPr>
            <a:normAutofit fontScale="90000"/>
          </a:bodyPr>
          <a:lstStyle/>
          <a:p>
            <a:r>
              <a:rPr lang="fi-FI" b="1" dirty="0">
                <a:latin typeface="Arial" panose="020B0604020202020204" pitchFamily="34" charset="0"/>
                <a:cs typeface="Arial" panose="020B0604020202020204" pitchFamily="34" charset="0"/>
              </a:rPr>
              <a:t>Lauantait poistuvat lomien kertymisestä ja antamisesta</a:t>
            </a:r>
          </a:p>
        </p:txBody>
      </p:sp>
      <p:sp>
        <p:nvSpPr>
          <p:cNvPr id="3" name="Sisällön paikkamerkki 2">
            <a:extLst>
              <a:ext uri="{FF2B5EF4-FFF2-40B4-BE49-F238E27FC236}">
                <a16:creationId xmlns:a16="http://schemas.microsoft.com/office/drawing/2014/main" id="{106F90FA-343F-C4DA-48CE-A571101D20D6}"/>
              </a:ext>
            </a:extLst>
          </p:cNvPr>
          <p:cNvSpPr>
            <a:spLocks noGrp="1"/>
          </p:cNvSpPr>
          <p:nvPr>
            <p:ph idx="1"/>
          </p:nvPr>
        </p:nvSpPr>
        <p:spPr/>
        <p:txBody>
          <a:bodyPr/>
          <a:lstStyle/>
          <a:p>
            <a:r>
              <a:rPr lang="fi-FI" dirty="0">
                <a:latin typeface="Arial" panose="020B0604020202020204" pitchFamily="34" charset="0"/>
                <a:cs typeface="Arial" panose="020B0604020202020204" pitchFamily="34" charset="0"/>
              </a:rPr>
              <a:t>Muutos tapahtuu toimialalla kustannusneutraalisti. </a:t>
            </a:r>
          </a:p>
          <a:p>
            <a:r>
              <a:rPr lang="fi-FI" dirty="0">
                <a:latin typeface="Arial" panose="020B0604020202020204" pitchFamily="34" charset="0"/>
                <a:cs typeface="Arial" panose="020B0604020202020204" pitchFamily="34" charset="0"/>
              </a:rPr>
              <a:t>Pääsääntöisesti lomapäivien lukumäärä pienenee n. 1/6. </a:t>
            </a:r>
          </a:p>
          <a:p>
            <a:pPr lvl="1"/>
            <a:r>
              <a:rPr lang="fi-FI" dirty="0" err="1">
                <a:latin typeface="Arial" panose="020B0604020202020204" pitchFamily="34" charset="0"/>
                <a:cs typeface="Arial" panose="020B0604020202020204" pitchFamily="34" charset="0"/>
              </a:rPr>
              <a:t>Esim</a:t>
            </a:r>
            <a:r>
              <a:rPr lang="fi-FI" dirty="0">
                <a:latin typeface="Arial" panose="020B0604020202020204" pitchFamily="34" charset="0"/>
                <a:cs typeface="Arial" panose="020B0604020202020204" pitchFamily="34" charset="0"/>
              </a:rPr>
              <a:t>: 6pv/vk 30 arkipäivän lomaoikeus = 5 vk &gt; 5pv/vk lomapäivinä vastaava lomaoikeus 25 pv = 5 vk </a:t>
            </a:r>
          </a:p>
          <a:p>
            <a:pPr lvl="1"/>
            <a:r>
              <a:rPr lang="fi-FI" dirty="0">
                <a:latin typeface="Arial" panose="020B0604020202020204" pitchFamily="34" charset="0"/>
                <a:cs typeface="Arial" panose="020B0604020202020204" pitchFamily="34" charset="0"/>
              </a:rPr>
              <a:t>Lomaa on yhtä paljon, koska ennen vuosilomapäiviä olivat arkipäivät </a:t>
            </a:r>
            <a:r>
              <a:rPr lang="fi-FI" dirty="0" err="1">
                <a:latin typeface="Arial" panose="020B0604020202020204" pitchFamily="34" charset="0"/>
                <a:cs typeface="Arial" panose="020B0604020202020204" pitchFamily="34" charset="0"/>
              </a:rPr>
              <a:t>ma</a:t>
            </a:r>
            <a:r>
              <a:rPr lang="fi-FI" dirty="0" err="1">
                <a:latin typeface="Calibri" panose="020F0502020204030204" pitchFamily="34" charset="0"/>
                <a:cs typeface="Calibri" panose="020F0502020204030204" pitchFamily="34" charset="0"/>
              </a:rPr>
              <a:t>─</a:t>
            </a:r>
            <a:r>
              <a:rPr lang="fi-FI" dirty="0" err="1">
                <a:latin typeface="Arial" panose="020B0604020202020204" pitchFamily="34" charset="0"/>
                <a:cs typeface="Arial" panose="020B0604020202020204" pitchFamily="34" charset="0"/>
              </a:rPr>
              <a:t>la</a:t>
            </a:r>
            <a:r>
              <a:rPr lang="fi-FI" dirty="0">
                <a:latin typeface="Arial" panose="020B0604020202020204" pitchFamily="34" charset="0"/>
                <a:cs typeface="Arial" panose="020B0604020202020204" pitchFamily="34" charset="0"/>
              </a:rPr>
              <a:t>, kun uudessa järjestelmässä vuosilomapäiviä ovat </a:t>
            </a:r>
            <a:r>
              <a:rPr lang="fi-FI" dirty="0" err="1">
                <a:latin typeface="Arial" panose="020B0604020202020204" pitchFamily="34" charset="0"/>
                <a:cs typeface="Arial" panose="020B0604020202020204" pitchFamily="34" charset="0"/>
              </a:rPr>
              <a:t>ma</a:t>
            </a:r>
            <a:r>
              <a:rPr lang="fi-FI" dirty="0" err="1">
                <a:latin typeface="Calibri" panose="020F0502020204030204" pitchFamily="34" charset="0"/>
                <a:cs typeface="Calibri" panose="020F0502020204030204" pitchFamily="34" charset="0"/>
              </a:rPr>
              <a:t>─</a:t>
            </a:r>
            <a:r>
              <a:rPr lang="fi-FI" dirty="0" err="1">
                <a:latin typeface="Arial" panose="020B0604020202020204" pitchFamily="34" charset="0"/>
                <a:cs typeface="Arial" panose="020B0604020202020204" pitchFamily="34" charset="0"/>
              </a:rPr>
              <a:t>pe</a:t>
            </a:r>
            <a:r>
              <a:rPr lang="fi-FI" dirty="0">
                <a:latin typeface="Arial" panose="020B0604020202020204" pitchFamily="34" charset="0"/>
                <a:cs typeface="Arial" panose="020B0604020202020204" pitchFamily="34" charset="0"/>
              </a:rPr>
              <a:t> väliset päivät.</a:t>
            </a:r>
          </a:p>
          <a:p>
            <a:r>
              <a:rPr lang="fi-FI" dirty="0">
                <a:latin typeface="Arial" panose="020B0604020202020204" pitchFamily="34" charset="0"/>
                <a:cs typeface="Arial" panose="020B0604020202020204" pitchFamily="34" charset="0"/>
              </a:rPr>
              <a:t>Hyvin lyhyissä työsuhteissa pienenemistä ei tapahdu, koska 6/vk arkipäivälomatkin olisi annettu työpäivinä.</a:t>
            </a:r>
          </a:p>
        </p:txBody>
      </p:sp>
      <p:sp>
        <p:nvSpPr>
          <p:cNvPr id="5" name="Tekstiruutu 4">
            <a:extLst>
              <a:ext uri="{FF2B5EF4-FFF2-40B4-BE49-F238E27FC236}">
                <a16:creationId xmlns:a16="http://schemas.microsoft.com/office/drawing/2014/main" id="{EE8059C1-E583-BFF8-AEA0-F2F0A8840155}"/>
              </a:ext>
            </a:extLst>
          </p:cNvPr>
          <p:cNvSpPr txBox="1"/>
          <p:nvPr/>
        </p:nvSpPr>
        <p:spPr>
          <a:xfrm>
            <a:off x="2286000" y="1903665"/>
            <a:ext cx="4572000" cy="300082"/>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350" b="0" i="0" u="none" strike="noStrike" kern="1200" cap="none" spc="0" normalizeH="0" baseline="0" noProof="0" dirty="0">
              <a:ln>
                <a:noFill/>
              </a:ln>
              <a:solidFill>
                <a:srgbClr val="6D6964"/>
              </a:solidFill>
              <a:effectLst/>
              <a:uLnTx/>
              <a:uFillTx/>
              <a:latin typeface="Calibri"/>
              <a:ea typeface="+mn-ea"/>
              <a:cs typeface="+mn-cs"/>
            </a:endParaRPr>
          </a:p>
        </p:txBody>
      </p:sp>
    </p:spTree>
    <p:extLst>
      <p:ext uri="{BB962C8B-B14F-4D97-AF65-F5344CB8AC3E}">
        <p14:creationId xmlns:p14="http://schemas.microsoft.com/office/powerpoint/2010/main" val="93205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09071-C91B-924D-0671-EC796111F461}"/>
              </a:ext>
            </a:extLst>
          </p:cNvPr>
          <p:cNvSpPr>
            <a:spLocks noGrp="1"/>
          </p:cNvSpPr>
          <p:nvPr>
            <p:ph type="title"/>
          </p:nvPr>
        </p:nvSpPr>
        <p:spPr/>
        <p:txBody>
          <a:bodyPr>
            <a:normAutofit/>
          </a:bodyPr>
          <a:lstStyle/>
          <a:p>
            <a:r>
              <a:rPr lang="fi-FI" b="1" dirty="0">
                <a:latin typeface="Arial" panose="020B0604020202020204" pitchFamily="34" charset="0"/>
                <a:cs typeface="Arial" panose="020B0604020202020204" pitchFamily="34" charset="0"/>
              </a:rPr>
              <a:t>Uuden järjestelmän käyttö</a:t>
            </a:r>
          </a:p>
        </p:txBody>
      </p:sp>
      <p:sp>
        <p:nvSpPr>
          <p:cNvPr id="3" name="Sisällön paikkamerkki 2">
            <a:extLst>
              <a:ext uri="{FF2B5EF4-FFF2-40B4-BE49-F238E27FC236}">
                <a16:creationId xmlns:a16="http://schemas.microsoft.com/office/drawing/2014/main" id="{106F90FA-343F-C4DA-48CE-A571101D20D6}"/>
              </a:ext>
            </a:extLst>
          </p:cNvPr>
          <p:cNvSpPr>
            <a:spLocks noGrp="1"/>
          </p:cNvSpPr>
          <p:nvPr>
            <p:ph idx="1"/>
          </p:nvPr>
        </p:nvSpPr>
        <p:spPr>
          <a:xfrm>
            <a:off x="628650" y="1369219"/>
            <a:ext cx="7886700" cy="3289278"/>
          </a:xfrm>
        </p:spPr>
        <p:txBody>
          <a:bodyPr>
            <a:noAutofit/>
          </a:bodyPr>
          <a:lstStyle/>
          <a:p>
            <a:r>
              <a:rPr lang="fi-FI" dirty="0">
                <a:latin typeface="Arial" panose="020B0604020202020204" pitchFamily="34" charset="0"/>
                <a:cs typeface="Arial" panose="020B0604020202020204" pitchFamily="34" charset="0"/>
              </a:rPr>
              <a:t>Jatkossa lomaoikeus valitaan taulukosta A, B tai C. Täysien lomanmääräytymiskuukausien perusteella katsotaan taulukoista suoraan, kuinka monta lomapäivää työntekijä ansaitsee.</a:t>
            </a:r>
          </a:p>
          <a:p>
            <a:r>
              <a:rPr lang="fi-FI" dirty="0">
                <a:latin typeface="Arial" panose="020B0604020202020204" pitchFamily="34" charset="0"/>
                <a:cs typeface="Arial" panose="020B0604020202020204" pitchFamily="34" charset="0"/>
              </a:rPr>
              <a:t>Säästövapaiden ja muiden pidempien lomien muuntamiseen on oma taulukko.</a:t>
            </a:r>
          </a:p>
          <a:p>
            <a:r>
              <a:rPr lang="fi-FI" dirty="0">
                <a:latin typeface="Arial" panose="020B0604020202020204" pitchFamily="34" charset="0"/>
                <a:cs typeface="Arial" panose="020B0604020202020204" pitchFamily="34" charset="0"/>
              </a:rPr>
              <a:t>Loman pidennys koskien lisälomapäiviä lomakauden ulkopuolella pidettävien päivien osalta sovittiin taulukon </a:t>
            </a:r>
            <a:r>
              <a:rPr lang="fi-FI" dirty="0">
                <a:solidFill>
                  <a:schemeClr val="tx2"/>
                </a:solidFill>
                <a:latin typeface="Arial" panose="020B0604020202020204" pitchFamily="34" charset="0"/>
                <a:cs typeface="Arial" panose="020B0604020202020204" pitchFamily="34" charset="0"/>
              </a:rPr>
              <a:t>käyttöönotosta</a:t>
            </a:r>
            <a:r>
              <a:rPr lang="fi-FI" dirty="0">
                <a:latin typeface="Arial" panose="020B0604020202020204" pitchFamily="34" charset="0"/>
                <a:cs typeface="Arial" panose="020B0604020202020204" pitchFamily="34" charset="0"/>
              </a:rPr>
              <a:t>. Edellytykset loman pidennykselle eivät muuttuneet.</a:t>
            </a:r>
          </a:p>
        </p:txBody>
      </p:sp>
      <p:sp>
        <p:nvSpPr>
          <p:cNvPr id="5" name="Tekstiruutu 4">
            <a:extLst>
              <a:ext uri="{FF2B5EF4-FFF2-40B4-BE49-F238E27FC236}">
                <a16:creationId xmlns:a16="http://schemas.microsoft.com/office/drawing/2014/main" id="{EE8059C1-E583-BFF8-AEA0-F2F0A8840155}"/>
              </a:ext>
            </a:extLst>
          </p:cNvPr>
          <p:cNvSpPr txBox="1"/>
          <p:nvPr/>
        </p:nvSpPr>
        <p:spPr>
          <a:xfrm>
            <a:off x="2286000" y="1903665"/>
            <a:ext cx="4572000" cy="300082"/>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350" b="0" i="0" u="none" strike="noStrike" kern="1200" cap="none" spc="0" normalizeH="0" baseline="0" noProof="0" dirty="0">
              <a:ln>
                <a:noFill/>
              </a:ln>
              <a:solidFill>
                <a:srgbClr val="6D6964"/>
              </a:solidFill>
              <a:effectLst/>
              <a:uLnTx/>
              <a:uFillTx/>
              <a:latin typeface="Calibri"/>
              <a:ea typeface="+mn-ea"/>
              <a:cs typeface="+mn-cs"/>
            </a:endParaRPr>
          </a:p>
        </p:txBody>
      </p:sp>
    </p:spTree>
    <p:extLst>
      <p:ext uri="{BB962C8B-B14F-4D97-AF65-F5344CB8AC3E}">
        <p14:creationId xmlns:p14="http://schemas.microsoft.com/office/powerpoint/2010/main" val="2447507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04108-DA80-B359-7B23-A2DDE0B450B9}"/>
              </a:ext>
            </a:extLst>
          </p:cNvPr>
          <p:cNvSpPr>
            <a:spLocks noGrp="1"/>
          </p:cNvSpPr>
          <p:nvPr>
            <p:ph type="title"/>
          </p:nvPr>
        </p:nvSpPr>
        <p:spPr/>
        <p:txBody>
          <a:bodyPr/>
          <a:lstStyle/>
          <a:p>
            <a:r>
              <a:rPr lang="fi-FI" dirty="0"/>
              <a:t>Valitaan oikea muuntotaulukko</a:t>
            </a:r>
          </a:p>
        </p:txBody>
      </p:sp>
      <p:sp>
        <p:nvSpPr>
          <p:cNvPr id="3" name="Sisällön paikkamerkki 2">
            <a:extLst>
              <a:ext uri="{FF2B5EF4-FFF2-40B4-BE49-F238E27FC236}">
                <a16:creationId xmlns:a16="http://schemas.microsoft.com/office/drawing/2014/main" id="{1A067444-8AF1-539E-6AD0-6C4DC4DEA23E}"/>
              </a:ext>
            </a:extLst>
          </p:cNvPr>
          <p:cNvSpPr>
            <a:spLocks noGrp="1"/>
          </p:cNvSpPr>
          <p:nvPr>
            <p:ph idx="1"/>
          </p:nvPr>
        </p:nvSpPr>
        <p:spPr/>
        <p:txBody>
          <a:bodyPr>
            <a:normAutofit fontScale="85000" lnSpcReduction="20000"/>
          </a:bodyPr>
          <a:lstStyle/>
          <a:p>
            <a:pPr marL="342900" lvl="0" indent="-342900">
              <a:lnSpc>
                <a:spcPct val="115000"/>
              </a:lnSpc>
              <a:spcBef>
                <a:spcPts val="1200"/>
              </a:spcBef>
              <a:spcAft>
                <a:spcPts val="300"/>
              </a:spcAft>
              <a:buFont typeface="+mj-lt"/>
              <a:buAutoNum type="arabicPeriod"/>
            </a:pPr>
            <a:r>
              <a:rPr lang="fi-FI" sz="1600" dirty="0">
                <a:effectLst/>
                <a:latin typeface="Arial" panose="020B0604020202020204" pitchFamily="34" charset="0"/>
                <a:ea typeface="Times New Roman" panose="02020603050405020304" pitchFamily="18" charset="0"/>
                <a:cs typeface="Arial" panose="020B0604020202020204" pitchFamily="34" charset="0"/>
              </a:rPr>
              <a:t>Työntekijä ansaitsee vuosilomaa 1.4.2024 alkaen kultakin täydeltä lomanmääräytymiskuukaudelta:</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lphaLcParenR"/>
            </a:pPr>
            <a:r>
              <a:rPr lang="fi-FI" sz="1600" dirty="0">
                <a:effectLst/>
                <a:latin typeface="Arial" panose="020B0604020202020204" pitchFamily="34" charset="0"/>
                <a:ea typeface="Times New Roman" panose="02020603050405020304" pitchFamily="18" charset="0"/>
                <a:cs typeface="Arial" panose="020B0604020202020204" pitchFamily="34" charset="0"/>
              </a:rPr>
              <a:t>Lomataulukon A mukaisesti,</a:t>
            </a:r>
            <a:r>
              <a:rPr lang="fi-FI" sz="1600" i="1" dirty="0">
                <a:effectLst/>
                <a:latin typeface="Arial" panose="020B0604020202020204" pitchFamily="34" charset="0"/>
                <a:ea typeface="Times New Roman" panose="02020603050405020304" pitchFamily="18" charset="0"/>
                <a:cs typeface="Arial" panose="020B0604020202020204" pitchFamily="34" charset="0"/>
              </a:rPr>
              <a:t> </a:t>
            </a:r>
            <a:r>
              <a:rPr lang="fi-FI" sz="1600" dirty="0">
                <a:effectLst/>
                <a:latin typeface="Arial" panose="020B0604020202020204" pitchFamily="34" charset="0"/>
                <a:ea typeface="Times New Roman" panose="02020603050405020304" pitchFamily="18" charset="0"/>
                <a:cs typeface="Arial" panose="020B0604020202020204" pitchFamily="34" charset="0"/>
              </a:rPr>
              <a:t>jos työsuhde on maaliskuun loppuun mennessä yhdenjaksoisesti jatkunut alle vuoden nykyisellä työnantajalla. </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lphaLcParenR"/>
            </a:pPr>
            <a:r>
              <a:rPr lang="fi-FI" sz="1600" dirty="0">
                <a:effectLst/>
                <a:latin typeface="Arial" panose="020B0604020202020204" pitchFamily="34" charset="0"/>
                <a:ea typeface="Times New Roman" panose="02020603050405020304" pitchFamily="18" charset="0"/>
                <a:cs typeface="Arial" panose="020B0604020202020204" pitchFamily="34" charset="0"/>
              </a:rPr>
              <a:t>Lomataulukon B mukaisesti, jos työsuhde on maaliskuun loppuun mennessä yhdenjaksoisesti jatkunut vähintään vuoden nykyisellä työnantajalla. </a:t>
            </a:r>
          </a:p>
          <a:p>
            <a:pPr marL="342900" lvl="0" indent="-342900">
              <a:lnSpc>
                <a:spcPct val="115000"/>
              </a:lnSpc>
              <a:spcAft>
                <a:spcPts val="1000"/>
              </a:spcAft>
              <a:buFont typeface="+mj-lt"/>
              <a:buAutoNum type="alphaLcParenR"/>
            </a:pPr>
            <a:r>
              <a:rPr lang="fi-FI" sz="1800" dirty="0">
                <a:effectLst/>
                <a:latin typeface="Calibri" panose="020F0502020204030204" pitchFamily="34" charset="0"/>
                <a:ea typeface="Times New Roman" panose="02020603050405020304" pitchFamily="18" charset="0"/>
                <a:cs typeface="Calibri" panose="020F0502020204030204" pitchFamily="34" charset="0"/>
              </a:rPr>
              <a:t>Lomataulukon C mukaisesti, jos työntekijä on ollut päätoimiseksi katsottavassa palvelussuhteessa oman työnantajan palveluksessa välittömästi lomanmääräytymisvuoden loppuun mennessä yhtäjaksoisesti vähintään kuusi kuukautta ja hänellä on siihen mennessä palvelusvuosiin oikeuttavaa palveluaikaa yhteensä vähintään viisitoista vuotta.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lnSpc>
                <a:spcPct val="115000"/>
              </a:lnSpc>
              <a:spcAft>
                <a:spcPts val="1000"/>
              </a:spcAft>
              <a:buNone/>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2FD44017-A151-B18B-F2E2-AF70EA5FA639}"/>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7BFE4879-A9A1-36C3-047E-03E77EF8C0F5}"/>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66513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44A254-21E9-3282-52A3-D02EBB1C57FA}"/>
              </a:ext>
            </a:extLst>
          </p:cNvPr>
          <p:cNvSpPr>
            <a:spLocks noGrp="1"/>
          </p:cNvSpPr>
          <p:nvPr>
            <p:ph type="title"/>
          </p:nvPr>
        </p:nvSpPr>
        <p:spPr/>
        <p:txBody>
          <a:bodyPr/>
          <a:lstStyle/>
          <a:p>
            <a:r>
              <a:rPr lang="fi-FI" dirty="0"/>
              <a:t>Muuntotaulukot</a:t>
            </a:r>
          </a:p>
        </p:txBody>
      </p:sp>
      <p:sp>
        <p:nvSpPr>
          <p:cNvPr id="3" name="Sisällön paikkamerkki 2">
            <a:extLst>
              <a:ext uri="{FF2B5EF4-FFF2-40B4-BE49-F238E27FC236}">
                <a16:creationId xmlns:a16="http://schemas.microsoft.com/office/drawing/2014/main" id="{49D399B7-86E2-60E8-1994-39C6C388544F}"/>
              </a:ext>
            </a:extLst>
          </p:cNvPr>
          <p:cNvSpPr>
            <a:spLocks noGrp="1"/>
          </p:cNvSpPr>
          <p:nvPr>
            <p:ph idx="1"/>
          </p:nvPr>
        </p:nvSpPr>
        <p:spPr/>
        <p:txBody>
          <a:bodyPr/>
          <a:lstStyle/>
          <a:p>
            <a:pPr marL="0" indent="0">
              <a:buNone/>
            </a:pPr>
            <a:r>
              <a:rPr lang="fi-FI" dirty="0"/>
              <a:t>Lomataulukko A</a:t>
            </a:r>
          </a:p>
          <a:p>
            <a:pPr marL="0" indent="0">
              <a:buNone/>
            </a:pPr>
            <a:endParaRPr lang="fi-FI" dirty="0"/>
          </a:p>
          <a:p>
            <a:pPr marL="0" indent="0">
              <a:buNone/>
            </a:pPr>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9DDAB3EA-08B7-AC96-CE1A-3EC662B2D530}"/>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B8688B9E-67E2-4A7C-F4B5-AB0F51C88E53}"/>
              </a:ext>
            </a:extLst>
          </p:cNvPr>
          <p:cNvSpPr>
            <a:spLocks noGrp="1"/>
          </p:cNvSpPr>
          <p:nvPr>
            <p:ph type="ftr" sz="quarter" idx="11"/>
          </p:nvPr>
        </p:nvSpPr>
        <p:spPr/>
        <p:txBody>
          <a:bodyPr/>
          <a:lstStyle/>
          <a:p>
            <a:r>
              <a:rPr lang="en-US"/>
              <a:t>Etunimi Sukunimi</a:t>
            </a:r>
            <a:endParaRPr lang="en-US" dirty="0"/>
          </a:p>
        </p:txBody>
      </p:sp>
      <p:graphicFrame>
        <p:nvGraphicFramePr>
          <p:cNvPr id="10" name="Taulukko 9">
            <a:extLst>
              <a:ext uri="{FF2B5EF4-FFF2-40B4-BE49-F238E27FC236}">
                <a16:creationId xmlns:a16="http://schemas.microsoft.com/office/drawing/2014/main" id="{1062187A-2B1C-F598-B115-6F189A2CDE98}"/>
              </a:ext>
            </a:extLst>
          </p:cNvPr>
          <p:cNvGraphicFramePr>
            <a:graphicFrameLocks noGrp="1"/>
          </p:cNvGraphicFramePr>
          <p:nvPr>
            <p:extLst>
              <p:ext uri="{D42A27DB-BD31-4B8C-83A1-F6EECF244321}">
                <p14:modId xmlns:p14="http://schemas.microsoft.com/office/powerpoint/2010/main" val="1714467863"/>
              </p:ext>
            </p:extLst>
          </p:nvPr>
        </p:nvGraphicFramePr>
        <p:xfrm>
          <a:off x="694584" y="2574543"/>
          <a:ext cx="6400165" cy="1221601"/>
        </p:xfrm>
        <a:graphic>
          <a:graphicData uri="http://schemas.openxmlformats.org/drawingml/2006/table">
            <a:tbl>
              <a:tblPr firstRow="1" firstCol="1" bandRow="1"/>
              <a:tblGrid>
                <a:gridCol w="2119630">
                  <a:extLst>
                    <a:ext uri="{9D8B030D-6E8A-4147-A177-3AD203B41FA5}">
                      <a16:colId xmlns:a16="http://schemas.microsoft.com/office/drawing/2014/main" val="1535349238"/>
                    </a:ext>
                  </a:extLst>
                </a:gridCol>
                <a:gridCol w="300355">
                  <a:extLst>
                    <a:ext uri="{9D8B030D-6E8A-4147-A177-3AD203B41FA5}">
                      <a16:colId xmlns:a16="http://schemas.microsoft.com/office/drawing/2014/main" val="3469471923"/>
                    </a:ext>
                  </a:extLst>
                </a:gridCol>
                <a:gridCol w="326390">
                  <a:extLst>
                    <a:ext uri="{9D8B030D-6E8A-4147-A177-3AD203B41FA5}">
                      <a16:colId xmlns:a16="http://schemas.microsoft.com/office/drawing/2014/main" val="1475929310"/>
                    </a:ext>
                  </a:extLst>
                </a:gridCol>
                <a:gridCol w="300355">
                  <a:extLst>
                    <a:ext uri="{9D8B030D-6E8A-4147-A177-3AD203B41FA5}">
                      <a16:colId xmlns:a16="http://schemas.microsoft.com/office/drawing/2014/main" val="513596724"/>
                    </a:ext>
                  </a:extLst>
                </a:gridCol>
                <a:gridCol w="300355">
                  <a:extLst>
                    <a:ext uri="{9D8B030D-6E8A-4147-A177-3AD203B41FA5}">
                      <a16:colId xmlns:a16="http://schemas.microsoft.com/office/drawing/2014/main" val="3565895010"/>
                    </a:ext>
                  </a:extLst>
                </a:gridCol>
                <a:gridCol w="300355">
                  <a:extLst>
                    <a:ext uri="{9D8B030D-6E8A-4147-A177-3AD203B41FA5}">
                      <a16:colId xmlns:a16="http://schemas.microsoft.com/office/drawing/2014/main" val="2753075724"/>
                    </a:ext>
                  </a:extLst>
                </a:gridCol>
                <a:gridCol w="361950">
                  <a:extLst>
                    <a:ext uri="{9D8B030D-6E8A-4147-A177-3AD203B41FA5}">
                      <a16:colId xmlns:a16="http://schemas.microsoft.com/office/drawing/2014/main" val="3162626426"/>
                    </a:ext>
                  </a:extLst>
                </a:gridCol>
                <a:gridCol w="434975">
                  <a:extLst>
                    <a:ext uri="{9D8B030D-6E8A-4147-A177-3AD203B41FA5}">
                      <a16:colId xmlns:a16="http://schemas.microsoft.com/office/drawing/2014/main" val="1749798154"/>
                    </a:ext>
                  </a:extLst>
                </a:gridCol>
                <a:gridCol w="434975">
                  <a:extLst>
                    <a:ext uri="{9D8B030D-6E8A-4147-A177-3AD203B41FA5}">
                      <a16:colId xmlns:a16="http://schemas.microsoft.com/office/drawing/2014/main" val="2957291716"/>
                    </a:ext>
                  </a:extLst>
                </a:gridCol>
                <a:gridCol w="361950">
                  <a:extLst>
                    <a:ext uri="{9D8B030D-6E8A-4147-A177-3AD203B41FA5}">
                      <a16:colId xmlns:a16="http://schemas.microsoft.com/office/drawing/2014/main" val="2316960129"/>
                    </a:ext>
                  </a:extLst>
                </a:gridCol>
                <a:gridCol w="361950">
                  <a:extLst>
                    <a:ext uri="{9D8B030D-6E8A-4147-A177-3AD203B41FA5}">
                      <a16:colId xmlns:a16="http://schemas.microsoft.com/office/drawing/2014/main" val="2378221074"/>
                    </a:ext>
                  </a:extLst>
                </a:gridCol>
                <a:gridCol w="434975">
                  <a:extLst>
                    <a:ext uri="{9D8B030D-6E8A-4147-A177-3AD203B41FA5}">
                      <a16:colId xmlns:a16="http://schemas.microsoft.com/office/drawing/2014/main" val="2415581082"/>
                    </a:ext>
                  </a:extLst>
                </a:gridCol>
                <a:gridCol w="361950">
                  <a:extLst>
                    <a:ext uri="{9D8B030D-6E8A-4147-A177-3AD203B41FA5}">
                      <a16:colId xmlns:a16="http://schemas.microsoft.com/office/drawing/2014/main" val="753866379"/>
                    </a:ext>
                  </a:extLst>
                </a:gridCol>
              </a:tblGrid>
              <a:tr h="762705">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Täydet lomanmääräytymiskuukaudet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6</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7</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8</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9</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070494"/>
                  </a:ext>
                </a:extLst>
              </a:tr>
              <a:tr h="458896">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Ansaitut lomapäivät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7</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9</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17</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19</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dirty="0">
                          <a:effectLst/>
                          <a:latin typeface="Arial" panose="020B0604020202020204" pitchFamily="34" charset="0"/>
                          <a:ea typeface="Times New Roman" panose="02020603050405020304" pitchFamily="18" charset="0"/>
                          <a:cs typeface="Times New Roman" panose="02020603050405020304" pitchFamily="18" charset="0"/>
                        </a:rPr>
                        <a:t>20</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236133"/>
                  </a:ext>
                </a:extLst>
              </a:tr>
            </a:tbl>
          </a:graphicData>
        </a:graphic>
      </p:graphicFrame>
      <p:sp>
        <p:nvSpPr>
          <p:cNvPr id="11" name="Rectangle 3">
            <a:extLst>
              <a:ext uri="{FF2B5EF4-FFF2-40B4-BE49-F238E27FC236}">
                <a16:creationId xmlns:a16="http://schemas.microsoft.com/office/drawing/2014/main" id="{D4839946-F890-8B85-048E-319019D1DC7B}"/>
              </a:ext>
            </a:extLst>
          </p:cNvPr>
          <p:cNvSpPr>
            <a:spLocks noChangeArrowheads="1"/>
          </p:cNvSpPr>
          <p:nvPr/>
        </p:nvSpPr>
        <p:spPr bwMode="auto">
          <a:xfrm>
            <a:off x="694267" y="25739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19500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9E1E6E-E606-3299-5AFC-1860430DD07B}"/>
              </a:ext>
            </a:extLst>
          </p:cNvPr>
          <p:cNvSpPr>
            <a:spLocks noGrp="1"/>
          </p:cNvSpPr>
          <p:nvPr>
            <p:ph type="title"/>
          </p:nvPr>
        </p:nvSpPr>
        <p:spPr/>
        <p:txBody>
          <a:bodyPr/>
          <a:lstStyle/>
          <a:p>
            <a:r>
              <a:rPr lang="fi-FI" dirty="0"/>
              <a:t>Muuntotaulukot</a:t>
            </a:r>
          </a:p>
        </p:txBody>
      </p:sp>
      <p:sp>
        <p:nvSpPr>
          <p:cNvPr id="3" name="Sisällön paikkamerkki 2">
            <a:extLst>
              <a:ext uri="{FF2B5EF4-FFF2-40B4-BE49-F238E27FC236}">
                <a16:creationId xmlns:a16="http://schemas.microsoft.com/office/drawing/2014/main" id="{6AD113BA-BF78-CAAF-0DDF-2E2553FC24B4}"/>
              </a:ext>
            </a:extLst>
          </p:cNvPr>
          <p:cNvSpPr>
            <a:spLocks noGrp="1"/>
          </p:cNvSpPr>
          <p:nvPr>
            <p:ph idx="1"/>
          </p:nvPr>
        </p:nvSpPr>
        <p:spPr>
          <a:xfrm>
            <a:off x="565411" y="1369219"/>
            <a:ext cx="7886700" cy="3067314"/>
          </a:xfrm>
        </p:spPr>
        <p:txBody>
          <a:bodyPr/>
          <a:lstStyle/>
          <a:p>
            <a:pPr marL="0" indent="0">
              <a:buNone/>
            </a:pPr>
            <a:r>
              <a:rPr lang="fi-FI" dirty="0"/>
              <a:t>Lomataulukko B</a:t>
            </a:r>
          </a:p>
          <a:p>
            <a:pPr marL="0" indent="0">
              <a:buNone/>
            </a:pPr>
            <a:endParaRPr lang="fi-FI" dirty="0"/>
          </a:p>
        </p:txBody>
      </p:sp>
      <p:sp>
        <p:nvSpPr>
          <p:cNvPr id="4" name="Päivämäärän paikkamerkki 3">
            <a:extLst>
              <a:ext uri="{FF2B5EF4-FFF2-40B4-BE49-F238E27FC236}">
                <a16:creationId xmlns:a16="http://schemas.microsoft.com/office/drawing/2014/main" id="{E51F42C8-BF67-634C-48AC-F58D6677A455}"/>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F94AEC74-5ADD-63AB-F013-44D6A91D7648}"/>
              </a:ext>
            </a:extLst>
          </p:cNvPr>
          <p:cNvSpPr>
            <a:spLocks noGrp="1"/>
          </p:cNvSpPr>
          <p:nvPr>
            <p:ph type="ftr" sz="quarter" idx="11"/>
          </p:nvPr>
        </p:nvSpPr>
        <p:spPr/>
        <p:txBody>
          <a:bodyPr/>
          <a:lstStyle/>
          <a:p>
            <a:r>
              <a:rPr lang="en-US"/>
              <a:t>Etunimi Sukunimi</a:t>
            </a:r>
            <a:endParaRPr lang="en-US" dirty="0"/>
          </a:p>
        </p:txBody>
      </p:sp>
      <p:graphicFrame>
        <p:nvGraphicFramePr>
          <p:cNvPr id="6" name="Taulukko 5">
            <a:extLst>
              <a:ext uri="{FF2B5EF4-FFF2-40B4-BE49-F238E27FC236}">
                <a16:creationId xmlns:a16="http://schemas.microsoft.com/office/drawing/2014/main" id="{BDA4E0E1-5739-A32E-6555-D5888F054710}"/>
              </a:ext>
            </a:extLst>
          </p:cNvPr>
          <p:cNvGraphicFramePr>
            <a:graphicFrameLocks noGrp="1"/>
          </p:cNvGraphicFramePr>
          <p:nvPr>
            <p:extLst>
              <p:ext uri="{D42A27DB-BD31-4B8C-83A1-F6EECF244321}">
                <p14:modId xmlns:p14="http://schemas.microsoft.com/office/powerpoint/2010/main" val="638846620"/>
              </p:ext>
            </p:extLst>
          </p:nvPr>
        </p:nvGraphicFramePr>
        <p:xfrm>
          <a:off x="691889" y="2574544"/>
          <a:ext cx="6831965" cy="965292"/>
        </p:xfrm>
        <a:graphic>
          <a:graphicData uri="http://schemas.openxmlformats.org/drawingml/2006/table">
            <a:tbl>
              <a:tblPr firstRow="1" firstCol="1" bandRow="1"/>
              <a:tblGrid>
                <a:gridCol w="2119630">
                  <a:extLst>
                    <a:ext uri="{9D8B030D-6E8A-4147-A177-3AD203B41FA5}">
                      <a16:colId xmlns:a16="http://schemas.microsoft.com/office/drawing/2014/main" val="4085313991"/>
                    </a:ext>
                  </a:extLst>
                </a:gridCol>
                <a:gridCol w="305435">
                  <a:extLst>
                    <a:ext uri="{9D8B030D-6E8A-4147-A177-3AD203B41FA5}">
                      <a16:colId xmlns:a16="http://schemas.microsoft.com/office/drawing/2014/main" val="855784435"/>
                    </a:ext>
                  </a:extLst>
                </a:gridCol>
                <a:gridCol w="306070">
                  <a:extLst>
                    <a:ext uri="{9D8B030D-6E8A-4147-A177-3AD203B41FA5}">
                      <a16:colId xmlns:a16="http://schemas.microsoft.com/office/drawing/2014/main" val="934745872"/>
                    </a:ext>
                  </a:extLst>
                </a:gridCol>
                <a:gridCol w="402590">
                  <a:extLst>
                    <a:ext uri="{9D8B030D-6E8A-4147-A177-3AD203B41FA5}">
                      <a16:colId xmlns:a16="http://schemas.microsoft.com/office/drawing/2014/main" val="3363539624"/>
                    </a:ext>
                  </a:extLst>
                </a:gridCol>
                <a:gridCol w="402590">
                  <a:extLst>
                    <a:ext uri="{9D8B030D-6E8A-4147-A177-3AD203B41FA5}">
                      <a16:colId xmlns:a16="http://schemas.microsoft.com/office/drawing/2014/main" val="2797929817"/>
                    </a:ext>
                  </a:extLst>
                </a:gridCol>
                <a:gridCol w="318135">
                  <a:extLst>
                    <a:ext uri="{9D8B030D-6E8A-4147-A177-3AD203B41FA5}">
                      <a16:colId xmlns:a16="http://schemas.microsoft.com/office/drawing/2014/main" val="2257873185"/>
                    </a:ext>
                  </a:extLst>
                </a:gridCol>
                <a:gridCol w="426720">
                  <a:extLst>
                    <a:ext uri="{9D8B030D-6E8A-4147-A177-3AD203B41FA5}">
                      <a16:colId xmlns:a16="http://schemas.microsoft.com/office/drawing/2014/main" val="3828729480"/>
                    </a:ext>
                  </a:extLst>
                </a:gridCol>
                <a:gridCol w="467360">
                  <a:extLst>
                    <a:ext uri="{9D8B030D-6E8A-4147-A177-3AD203B41FA5}">
                      <a16:colId xmlns:a16="http://schemas.microsoft.com/office/drawing/2014/main" val="1522854188"/>
                    </a:ext>
                  </a:extLst>
                </a:gridCol>
                <a:gridCol w="512445">
                  <a:extLst>
                    <a:ext uri="{9D8B030D-6E8A-4147-A177-3AD203B41FA5}">
                      <a16:colId xmlns:a16="http://schemas.microsoft.com/office/drawing/2014/main" val="1981179282"/>
                    </a:ext>
                  </a:extLst>
                </a:gridCol>
                <a:gridCol w="467360">
                  <a:extLst>
                    <a:ext uri="{9D8B030D-6E8A-4147-A177-3AD203B41FA5}">
                      <a16:colId xmlns:a16="http://schemas.microsoft.com/office/drawing/2014/main" val="4105956527"/>
                    </a:ext>
                  </a:extLst>
                </a:gridCol>
                <a:gridCol w="318135">
                  <a:extLst>
                    <a:ext uri="{9D8B030D-6E8A-4147-A177-3AD203B41FA5}">
                      <a16:colId xmlns:a16="http://schemas.microsoft.com/office/drawing/2014/main" val="3919289863"/>
                    </a:ext>
                  </a:extLst>
                </a:gridCol>
                <a:gridCol w="467360">
                  <a:extLst>
                    <a:ext uri="{9D8B030D-6E8A-4147-A177-3AD203B41FA5}">
                      <a16:colId xmlns:a16="http://schemas.microsoft.com/office/drawing/2014/main" val="285667442"/>
                    </a:ext>
                  </a:extLst>
                </a:gridCol>
                <a:gridCol w="318135">
                  <a:extLst>
                    <a:ext uri="{9D8B030D-6E8A-4147-A177-3AD203B41FA5}">
                      <a16:colId xmlns:a16="http://schemas.microsoft.com/office/drawing/2014/main" val="2857953903"/>
                    </a:ext>
                  </a:extLst>
                </a:gridCol>
              </a:tblGrid>
              <a:tr h="596136">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Täydet lomanmääräytymiskuukaudet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6</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7</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8</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9</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446361"/>
                  </a:ext>
                </a:extLst>
              </a:tr>
              <a:tr h="369156">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Ansaitut lomapäivät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7</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9</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17</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dirty="0">
                          <a:effectLst/>
                          <a:latin typeface="Arial" panose="020B0604020202020204" pitchFamily="34" charset="0"/>
                          <a:ea typeface="Times New Roman" panose="02020603050405020304" pitchFamily="18" charset="0"/>
                          <a:cs typeface="Times New Roman" panose="02020603050405020304" pitchFamily="18" charset="0"/>
                        </a:rPr>
                        <a:t>25</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994148"/>
                  </a:ext>
                </a:extLst>
              </a:tr>
            </a:tbl>
          </a:graphicData>
        </a:graphic>
      </p:graphicFrame>
      <p:sp>
        <p:nvSpPr>
          <p:cNvPr id="7" name="Rectangle 1">
            <a:extLst>
              <a:ext uri="{FF2B5EF4-FFF2-40B4-BE49-F238E27FC236}">
                <a16:creationId xmlns:a16="http://schemas.microsoft.com/office/drawing/2014/main" id="{72105C17-45E9-1455-6235-07CB82DE2A29}"/>
              </a:ext>
            </a:extLst>
          </p:cNvPr>
          <p:cNvSpPr>
            <a:spLocks noChangeArrowheads="1"/>
          </p:cNvSpPr>
          <p:nvPr/>
        </p:nvSpPr>
        <p:spPr bwMode="auto">
          <a:xfrm>
            <a:off x="691572" y="25739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230656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Sisältö</a:t>
            </a:r>
          </a:p>
        </p:txBody>
      </p:sp>
      <p:sp>
        <p:nvSpPr>
          <p:cNvPr id="3" name="Content Placeholder 2"/>
          <p:cNvSpPr>
            <a:spLocks noGrp="1"/>
          </p:cNvSpPr>
          <p:nvPr>
            <p:ph idx="1"/>
          </p:nvPr>
        </p:nvSpPr>
        <p:spPr/>
        <p:txBody>
          <a:bodyPr>
            <a:normAutofit/>
          </a:bodyPr>
          <a:lstStyle/>
          <a:p>
            <a:r>
              <a:rPr lang="fi-FI" dirty="0"/>
              <a:t>Ensihoitopalvelualan työehtosopimus</a:t>
            </a:r>
          </a:p>
          <a:p>
            <a:r>
              <a:rPr lang="fi-FI" dirty="0"/>
              <a:t>Palkankorotukset</a:t>
            </a:r>
          </a:p>
          <a:p>
            <a:r>
              <a:rPr lang="fi-FI" dirty="0"/>
              <a:t>Tekstimuutokset</a:t>
            </a:r>
          </a:p>
          <a:p>
            <a:r>
              <a:rPr lang="fi-FI" dirty="0"/>
              <a:t>Työryhmät</a:t>
            </a:r>
          </a:p>
        </p:txBody>
      </p:sp>
      <p:pic>
        <p:nvPicPr>
          <p:cNvPr id="8" name="Picture Placeholder 7"/>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3456" t="4603" r="34136" b="-1"/>
          <a:stretch/>
        </p:blipFill>
        <p:spPr>
          <a:xfrm>
            <a:off x="0" y="1"/>
            <a:ext cx="3429000" cy="5143500"/>
          </a:xfrm>
        </p:spPr>
      </p:pic>
    </p:spTree>
    <p:extLst>
      <p:ext uri="{BB962C8B-B14F-4D97-AF65-F5344CB8AC3E}">
        <p14:creationId xmlns:p14="http://schemas.microsoft.com/office/powerpoint/2010/main" val="146157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5B580A-7701-EBBF-0062-3CCE1F567B44}"/>
              </a:ext>
            </a:extLst>
          </p:cNvPr>
          <p:cNvSpPr>
            <a:spLocks noGrp="1"/>
          </p:cNvSpPr>
          <p:nvPr>
            <p:ph type="title"/>
          </p:nvPr>
        </p:nvSpPr>
        <p:spPr/>
        <p:txBody>
          <a:bodyPr/>
          <a:lstStyle/>
          <a:p>
            <a:r>
              <a:rPr lang="fi-FI" dirty="0"/>
              <a:t>Kumpi taulukko, A vai B?</a:t>
            </a:r>
          </a:p>
        </p:txBody>
      </p:sp>
      <p:sp>
        <p:nvSpPr>
          <p:cNvPr id="3" name="Sisällön paikkamerkki 2">
            <a:extLst>
              <a:ext uri="{FF2B5EF4-FFF2-40B4-BE49-F238E27FC236}">
                <a16:creationId xmlns:a16="http://schemas.microsoft.com/office/drawing/2014/main" id="{9390CA6B-E887-9084-6613-B0F0801F1106}"/>
              </a:ext>
            </a:extLst>
          </p:cNvPr>
          <p:cNvSpPr>
            <a:spLocks noGrp="1"/>
          </p:cNvSpPr>
          <p:nvPr>
            <p:ph idx="1"/>
          </p:nvPr>
        </p:nvSpPr>
        <p:spPr/>
        <p:txBody>
          <a:bodyPr/>
          <a:lstStyle/>
          <a:p>
            <a:r>
              <a:rPr lang="fi-FI" dirty="0"/>
              <a:t>Työpaikalla siirrytään viisipäiväiseen lomapäivälaskentaan 1.4.2024. Työntekijän työsuhde on alkanut 1.6.2024. </a:t>
            </a:r>
          </a:p>
          <a:p>
            <a:endParaRPr lang="fi-FI" dirty="0"/>
          </a:p>
          <a:p>
            <a:r>
              <a:rPr lang="fi-FI" dirty="0"/>
              <a:t>Lomanmääräytymisvuonna 1.4.2024 - 31.3.2025 eli työsuhteen ajalla 1.6.2024 – 31.3.2025 kyseinen työntekijä ansaitsee lomaa lomataulukon A mukaisesti.</a:t>
            </a:r>
          </a:p>
          <a:p>
            <a:endParaRPr lang="fi-FI" dirty="0"/>
          </a:p>
          <a:p>
            <a:r>
              <a:rPr lang="fi-FI" dirty="0"/>
              <a:t>Lomanmääräytymisvuonna 1.4.2025 - 31.3.2026 hän ansaitsee lomaa lomataulukon B mukaisesti, kun työsuhde on jatkunut yhdenjaksoisesti vähintään vuoden 31.3.2026.</a:t>
            </a:r>
          </a:p>
        </p:txBody>
      </p:sp>
      <p:sp>
        <p:nvSpPr>
          <p:cNvPr id="4" name="Päivämäärän paikkamerkki 3">
            <a:extLst>
              <a:ext uri="{FF2B5EF4-FFF2-40B4-BE49-F238E27FC236}">
                <a16:creationId xmlns:a16="http://schemas.microsoft.com/office/drawing/2014/main" id="{9F965A72-2FEA-55FF-C069-A807E4F1828D}"/>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F2626D35-76D5-9739-199F-74E07770E73C}"/>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96869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0F9D10-E950-5224-0C98-CF79102E6BCB}"/>
              </a:ext>
            </a:extLst>
          </p:cNvPr>
          <p:cNvSpPr>
            <a:spLocks noGrp="1"/>
          </p:cNvSpPr>
          <p:nvPr>
            <p:ph type="title"/>
          </p:nvPr>
        </p:nvSpPr>
        <p:spPr/>
        <p:txBody>
          <a:bodyPr/>
          <a:lstStyle/>
          <a:p>
            <a:r>
              <a:rPr lang="fi-FI" dirty="0"/>
              <a:t>Muuntotaulukot</a:t>
            </a:r>
          </a:p>
        </p:txBody>
      </p:sp>
      <p:sp>
        <p:nvSpPr>
          <p:cNvPr id="3" name="Sisällön paikkamerkki 2">
            <a:extLst>
              <a:ext uri="{FF2B5EF4-FFF2-40B4-BE49-F238E27FC236}">
                <a16:creationId xmlns:a16="http://schemas.microsoft.com/office/drawing/2014/main" id="{A9A34535-579E-F0EB-A2BA-F47E039D5419}"/>
              </a:ext>
            </a:extLst>
          </p:cNvPr>
          <p:cNvSpPr>
            <a:spLocks noGrp="1"/>
          </p:cNvSpPr>
          <p:nvPr>
            <p:ph idx="1"/>
          </p:nvPr>
        </p:nvSpPr>
        <p:spPr>
          <a:xfrm>
            <a:off x="580159" y="1369219"/>
            <a:ext cx="7886700" cy="3067314"/>
          </a:xfrm>
        </p:spPr>
        <p:txBody>
          <a:bodyPr/>
          <a:lstStyle/>
          <a:p>
            <a:pPr marL="0" indent="0">
              <a:buNone/>
            </a:pPr>
            <a:r>
              <a:rPr lang="fi-FI" dirty="0"/>
              <a:t>Lomataulukko C</a:t>
            </a:r>
          </a:p>
          <a:p>
            <a:pPr marL="0" indent="0">
              <a:buNone/>
            </a:pPr>
            <a:r>
              <a:rPr lang="fi-FI" dirty="0"/>
              <a:t> </a:t>
            </a:r>
          </a:p>
        </p:txBody>
      </p:sp>
      <p:sp>
        <p:nvSpPr>
          <p:cNvPr id="4" name="Päivämäärän paikkamerkki 3">
            <a:extLst>
              <a:ext uri="{FF2B5EF4-FFF2-40B4-BE49-F238E27FC236}">
                <a16:creationId xmlns:a16="http://schemas.microsoft.com/office/drawing/2014/main" id="{BB5471AF-5CAA-8E09-392A-E270F6860BDF}"/>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99BEA223-AC04-1FE1-E351-B58666ADA3C3}"/>
              </a:ext>
            </a:extLst>
          </p:cNvPr>
          <p:cNvSpPr>
            <a:spLocks noGrp="1"/>
          </p:cNvSpPr>
          <p:nvPr>
            <p:ph type="ftr" sz="quarter" idx="11"/>
          </p:nvPr>
        </p:nvSpPr>
        <p:spPr/>
        <p:txBody>
          <a:bodyPr/>
          <a:lstStyle/>
          <a:p>
            <a:r>
              <a:rPr lang="en-US"/>
              <a:t>Etunimi Sukunimi</a:t>
            </a:r>
            <a:endParaRPr lang="en-US" dirty="0"/>
          </a:p>
        </p:txBody>
      </p:sp>
      <p:graphicFrame>
        <p:nvGraphicFramePr>
          <p:cNvPr id="6" name="Taulukko 5">
            <a:extLst>
              <a:ext uri="{FF2B5EF4-FFF2-40B4-BE49-F238E27FC236}">
                <a16:creationId xmlns:a16="http://schemas.microsoft.com/office/drawing/2014/main" id="{EF72E0C4-8630-ACEC-7653-565E3A3535D7}"/>
              </a:ext>
            </a:extLst>
          </p:cNvPr>
          <p:cNvGraphicFramePr>
            <a:graphicFrameLocks noGrp="1"/>
          </p:cNvGraphicFramePr>
          <p:nvPr>
            <p:extLst>
              <p:ext uri="{D42A27DB-BD31-4B8C-83A1-F6EECF244321}">
                <p14:modId xmlns:p14="http://schemas.microsoft.com/office/powerpoint/2010/main" val="2691737555"/>
              </p:ext>
            </p:extLst>
          </p:nvPr>
        </p:nvGraphicFramePr>
        <p:xfrm>
          <a:off x="695537" y="2575147"/>
          <a:ext cx="6398260" cy="1220998"/>
        </p:xfrm>
        <a:graphic>
          <a:graphicData uri="http://schemas.openxmlformats.org/drawingml/2006/table">
            <a:tbl>
              <a:tblPr firstRow="1" firstCol="1" bandRow="1"/>
              <a:tblGrid>
                <a:gridCol w="2119630">
                  <a:extLst>
                    <a:ext uri="{9D8B030D-6E8A-4147-A177-3AD203B41FA5}">
                      <a16:colId xmlns:a16="http://schemas.microsoft.com/office/drawing/2014/main" val="3307448678"/>
                    </a:ext>
                  </a:extLst>
                </a:gridCol>
                <a:gridCol w="300355">
                  <a:extLst>
                    <a:ext uri="{9D8B030D-6E8A-4147-A177-3AD203B41FA5}">
                      <a16:colId xmlns:a16="http://schemas.microsoft.com/office/drawing/2014/main" val="1569928429"/>
                    </a:ext>
                  </a:extLst>
                </a:gridCol>
                <a:gridCol w="300990">
                  <a:extLst>
                    <a:ext uri="{9D8B030D-6E8A-4147-A177-3AD203B41FA5}">
                      <a16:colId xmlns:a16="http://schemas.microsoft.com/office/drawing/2014/main" val="2233867273"/>
                    </a:ext>
                  </a:extLst>
                </a:gridCol>
                <a:gridCol w="301625">
                  <a:extLst>
                    <a:ext uri="{9D8B030D-6E8A-4147-A177-3AD203B41FA5}">
                      <a16:colId xmlns:a16="http://schemas.microsoft.com/office/drawing/2014/main" val="4255146330"/>
                    </a:ext>
                  </a:extLst>
                </a:gridCol>
                <a:gridCol w="362585">
                  <a:extLst>
                    <a:ext uri="{9D8B030D-6E8A-4147-A177-3AD203B41FA5}">
                      <a16:colId xmlns:a16="http://schemas.microsoft.com/office/drawing/2014/main" val="2591324852"/>
                    </a:ext>
                  </a:extLst>
                </a:gridCol>
                <a:gridCol w="362585">
                  <a:extLst>
                    <a:ext uri="{9D8B030D-6E8A-4147-A177-3AD203B41FA5}">
                      <a16:colId xmlns:a16="http://schemas.microsoft.com/office/drawing/2014/main" val="383486102"/>
                    </a:ext>
                  </a:extLst>
                </a:gridCol>
                <a:gridCol w="362585">
                  <a:extLst>
                    <a:ext uri="{9D8B030D-6E8A-4147-A177-3AD203B41FA5}">
                      <a16:colId xmlns:a16="http://schemas.microsoft.com/office/drawing/2014/main" val="2539315716"/>
                    </a:ext>
                  </a:extLst>
                </a:gridCol>
                <a:gridCol w="400050">
                  <a:extLst>
                    <a:ext uri="{9D8B030D-6E8A-4147-A177-3AD203B41FA5}">
                      <a16:colId xmlns:a16="http://schemas.microsoft.com/office/drawing/2014/main" val="99052330"/>
                    </a:ext>
                  </a:extLst>
                </a:gridCol>
                <a:gridCol w="362585">
                  <a:extLst>
                    <a:ext uri="{9D8B030D-6E8A-4147-A177-3AD203B41FA5}">
                      <a16:colId xmlns:a16="http://schemas.microsoft.com/office/drawing/2014/main" val="2806190220"/>
                    </a:ext>
                  </a:extLst>
                </a:gridCol>
                <a:gridCol w="400050">
                  <a:extLst>
                    <a:ext uri="{9D8B030D-6E8A-4147-A177-3AD203B41FA5}">
                      <a16:colId xmlns:a16="http://schemas.microsoft.com/office/drawing/2014/main" val="1867829006"/>
                    </a:ext>
                  </a:extLst>
                </a:gridCol>
                <a:gridCol w="362585">
                  <a:extLst>
                    <a:ext uri="{9D8B030D-6E8A-4147-A177-3AD203B41FA5}">
                      <a16:colId xmlns:a16="http://schemas.microsoft.com/office/drawing/2014/main" val="3061890759"/>
                    </a:ext>
                  </a:extLst>
                </a:gridCol>
                <a:gridCol w="400050">
                  <a:extLst>
                    <a:ext uri="{9D8B030D-6E8A-4147-A177-3AD203B41FA5}">
                      <a16:colId xmlns:a16="http://schemas.microsoft.com/office/drawing/2014/main" val="661699230"/>
                    </a:ext>
                  </a:extLst>
                </a:gridCol>
                <a:gridCol w="362585">
                  <a:extLst>
                    <a:ext uri="{9D8B030D-6E8A-4147-A177-3AD203B41FA5}">
                      <a16:colId xmlns:a16="http://schemas.microsoft.com/office/drawing/2014/main" val="2568664468"/>
                    </a:ext>
                  </a:extLst>
                </a:gridCol>
              </a:tblGrid>
              <a:tr h="754053">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Täydet lomanmääräytymiskuukaudet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6</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7</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8</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9</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40400"/>
                  </a:ext>
                </a:extLst>
              </a:tr>
              <a:tr h="466945">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Lomapäivät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8</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18</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a:effectLst/>
                          <a:latin typeface="Arial" panose="020B0604020202020204" pitchFamily="34" charset="0"/>
                          <a:ea typeface="Times New Roman" panose="02020603050405020304" pitchFamily="18" charset="0"/>
                          <a:cs typeface="Times New Roman" panose="02020603050405020304" pitchFamily="18" charset="0"/>
                        </a:rPr>
                        <a:t>28</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1200" dirty="0">
                          <a:effectLst/>
                          <a:latin typeface="Arial" panose="020B0604020202020204" pitchFamily="34" charset="0"/>
                          <a:ea typeface="Times New Roman" panose="02020603050405020304" pitchFamily="18" charset="0"/>
                          <a:cs typeface="Times New Roman" panose="02020603050405020304" pitchFamily="18" charset="0"/>
                        </a:rPr>
                        <a:t>30</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642005"/>
                  </a:ext>
                </a:extLst>
              </a:tr>
            </a:tbl>
          </a:graphicData>
        </a:graphic>
      </p:graphicFrame>
      <p:sp>
        <p:nvSpPr>
          <p:cNvPr id="7" name="Rectangle 1">
            <a:extLst>
              <a:ext uri="{FF2B5EF4-FFF2-40B4-BE49-F238E27FC236}">
                <a16:creationId xmlns:a16="http://schemas.microsoft.com/office/drawing/2014/main" id="{03D5E91F-9A91-830F-C6E2-1FF4F18C53C4}"/>
              </a:ext>
            </a:extLst>
          </p:cNvPr>
          <p:cNvSpPr>
            <a:spLocks noChangeArrowheads="1"/>
          </p:cNvSpPr>
          <p:nvPr/>
        </p:nvSpPr>
        <p:spPr bwMode="auto">
          <a:xfrm>
            <a:off x="695855" y="25745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2977715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978561-7C5A-912E-4DA1-09F240F426BA}"/>
              </a:ext>
            </a:extLst>
          </p:cNvPr>
          <p:cNvSpPr>
            <a:spLocks noGrp="1"/>
          </p:cNvSpPr>
          <p:nvPr>
            <p:ph type="title"/>
          </p:nvPr>
        </p:nvSpPr>
        <p:spPr/>
        <p:txBody>
          <a:bodyPr/>
          <a:lstStyle/>
          <a:p>
            <a:r>
              <a:rPr lang="fi-FI" dirty="0"/>
              <a:t>Loman pidennys</a:t>
            </a:r>
          </a:p>
        </p:txBody>
      </p:sp>
      <p:sp>
        <p:nvSpPr>
          <p:cNvPr id="3" name="Sisällön paikkamerkki 2">
            <a:extLst>
              <a:ext uri="{FF2B5EF4-FFF2-40B4-BE49-F238E27FC236}">
                <a16:creationId xmlns:a16="http://schemas.microsoft.com/office/drawing/2014/main" id="{9DEBA801-167C-44E2-38C8-D5534A80A3B3}"/>
              </a:ext>
            </a:extLst>
          </p:cNvPr>
          <p:cNvSpPr>
            <a:spLocks noGrp="1"/>
          </p:cNvSpPr>
          <p:nvPr>
            <p:ph idx="1"/>
          </p:nvPr>
        </p:nvSpPr>
        <p:spPr/>
        <p:txBody>
          <a:bodyPr/>
          <a:lstStyle/>
          <a:p>
            <a:endParaRPr lang="fi-FI" dirty="0"/>
          </a:p>
          <a:p>
            <a:r>
              <a:rPr lang="fi-FI" dirty="0"/>
              <a:t>Mikäli vuosilomasta osa järjestetään pidettäväksi muuna kuin vuosilomalaissa määrättynä lomakautena, annetaan loma tältä osin pidennettynä puolella. Pidennys myönnetään kuitenkin enintään työntekijän koko loman puolesta määrästä, niin että suurin mahdollinen pidennys voi olla neljäsosa koko lomasta (enintään 8 lomapäivää). Lisälomapäivien määrä taulukosta. </a:t>
            </a:r>
          </a:p>
          <a:p>
            <a:endParaRPr lang="fi-FI" dirty="0"/>
          </a:p>
        </p:txBody>
      </p:sp>
      <p:sp>
        <p:nvSpPr>
          <p:cNvPr id="4" name="Päivämäärän paikkamerkki 3">
            <a:extLst>
              <a:ext uri="{FF2B5EF4-FFF2-40B4-BE49-F238E27FC236}">
                <a16:creationId xmlns:a16="http://schemas.microsoft.com/office/drawing/2014/main" id="{FB0A8546-98CC-271B-21CE-9074D563A8C4}"/>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D9857DCF-DE96-81DA-BA2B-309617132D03}"/>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105313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6E3171-26CC-6B9C-32FF-059A53FF9BC3}"/>
              </a:ext>
            </a:extLst>
          </p:cNvPr>
          <p:cNvSpPr>
            <a:spLocks noGrp="1"/>
          </p:cNvSpPr>
          <p:nvPr>
            <p:ph type="title"/>
          </p:nvPr>
        </p:nvSpPr>
        <p:spPr>
          <a:xfrm>
            <a:off x="628650" y="253062"/>
            <a:ext cx="7886700" cy="911489"/>
          </a:xfrm>
        </p:spPr>
        <p:txBody>
          <a:bodyPr/>
          <a:lstStyle/>
          <a:p>
            <a:r>
              <a:rPr lang="fi-FI" dirty="0"/>
              <a:t>Loman pidennys taulukko</a:t>
            </a:r>
          </a:p>
        </p:txBody>
      </p:sp>
      <p:graphicFrame>
        <p:nvGraphicFramePr>
          <p:cNvPr id="6" name="Sisällön paikkamerkki 5">
            <a:extLst>
              <a:ext uri="{FF2B5EF4-FFF2-40B4-BE49-F238E27FC236}">
                <a16:creationId xmlns:a16="http://schemas.microsoft.com/office/drawing/2014/main" id="{721B6DC8-6B61-8B89-269F-CBC56EB7A622}"/>
              </a:ext>
            </a:extLst>
          </p:cNvPr>
          <p:cNvGraphicFramePr>
            <a:graphicFrameLocks noGrp="1"/>
          </p:cNvGraphicFramePr>
          <p:nvPr>
            <p:ph idx="1"/>
            <p:extLst>
              <p:ext uri="{D42A27DB-BD31-4B8C-83A1-F6EECF244321}">
                <p14:modId xmlns:p14="http://schemas.microsoft.com/office/powerpoint/2010/main" val="3279320410"/>
              </p:ext>
            </p:extLst>
          </p:nvPr>
        </p:nvGraphicFramePr>
        <p:xfrm>
          <a:off x="3345873" y="1350808"/>
          <a:ext cx="2209800" cy="3680551"/>
        </p:xfrm>
        <a:graphic>
          <a:graphicData uri="http://schemas.openxmlformats.org/drawingml/2006/table">
            <a:tbl>
              <a:tblPr firstRow="1" firstCol="1" bandRow="1">
                <a:tableStyleId>{5C22544A-7EE6-4342-B048-85BDC9FD1C3A}</a:tableStyleId>
              </a:tblPr>
              <a:tblGrid>
                <a:gridCol w="1033578">
                  <a:extLst>
                    <a:ext uri="{9D8B030D-6E8A-4147-A177-3AD203B41FA5}">
                      <a16:colId xmlns:a16="http://schemas.microsoft.com/office/drawing/2014/main" val="1370353966"/>
                    </a:ext>
                  </a:extLst>
                </a:gridCol>
                <a:gridCol w="1176222">
                  <a:extLst>
                    <a:ext uri="{9D8B030D-6E8A-4147-A177-3AD203B41FA5}">
                      <a16:colId xmlns:a16="http://schemas.microsoft.com/office/drawing/2014/main" val="408732897"/>
                    </a:ext>
                  </a:extLst>
                </a:gridCol>
              </a:tblGrid>
              <a:tr h="516815">
                <a:tc>
                  <a:txBody>
                    <a:bodyPr/>
                    <a:lstStyle/>
                    <a:p>
                      <a:pPr>
                        <a:lnSpc>
                          <a:spcPct val="107000"/>
                        </a:lnSpc>
                        <a:spcAft>
                          <a:spcPts val="800"/>
                        </a:spcAft>
                      </a:pPr>
                      <a:r>
                        <a:rPr lang="fi-FI" sz="600">
                          <a:effectLst/>
                        </a:rPr>
                        <a:t>Lomakauden ulkopuolella pidettävät päivät </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dirty="0">
                          <a:effectLst/>
                        </a:rPr>
                        <a:t>Lisälomapäivät</a:t>
                      </a:r>
                      <a:endParaRPr lang="fi-FI"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98243410"/>
                  </a:ext>
                </a:extLst>
              </a:tr>
              <a:tr h="89197">
                <a:tc>
                  <a:txBody>
                    <a:bodyPr/>
                    <a:lstStyle/>
                    <a:p>
                      <a:pPr>
                        <a:lnSpc>
                          <a:spcPct val="107000"/>
                        </a:lnSpc>
                        <a:spcAft>
                          <a:spcPts val="800"/>
                        </a:spcAft>
                      </a:pPr>
                      <a:r>
                        <a:rPr lang="fi-FI" sz="600">
                          <a:effectLst/>
                        </a:rPr>
                        <a:t>1</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0</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359211684"/>
                  </a:ext>
                </a:extLst>
              </a:tr>
              <a:tr h="89197">
                <a:tc>
                  <a:txBody>
                    <a:bodyPr/>
                    <a:lstStyle/>
                    <a:p>
                      <a:pPr>
                        <a:lnSpc>
                          <a:spcPct val="107000"/>
                        </a:lnSpc>
                        <a:spcAft>
                          <a:spcPts val="800"/>
                        </a:spcAft>
                      </a:pPr>
                      <a:r>
                        <a:rPr lang="fi-FI" sz="600">
                          <a:effectLst/>
                        </a:rPr>
                        <a:t>2</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1</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671662231"/>
                  </a:ext>
                </a:extLst>
              </a:tr>
              <a:tr h="89197">
                <a:tc>
                  <a:txBody>
                    <a:bodyPr/>
                    <a:lstStyle/>
                    <a:p>
                      <a:pPr>
                        <a:lnSpc>
                          <a:spcPct val="107000"/>
                        </a:lnSpc>
                        <a:spcAft>
                          <a:spcPts val="800"/>
                        </a:spcAft>
                      </a:pPr>
                      <a:r>
                        <a:rPr lang="fi-FI" sz="600" dirty="0">
                          <a:effectLst/>
                        </a:rPr>
                        <a:t>3</a:t>
                      </a:r>
                      <a:endParaRPr lang="fi-FI"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1</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4205268669"/>
                  </a:ext>
                </a:extLst>
              </a:tr>
              <a:tr h="89197">
                <a:tc>
                  <a:txBody>
                    <a:bodyPr/>
                    <a:lstStyle/>
                    <a:p>
                      <a:pPr>
                        <a:lnSpc>
                          <a:spcPct val="107000"/>
                        </a:lnSpc>
                        <a:spcAft>
                          <a:spcPts val="800"/>
                        </a:spcAft>
                      </a:pPr>
                      <a:r>
                        <a:rPr lang="fi-FI" sz="600">
                          <a:effectLst/>
                        </a:rPr>
                        <a:t>4</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2</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1436388686"/>
                  </a:ext>
                </a:extLst>
              </a:tr>
              <a:tr h="89197">
                <a:tc>
                  <a:txBody>
                    <a:bodyPr/>
                    <a:lstStyle/>
                    <a:p>
                      <a:pPr>
                        <a:lnSpc>
                          <a:spcPct val="107000"/>
                        </a:lnSpc>
                        <a:spcAft>
                          <a:spcPts val="800"/>
                        </a:spcAft>
                      </a:pPr>
                      <a:r>
                        <a:rPr lang="fi-FI" sz="600">
                          <a:effectLst/>
                        </a:rPr>
                        <a:t>5</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2</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727177213"/>
                  </a:ext>
                </a:extLst>
              </a:tr>
              <a:tr h="89197">
                <a:tc>
                  <a:txBody>
                    <a:bodyPr/>
                    <a:lstStyle/>
                    <a:p>
                      <a:pPr>
                        <a:lnSpc>
                          <a:spcPct val="107000"/>
                        </a:lnSpc>
                        <a:spcAft>
                          <a:spcPts val="800"/>
                        </a:spcAft>
                      </a:pPr>
                      <a:r>
                        <a:rPr lang="fi-FI" sz="600">
                          <a:effectLst/>
                        </a:rPr>
                        <a:t>6</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3</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926735124"/>
                  </a:ext>
                </a:extLst>
              </a:tr>
              <a:tr h="89197">
                <a:tc>
                  <a:txBody>
                    <a:bodyPr/>
                    <a:lstStyle/>
                    <a:p>
                      <a:pPr>
                        <a:lnSpc>
                          <a:spcPct val="107000"/>
                        </a:lnSpc>
                        <a:spcAft>
                          <a:spcPts val="800"/>
                        </a:spcAft>
                      </a:pPr>
                      <a:r>
                        <a:rPr lang="fi-FI" sz="600">
                          <a:effectLst/>
                        </a:rPr>
                        <a:t>7</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3</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952019712"/>
                  </a:ext>
                </a:extLst>
              </a:tr>
              <a:tr h="89197">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4</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178911096"/>
                  </a:ext>
                </a:extLst>
              </a:tr>
              <a:tr h="89197">
                <a:tc>
                  <a:txBody>
                    <a:bodyPr/>
                    <a:lstStyle/>
                    <a:p>
                      <a:pPr>
                        <a:lnSpc>
                          <a:spcPct val="107000"/>
                        </a:lnSpc>
                        <a:spcAft>
                          <a:spcPts val="800"/>
                        </a:spcAft>
                      </a:pPr>
                      <a:r>
                        <a:rPr lang="fi-FI" sz="600">
                          <a:effectLst/>
                        </a:rPr>
                        <a:t>9</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5</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874468301"/>
                  </a:ext>
                </a:extLst>
              </a:tr>
              <a:tr h="89197">
                <a:tc>
                  <a:txBody>
                    <a:bodyPr/>
                    <a:lstStyle/>
                    <a:p>
                      <a:pPr>
                        <a:lnSpc>
                          <a:spcPct val="107000"/>
                        </a:lnSpc>
                        <a:spcAft>
                          <a:spcPts val="800"/>
                        </a:spcAft>
                      </a:pPr>
                      <a:r>
                        <a:rPr lang="fi-FI" sz="600">
                          <a:effectLst/>
                        </a:rPr>
                        <a:t>10</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5</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643461683"/>
                  </a:ext>
                </a:extLst>
              </a:tr>
              <a:tr h="89197">
                <a:tc>
                  <a:txBody>
                    <a:bodyPr/>
                    <a:lstStyle/>
                    <a:p>
                      <a:pPr>
                        <a:lnSpc>
                          <a:spcPct val="107000"/>
                        </a:lnSpc>
                        <a:spcAft>
                          <a:spcPts val="800"/>
                        </a:spcAft>
                      </a:pPr>
                      <a:r>
                        <a:rPr lang="fi-FI" sz="600" dirty="0">
                          <a:effectLst/>
                        </a:rPr>
                        <a:t>11</a:t>
                      </a:r>
                      <a:endParaRPr lang="fi-FI"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5</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4254830833"/>
                  </a:ext>
                </a:extLst>
              </a:tr>
              <a:tr h="89197">
                <a:tc>
                  <a:txBody>
                    <a:bodyPr/>
                    <a:lstStyle/>
                    <a:p>
                      <a:pPr>
                        <a:lnSpc>
                          <a:spcPct val="107000"/>
                        </a:lnSpc>
                        <a:spcAft>
                          <a:spcPts val="800"/>
                        </a:spcAft>
                      </a:pPr>
                      <a:r>
                        <a:rPr lang="fi-FI" sz="600">
                          <a:effectLst/>
                        </a:rPr>
                        <a:t>12</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6</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296438976"/>
                  </a:ext>
                </a:extLst>
              </a:tr>
              <a:tr h="89197">
                <a:tc>
                  <a:txBody>
                    <a:bodyPr/>
                    <a:lstStyle/>
                    <a:p>
                      <a:pPr>
                        <a:lnSpc>
                          <a:spcPct val="107000"/>
                        </a:lnSpc>
                        <a:spcAft>
                          <a:spcPts val="800"/>
                        </a:spcAft>
                      </a:pPr>
                      <a:r>
                        <a:rPr lang="fi-FI" sz="600">
                          <a:effectLst/>
                        </a:rPr>
                        <a:t>13</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6</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681166700"/>
                  </a:ext>
                </a:extLst>
              </a:tr>
              <a:tr h="89197">
                <a:tc>
                  <a:txBody>
                    <a:bodyPr/>
                    <a:lstStyle/>
                    <a:p>
                      <a:pPr>
                        <a:lnSpc>
                          <a:spcPct val="107000"/>
                        </a:lnSpc>
                        <a:spcAft>
                          <a:spcPts val="800"/>
                        </a:spcAft>
                      </a:pPr>
                      <a:r>
                        <a:rPr lang="fi-FI" sz="600">
                          <a:effectLst/>
                        </a:rPr>
                        <a:t>14</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7</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204272332"/>
                  </a:ext>
                </a:extLst>
              </a:tr>
              <a:tr h="89197">
                <a:tc>
                  <a:txBody>
                    <a:bodyPr/>
                    <a:lstStyle/>
                    <a:p>
                      <a:pPr>
                        <a:lnSpc>
                          <a:spcPct val="107000"/>
                        </a:lnSpc>
                        <a:spcAft>
                          <a:spcPts val="800"/>
                        </a:spcAft>
                      </a:pPr>
                      <a:r>
                        <a:rPr lang="fi-FI" sz="600">
                          <a:effectLst/>
                        </a:rPr>
                        <a:t>15</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638048799"/>
                  </a:ext>
                </a:extLst>
              </a:tr>
              <a:tr h="89197">
                <a:tc>
                  <a:txBody>
                    <a:bodyPr/>
                    <a:lstStyle/>
                    <a:p>
                      <a:pPr>
                        <a:lnSpc>
                          <a:spcPct val="107000"/>
                        </a:lnSpc>
                        <a:spcAft>
                          <a:spcPts val="800"/>
                        </a:spcAft>
                      </a:pPr>
                      <a:r>
                        <a:rPr lang="fi-FI" sz="600">
                          <a:effectLst/>
                        </a:rPr>
                        <a:t>16</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868633534"/>
                  </a:ext>
                </a:extLst>
              </a:tr>
              <a:tr h="89197">
                <a:tc>
                  <a:txBody>
                    <a:bodyPr/>
                    <a:lstStyle/>
                    <a:p>
                      <a:pPr>
                        <a:lnSpc>
                          <a:spcPct val="107000"/>
                        </a:lnSpc>
                        <a:spcAft>
                          <a:spcPts val="800"/>
                        </a:spcAft>
                      </a:pPr>
                      <a:r>
                        <a:rPr lang="fi-FI" sz="600">
                          <a:effectLst/>
                        </a:rPr>
                        <a:t>17</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746243602"/>
                  </a:ext>
                </a:extLst>
              </a:tr>
              <a:tr h="89197">
                <a:tc>
                  <a:txBody>
                    <a:bodyPr/>
                    <a:lstStyle/>
                    <a:p>
                      <a:pPr>
                        <a:lnSpc>
                          <a:spcPct val="107000"/>
                        </a:lnSpc>
                        <a:spcAft>
                          <a:spcPts val="800"/>
                        </a:spcAft>
                      </a:pPr>
                      <a:r>
                        <a:rPr lang="fi-FI" sz="600">
                          <a:effectLst/>
                        </a:rPr>
                        <a:t>18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107127285"/>
                  </a:ext>
                </a:extLst>
              </a:tr>
              <a:tr h="89197">
                <a:tc>
                  <a:txBody>
                    <a:bodyPr/>
                    <a:lstStyle/>
                    <a:p>
                      <a:pPr>
                        <a:lnSpc>
                          <a:spcPct val="107000"/>
                        </a:lnSpc>
                        <a:spcAft>
                          <a:spcPts val="800"/>
                        </a:spcAft>
                      </a:pPr>
                      <a:r>
                        <a:rPr lang="fi-FI" sz="600">
                          <a:effectLst/>
                        </a:rPr>
                        <a:t>19</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1547700026"/>
                  </a:ext>
                </a:extLst>
              </a:tr>
              <a:tr h="89197">
                <a:tc>
                  <a:txBody>
                    <a:bodyPr/>
                    <a:lstStyle/>
                    <a:p>
                      <a:pPr>
                        <a:lnSpc>
                          <a:spcPct val="107000"/>
                        </a:lnSpc>
                        <a:spcAft>
                          <a:spcPts val="800"/>
                        </a:spcAft>
                      </a:pPr>
                      <a:r>
                        <a:rPr lang="fi-FI" sz="600">
                          <a:effectLst/>
                        </a:rPr>
                        <a:t>20</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477479925"/>
                  </a:ext>
                </a:extLst>
              </a:tr>
              <a:tr h="89197">
                <a:tc>
                  <a:txBody>
                    <a:bodyPr/>
                    <a:lstStyle/>
                    <a:p>
                      <a:pPr>
                        <a:lnSpc>
                          <a:spcPct val="107000"/>
                        </a:lnSpc>
                        <a:spcAft>
                          <a:spcPts val="800"/>
                        </a:spcAft>
                      </a:pPr>
                      <a:r>
                        <a:rPr lang="fi-FI" sz="600">
                          <a:effectLst/>
                        </a:rPr>
                        <a:t>20</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534102878"/>
                  </a:ext>
                </a:extLst>
              </a:tr>
              <a:tr h="89197">
                <a:tc>
                  <a:txBody>
                    <a:bodyPr/>
                    <a:lstStyle/>
                    <a:p>
                      <a:pPr>
                        <a:lnSpc>
                          <a:spcPct val="107000"/>
                        </a:lnSpc>
                        <a:spcAft>
                          <a:spcPts val="800"/>
                        </a:spcAft>
                      </a:pPr>
                      <a:r>
                        <a:rPr lang="fi-FI" sz="600">
                          <a:effectLst/>
                        </a:rPr>
                        <a:t>21</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4027984195"/>
                  </a:ext>
                </a:extLst>
              </a:tr>
              <a:tr h="89197">
                <a:tc>
                  <a:txBody>
                    <a:bodyPr/>
                    <a:lstStyle/>
                    <a:p>
                      <a:pPr>
                        <a:lnSpc>
                          <a:spcPct val="107000"/>
                        </a:lnSpc>
                        <a:spcAft>
                          <a:spcPts val="800"/>
                        </a:spcAft>
                      </a:pPr>
                      <a:r>
                        <a:rPr lang="fi-FI" sz="600">
                          <a:effectLst/>
                        </a:rPr>
                        <a:t>22</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612583803"/>
                  </a:ext>
                </a:extLst>
              </a:tr>
              <a:tr h="89197">
                <a:tc>
                  <a:txBody>
                    <a:bodyPr/>
                    <a:lstStyle/>
                    <a:p>
                      <a:pPr>
                        <a:lnSpc>
                          <a:spcPct val="107000"/>
                        </a:lnSpc>
                        <a:spcAft>
                          <a:spcPts val="800"/>
                        </a:spcAft>
                      </a:pPr>
                      <a:r>
                        <a:rPr lang="fi-FI" sz="600">
                          <a:effectLst/>
                        </a:rPr>
                        <a:t>23</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479989793"/>
                  </a:ext>
                </a:extLst>
              </a:tr>
              <a:tr h="89197">
                <a:tc>
                  <a:txBody>
                    <a:bodyPr/>
                    <a:lstStyle/>
                    <a:p>
                      <a:pPr>
                        <a:lnSpc>
                          <a:spcPct val="107000"/>
                        </a:lnSpc>
                        <a:spcAft>
                          <a:spcPts val="800"/>
                        </a:spcAft>
                      </a:pPr>
                      <a:r>
                        <a:rPr lang="fi-FI" sz="600">
                          <a:effectLst/>
                        </a:rPr>
                        <a:t>24</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1513387259"/>
                  </a:ext>
                </a:extLst>
              </a:tr>
              <a:tr h="89197">
                <a:tc>
                  <a:txBody>
                    <a:bodyPr/>
                    <a:lstStyle/>
                    <a:p>
                      <a:pPr>
                        <a:lnSpc>
                          <a:spcPct val="107000"/>
                        </a:lnSpc>
                        <a:spcAft>
                          <a:spcPts val="800"/>
                        </a:spcAft>
                      </a:pPr>
                      <a:r>
                        <a:rPr lang="fi-FI" sz="600">
                          <a:effectLst/>
                        </a:rPr>
                        <a:t>25</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715082639"/>
                  </a:ext>
                </a:extLst>
              </a:tr>
              <a:tr h="89197">
                <a:tc>
                  <a:txBody>
                    <a:bodyPr/>
                    <a:lstStyle/>
                    <a:p>
                      <a:pPr>
                        <a:lnSpc>
                          <a:spcPct val="107000"/>
                        </a:lnSpc>
                        <a:spcAft>
                          <a:spcPts val="800"/>
                        </a:spcAft>
                      </a:pPr>
                      <a:r>
                        <a:rPr lang="fi-FI" sz="600">
                          <a:effectLst/>
                        </a:rPr>
                        <a:t>26</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2315849233"/>
                  </a:ext>
                </a:extLst>
              </a:tr>
              <a:tr h="89197">
                <a:tc>
                  <a:txBody>
                    <a:bodyPr/>
                    <a:lstStyle/>
                    <a:p>
                      <a:pPr>
                        <a:lnSpc>
                          <a:spcPct val="107000"/>
                        </a:lnSpc>
                        <a:spcAft>
                          <a:spcPts val="800"/>
                        </a:spcAft>
                      </a:pPr>
                      <a:r>
                        <a:rPr lang="fi-FI" sz="600">
                          <a:effectLst/>
                        </a:rPr>
                        <a:t>27</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4044299768"/>
                  </a:ext>
                </a:extLst>
              </a:tr>
              <a:tr h="89197">
                <a:tc>
                  <a:txBody>
                    <a:bodyPr/>
                    <a:lstStyle/>
                    <a:p>
                      <a:pPr>
                        <a:lnSpc>
                          <a:spcPct val="107000"/>
                        </a:lnSpc>
                        <a:spcAft>
                          <a:spcPts val="800"/>
                        </a:spcAft>
                      </a:pPr>
                      <a:r>
                        <a:rPr lang="fi-FI" sz="600">
                          <a:effectLst/>
                        </a:rPr>
                        <a:t>28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3757726088"/>
                  </a:ext>
                </a:extLst>
              </a:tr>
              <a:tr h="89197">
                <a:tc>
                  <a:txBody>
                    <a:bodyPr/>
                    <a:lstStyle/>
                    <a:p>
                      <a:pPr>
                        <a:lnSpc>
                          <a:spcPct val="107000"/>
                        </a:lnSpc>
                        <a:spcAft>
                          <a:spcPts val="800"/>
                        </a:spcAft>
                      </a:pPr>
                      <a:r>
                        <a:rPr lang="fi-FI" sz="600">
                          <a:effectLst/>
                        </a:rPr>
                        <a:t>29</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a:effectLst/>
                        </a:rPr>
                        <a:t>8</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1579782560"/>
                  </a:ext>
                </a:extLst>
              </a:tr>
              <a:tr h="89197">
                <a:tc>
                  <a:txBody>
                    <a:bodyPr/>
                    <a:lstStyle/>
                    <a:p>
                      <a:pPr>
                        <a:lnSpc>
                          <a:spcPct val="107000"/>
                        </a:lnSpc>
                        <a:spcAft>
                          <a:spcPts val="800"/>
                        </a:spcAft>
                      </a:pPr>
                      <a:r>
                        <a:rPr lang="fi-FI" sz="600">
                          <a:effectLst/>
                        </a:rPr>
                        <a:t>30</a:t>
                      </a:r>
                      <a:endParaRPr lang="fi-FI" sz="60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tc>
                  <a:txBody>
                    <a:bodyPr/>
                    <a:lstStyle/>
                    <a:p>
                      <a:pPr>
                        <a:lnSpc>
                          <a:spcPct val="107000"/>
                        </a:lnSpc>
                        <a:spcAft>
                          <a:spcPts val="800"/>
                        </a:spcAft>
                      </a:pPr>
                      <a:r>
                        <a:rPr lang="fi-FI" sz="600" dirty="0">
                          <a:effectLst/>
                        </a:rPr>
                        <a:t>8</a:t>
                      </a:r>
                      <a:endParaRPr lang="fi-FI"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9879" marR="19879" marT="4260" marB="4260" anchor="b"/>
                </a:tc>
                <a:extLst>
                  <a:ext uri="{0D108BD9-81ED-4DB2-BD59-A6C34878D82A}">
                    <a16:rowId xmlns:a16="http://schemas.microsoft.com/office/drawing/2014/main" val="1111802678"/>
                  </a:ext>
                </a:extLst>
              </a:tr>
            </a:tbl>
          </a:graphicData>
        </a:graphic>
      </p:graphicFrame>
      <p:sp>
        <p:nvSpPr>
          <p:cNvPr id="4" name="Päivämäärän paikkamerkki 3">
            <a:extLst>
              <a:ext uri="{FF2B5EF4-FFF2-40B4-BE49-F238E27FC236}">
                <a16:creationId xmlns:a16="http://schemas.microsoft.com/office/drawing/2014/main" id="{1E5F84F4-A34C-9166-0E4E-20A0A1856ECF}"/>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4D2471AB-D087-B479-039E-68799AD61D7D}"/>
              </a:ext>
            </a:extLst>
          </p:cNvPr>
          <p:cNvSpPr>
            <a:spLocks noGrp="1"/>
          </p:cNvSpPr>
          <p:nvPr>
            <p:ph type="ftr" sz="quarter" idx="11"/>
          </p:nvPr>
        </p:nvSpPr>
        <p:spPr/>
        <p:txBody>
          <a:bodyPr/>
          <a:lstStyle/>
          <a:p>
            <a:r>
              <a:rPr lang="en-US"/>
              <a:t>Etunimi Sukunimi</a:t>
            </a:r>
            <a:endParaRPr lang="en-US" dirty="0"/>
          </a:p>
        </p:txBody>
      </p:sp>
      <p:sp>
        <p:nvSpPr>
          <p:cNvPr id="7" name="Rectangle 1">
            <a:extLst>
              <a:ext uri="{FF2B5EF4-FFF2-40B4-BE49-F238E27FC236}">
                <a16:creationId xmlns:a16="http://schemas.microsoft.com/office/drawing/2014/main" id="{65E21F56-4D29-D33B-5449-78687BE5269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416345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EFB97F-9DCF-FFC6-8A3E-A4B8E1D1439F}"/>
              </a:ext>
            </a:extLst>
          </p:cNvPr>
          <p:cNvSpPr>
            <a:spLocks noGrp="1"/>
          </p:cNvSpPr>
          <p:nvPr>
            <p:ph type="title"/>
          </p:nvPr>
        </p:nvSpPr>
        <p:spPr/>
        <p:txBody>
          <a:bodyPr/>
          <a:lstStyle/>
          <a:p>
            <a:r>
              <a:rPr lang="fi-FI" dirty="0"/>
              <a:t>Loman pidennys</a:t>
            </a:r>
          </a:p>
        </p:txBody>
      </p:sp>
      <p:sp>
        <p:nvSpPr>
          <p:cNvPr id="3" name="Sisällön paikkamerkki 2">
            <a:extLst>
              <a:ext uri="{FF2B5EF4-FFF2-40B4-BE49-F238E27FC236}">
                <a16:creationId xmlns:a16="http://schemas.microsoft.com/office/drawing/2014/main" id="{119DA5AC-C00A-C225-7738-D72956A855BE}"/>
              </a:ext>
            </a:extLst>
          </p:cNvPr>
          <p:cNvSpPr>
            <a:spLocks noGrp="1"/>
          </p:cNvSpPr>
          <p:nvPr>
            <p:ph idx="1"/>
          </p:nvPr>
        </p:nvSpPr>
        <p:spPr/>
        <p:txBody>
          <a:bodyPr>
            <a:normAutofit fontScale="92500" lnSpcReduction="10000"/>
          </a:bodyPr>
          <a:lstStyle/>
          <a:p>
            <a:r>
              <a:rPr lang="fi-FI" dirty="0"/>
              <a:t>Milloin tämän pykälän 3) b) tai c) kohdan mukaan määräytyvästä vuosilomasta pidetään enintään 20 (b kohta) tai 25 (c kohta) lomapäivää lomakautena, myönnetään loma kuitenkin vähintään viidellä lomapäivällä pidennettynä, mikäli työntekijällä on lomanmääräytymisvuoden maaliskuun loppuun mennessä palvelusvuosiin oikeuttavaa palvelusaikaa yhteensä vähintään 10 vuotta sekä oikeus lomaan 12 </a:t>
            </a:r>
            <a:r>
              <a:rPr lang="fi-FI" dirty="0">
                <a:solidFill>
                  <a:schemeClr val="tx2"/>
                </a:solidFill>
              </a:rPr>
              <a:t>lomanmääräytymiskuukaudelta (vähintään </a:t>
            </a:r>
            <a:r>
              <a:rPr lang="fi-FI" i="1" dirty="0">
                <a:solidFill>
                  <a:schemeClr val="tx2"/>
                </a:solidFill>
              </a:rPr>
              <a:t>5 lomapäivää</a:t>
            </a:r>
            <a:r>
              <a:rPr lang="fi-FI" dirty="0">
                <a:solidFill>
                  <a:schemeClr val="tx2"/>
                </a:solidFill>
              </a:rPr>
              <a:t>). </a:t>
            </a:r>
          </a:p>
          <a:p>
            <a:r>
              <a:rPr lang="fi-FI" dirty="0"/>
              <a:t>Lomaan ei kuitenkaan myönnetä pidennystä, jos loma tai sen osa on loman ajankohdan vahvistamisen jälkeen työntekijän pyynnöstä siirretty pidettäväksi lomakauden ulkopuolella. Lomapidennyksen menetys ei koske 20 lomapäivää ylittävää loman osaa, jos työnantaja on määrännyt ilman työntekijän suostumusta myös 20 lomapäivää ylittävän lomanosan pidettäväksi lomakautena.</a:t>
            </a:r>
          </a:p>
          <a:p>
            <a:r>
              <a:rPr lang="fi-FI" dirty="0"/>
              <a:t>Saamatta jääneestä loman pidennyksestä ei suoriteta korvausta. </a:t>
            </a:r>
          </a:p>
          <a:p>
            <a:endParaRPr lang="fi-FI" dirty="0"/>
          </a:p>
          <a:p>
            <a:endParaRPr lang="fi-FI" dirty="0"/>
          </a:p>
        </p:txBody>
      </p:sp>
      <p:sp>
        <p:nvSpPr>
          <p:cNvPr id="4" name="Päivämäärän paikkamerkki 3">
            <a:extLst>
              <a:ext uri="{FF2B5EF4-FFF2-40B4-BE49-F238E27FC236}">
                <a16:creationId xmlns:a16="http://schemas.microsoft.com/office/drawing/2014/main" id="{A710FB65-D528-8683-B8F6-3BA12BDD9CCB}"/>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B7EB9933-512C-0FDA-48B4-86C544ED1E65}"/>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31862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08C47E-14C4-EDBE-DDB6-A90E3229EC94}"/>
              </a:ext>
            </a:extLst>
          </p:cNvPr>
          <p:cNvSpPr>
            <a:spLocks noGrp="1"/>
          </p:cNvSpPr>
          <p:nvPr>
            <p:ph type="title"/>
          </p:nvPr>
        </p:nvSpPr>
        <p:spPr/>
        <p:txBody>
          <a:bodyPr/>
          <a:lstStyle/>
          <a:p>
            <a:r>
              <a:rPr lang="fi-FI" dirty="0"/>
              <a:t>Säästövapaat ja muut pidemmät lomat</a:t>
            </a:r>
          </a:p>
        </p:txBody>
      </p:sp>
      <p:sp>
        <p:nvSpPr>
          <p:cNvPr id="3" name="Sisällön paikkamerkki 2">
            <a:extLst>
              <a:ext uri="{FF2B5EF4-FFF2-40B4-BE49-F238E27FC236}">
                <a16:creationId xmlns:a16="http://schemas.microsoft.com/office/drawing/2014/main" id="{25F72B1E-7313-FDC2-381C-D75D1E748F20}"/>
              </a:ext>
            </a:extLst>
          </p:cNvPr>
          <p:cNvSpPr>
            <a:spLocks noGrp="1"/>
          </p:cNvSpPr>
          <p:nvPr>
            <p:ph idx="1"/>
          </p:nvPr>
        </p:nvSpPr>
        <p:spPr/>
        <p:txBody>
          <a:bodyPr/>
          <a:lstStyle/>
          <a:p>
            <a:pPr marL="0" indent="0">
              <a:buNone/>
            </a:pPr>
            <a:r>
              <a:rPr lang="fi-FI" dirty="0"/>
              <a:t>TES:n tasoa korkeamman lomaoikeuden tai säästövapaiden muuntaminen:</a:t>
            </a:r>
          </a:p>
          <a:p>
            <a:r>
              <a:rPr lang="fi-FI" dirty="0"/>
              <a:t>Työntekijään sovellettu tämän TES:n tasoa korkeampi lomaoikeus ja säästetyt vuosilomapäivät muunnetaan 5 pv/vk lomapäivälaskentaan 6 pv/vk arkipäivälaskennasta TES:ssä olevan taulukon mukaan. Taulukon ylittävissä lomissa muunto tapahtuu kertomalla tällainen lomaoikeus luvulla 0,85.</a:t>
            </a:r>
          </a:p>
          <a:p>
            <a:r>
              <a:rPr lang="fi-FI" dirty="0"/>
              <a:t>Esimerkiksi 24 arkilomapäivää (4 vk) &gt; 20 työlomapäivää (4 vk) </a:t>
            </a:r>
          </a:p>
        </p:txBody>
      </p:sp>
      <p:sp>
        <p:nvSpPr>
          <p:cNvPr id="4" name="Päivämäärän paikkamerkki 3">
            <a:extLst>
              <a:ext uri="{FF2B5EF4-FFF2-40B4-BE49-F238E27FC236}">
                <a16:creationId xmlns:a16="http://schemas.microsoft.com/office/drawing/2014/main" id="{800D6D86-1BFE-3A0C-2E56-130AAAC5D367}"/>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C6150ECD-A675-6E91-8B5A-524F6D264D48}"/>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47021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0EC3BC-8B2A-C9FC-1055-76A2AAE33356}"/>
              </a:ext>
            </a:extLst>
          </p:cNvPr>
          <p:cNvSpPr>
            <a:spLocks noGrp="1"/>
          </p:cNvSpPr>
          <p:nvPr>
            <p:ph type="title"/>
          </p:nvPr>
        </p:nvSpPr>
        <p:spPr/>
        <p:txBody>
          <a:bodyPr/>
          <a:lstStyle/>
          <a:p>
            <a:r>
              <a:rPr lang="fi-FI" dirty="0"/>
              <a:t>Lomapalkka ja lomakorvaus, kuukausipalkka</a:t>
            </a:r>
          </a:p>
        </p:txBody>
      </p:sp>
      <p:sp>
        <p:nvSpPr>
          <p:cNvPr id="3" name="Sisällön paikkamerkki 2">
            <a:extLst>
              <a:ext uri="{FF2B5EF4-FFF2-40B4-BE49-F238E27FC236}">
                <a16:creationId xmlns:a16="http://schemas.microsoft.com/office/drawing/2014/main" id="{9A74849D-DE97-B313-1261-3706730E193D}"/>
              </a:ext>
            </a:extLst>
          </p:cNvPr>
          <p:cNvSpPr>
            <a:spLocks noGrp="1"/>
          </p:cNvSpPr>
          <p:nvPr>
            <p:ph idx="1"/>
          </p:nvPr>
        </p:nvSpPr>
        <p:spPr/>
        <p:txBody>
          <a:bodyPr>
            <a:normAutofit fontScale="70000" lnSpcReduction="20000"/>
          </a:bodyPr>
          <a:lstStyle/>
          <a:p>
            <a:pPr marL="0" indent="0">
              <a:buNone/>
            </a:pPr>
            <a:r>
              <a:rPr lang="fi-FI" dirty="0"/>
              <a:t>Kuukausipalkkaisen työntekijän vuosilomapalkka: </a:t>
            </a:r>
          </a:p>
          <a:p>
            <a:endParaRPr lang="fi-FI" dirty="0"/>
          </a:p>
          <a:p>
            <a:r>
              <a:rPr lang="fi-FI" dirty="0"/>
              <a:t>Työntekijällä, jonka palkka on sovittu viikolta tai sitä pitemmältä ajalta, on oikeus saada tämä palkkansa myös vuosiloman ajalta. Mikäli työaikaan sisältyy säännöllisenä työaikana tehtyä ilta-, yö-, lauantai- tai sunnuntaityötä, on työntekijällä oikeus saada mainitusta työstä suoritettavaa rahakorvausta vastaava lisäys vuosiloma-ajan palkkaan.</a:t>
            </a:r>
          </a:p>
          <a:p>
            <a:endParaRPr lang="fi-FI" dirty="0"/>
          </a:p>
          <a:p>
            <a:r>
              <a:rPr lang="fi-FI" dirty="0"/>
              <a:t>Edellä mainittua rahakorvausta vastaava lisäys otetaan huomioon vuosiloma-ajan palkassa siten, että varsinaisen kuukausipalkan perusteella laskettua vuosilomapäiväpalkkaa korotetaan sillä prosenttiluvulla, joka osoittaa, kuinka monta prosenttia lomanmääräytymisvuoden aikana säännöllisenä työaikana tehdystä ilta-, yö-, lauantai- tai sunnuntaityöstä maksetut korvaukset ovat olleet samalta ajalta maksetusta varsinaisesta palkasta.</a:t>
            </a:r>
          </a:p>
          <a:p>
            <a:endParaRPr lang="fi-FI" dirty="0"/>
          </a:p>
          <a:p>
            <a:r>
              <a:rPr lang="fi-FI" dirty="0"/>
              <a:t>Työsuhteen päättyessä edellä mainittu lisäys otetaan huomioon vuosilomakorvausta laskettaessa edellä esitettyjen määräysten mukaisesti ja käyttäen laskelmissa sen lomanmääräytymisvuoden osan aikana maksettuja rahakorvauksia ja varsinaista palkkaa, jonka aikana työntekijän työsuhde päättyy.</a:t>
            </a:r>
          </a:p>
        </p:txBody>
      </p:sp>
      <p:sp>
        <p:nvSpPr>
          <p:cNvPr id="4" name="Päivämäärän paikkamerkki 3">
            <a:extLst>
              <a:ext uri="{FF2B5EF4-FFF2-40B4-BE49-F238E27FC236}">
                <a16:creationId xmlns:a16="http://schemas.microsoft.com/office/drawing/2014/main" id="{D709DF64-7504-7AD9-9ABD-46A4B53A953C}"/>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28D0D4BE-2DFF-82A3-C062-5EC1950411F8}"/>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7043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4D9409-9195-66F1-71D6-1C34C9E8EA7F}"/>
              </a:ext>
            </a:extLst>
          </p:cNvPr>
          <p:cNvSpPr>
            <a:spLocks noGrp="1"/>
          </p:cNvSpPr>
          <p:nvPr>
            <p:ph type="title"/>
          </p:nvPr>
        </p:nvSpPr>
        <p:spPr/>
        <p:txBody>
          <a:bodyPr>
            <a:normAutofit fontScale="90000"/>
          </a:bodyPr>
          <a:lstStyle/>
          <a:p>
            <a:r>
              <a:rPr lang="fi-FI" dirty="0"/>
              <a:t>Lomapalkka ja lomakorvaus, tuntipalkka ja  keskipäiväpalkkaan perustuva</a:t>
            </a:r>
          </a:p>
        </p:txBody>
      </p:sp>
      <p:sp>
        <p:nvSpPr>
          <p:cNvPr id="3" name="Sisällön paikkamerkki 2">
            <a:extLst>
              <a:ext uri="{FF2B5EF4-FFF2-40B4-BE49-F238E27FC236}">
                <a16:creationId xmlns:a16="http://schemas.microsoft.com/office/drawing/2014/main" id="{EED28948-1308-280A-B997-8DA73C9F664D}"/>
              </a:ext>
            </a:extLst>
          </p:cNvPr>
          <p:cNvSpPr>
            <a:spLocks noGrp="1"/>
          </p:cNvSpPr>
          <p:nvPr>
            <p:ph idx="1"/>
          </p:nvPr>
        </p:nvSpPr>
        <p:spPr/>
        <p:txBody>
          <a:bodyPr>
            <a:normAutofit lnSpcReduction="10000"/>
          </a:bodyPr>
          <a:lstStyle/>
          <a:p>
            <a:pPr marL="0" indent="0">
              <a:buNone/>
            </a:pPr>
            <a:r>
              <a:rPr lang="fi-FI" dirty="0"/>
              <a:t>Tuntipalkkaisen työntekijän vuosilomapalkka:</a:t>
            </a:r>
          </a:p>
          <a:p>
            <a:r>
              <a:rPr lang="fi-FI" dirty="0"/>
              <a:t>Tuntipalkkaisten työntekijöiden vuosilomapalkan laskennassa käytetään vuosilomalain laskentasääntöjä.</a:t>
            </a:r>
          </a:p>
          <a:p>
            <a:pPr marL="0" indent="0">
              <a:buNone/>
            </a:pPr>
            <a:endParaRPr lang="fi-FI" dirty="0"/>
          </a:p>
          <a:p>
            <a:pPr marL="0" indent="0">
              <a:buNone/>
            </a:pPr>
            <a:r>
              <a:rPr lang="fi-FI" dirty="0"/>
              <a:t>Keskipäiväpalkkaan perustuva vuosilomapalkka</a:t>
            </a:r>
          </a:p>
          <a:p>
            <a:r>
              <a:rPr lang="fi-FI" dirty="0"/>
              <a:t>14 päivän ansaintasäännön piirissä olevaan tuntityöntekijään sovelletaan vuosilomalain 11 §:</a:t>
            </a:r>
            <a:r>
              <a:rPr lang="fi-FI" dirty="0" err="1"/>
              <a:t>ää</a:t>
            </a:r>
            <a:r>
              <a:rPr lang="fi-FI" dirty="0"/>
              <a:t>, kuitenkin niin, että vuosilomalain mukaisen kerrointaulukon sijaan noudatetaan työehtosopimuksessa olevaa kerrointaulukkoa.</a:t>
            </a:r>
          </a:p>
          <a:p>
            <a:r>
              <a:rPr lang="fi-FI" dirty="0"/>
              <a:t>Jos lomapäivien määrä on enemmän kuin 33, kerrointa korotetaan luvulla 1,08 lomapäivää kohden. </a:t>
            </a:r>
          </a:p>
        </p:txBody>
      </p:sp>
      <p:sp>
        <p:nvSpPr>
          <p:cNvPr id="4" name="Päivämäärän paikkamerkki 3">
            <a:extLst>
              <a:ext uri="{FF2B5EF4-FFF2-40B4-BE49-F238E27FC236}">
                <a16:creationId xmlns:a16="http://schemas.microsoft.com/office/drawing/2014/main" id="{D2D19E61-C359-2F1C-8084-BDE601DAEB55}"/>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9B793F23-0B1E-B468-D796-9C4D515397CE}"/>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99710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F7E252-01C7-7812-6675-2826B528C9DE}"/>
              </a:ext>
            </a:extLst>
          </p:cNvPr>
          <p:cNvSpPr>
            <a:spLocks noGrp="1"/>
          </p:cNvSpPr>
          <p:nvPr>
            <p:ph type="title"/>
          </p:nvPr>
        </p:nvSpPr>
        <p:spPr/>
        <p:txBody>
          <a:bodyPr/>
          <a:lstStyle/>
          <a:p>
            <a:r>
              <a:rPr lang="fi-FI" dirty="0"/>
              <a:t>Muita muutoksia TES määräyksiin</a:t>
            </a:r>
          </a:p>
        </p:txBody>
      </p:sp>
    </p:spTree>
    <p:extLst>
      <p:ext uri="{BB962C8B-B14F-4D97-AF65-F5344CB8AC3E}">
        <p14:creationId xmlns:p14="http://schemas.microsoft.com/office/powerpoint/2010/main" val="3778189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351AE4-C9F0-5040-CB9C-D809044DCBF8}"/>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7D56456A-DA4F-1B7D-37B1-12A7AF21FA0B}"/>
              </a:ext>
            </a:extLst>
          </p:cNvPr>
          <p:cNvSpPr>
            <a:spLocks noGrp="1"/>
          </p:cNvSpPr>
          <p:nvPr>
            <p:ph idx="1"/>
          </p:nvPr>
        </p:nvSpPr>
        <p:spPr/>
        <p:txBody>
          <a:bodyPr>
            <a:normAutofit fontScale="92500" lnSpcReduction="20000"/>
          </a:bodyPr>
          <a:lstStyle/>
          <a:p>
            <a:pPr marL="0" indent="0">
              <a:buNone/>
            </a:pPr>
            <a:r>
              <a:rPr lang="fi-FI" dirty="0"/>
              <a:t>18 § uusi 7. kohta</a:t>
            </a:r>
          </a:p>
          <a:p>
            <a:pPr lvl="1"/>
            <a:r>
              <a:rPr lang="fi-FI" dirty="0"/>
              <a:t>Otsikon numero muuttuu: vanha 6. Lomaraha</a:t>
            </a:r>
          </a:p>
          <a:p>
            <a:pPr lvl="1"/>
            <a:r>
              <a:rPr lang="fi-FI" dirty="0"/>
              <a:t>Muutetaan määräystä: </a:t>
            </a:r>
          </a:p>
          <a:p>
            <a:endParaRPr lang="fi-FI" dirty="0"/>
          </a:p>
          <a:p>
            <a:r>
              <a:rPr lang="fi-FI" i="1" dirty="0"/>
              <a:t>Lomaraha on 50 % vuosilomapalkasta ja se maksetaan työntekijän palattua työhön lomaltaan tai lomansa osalta viimeistään seuraavan palkanmaksun yhteydessä. Paikallisesti voidaan sopia toisin lomarahan maksuajankohdasta lomakauden aikana (toukokuu-syyskuu). Mikäli kuitenkin lomarahan tai sen osan maksaminen tuottaisi yritykselle suuria taloudellisia vaikeuksia, työnantaja ja työntekijä voivat sopia lomarahan tai sen osan maksuajankohdan siirtämisestä enintään seuraavan vuoden maaliskuun loppuun mennessä. Mikäli työntekijän työsuhde päättyy ennen lomarahan tai sen osan maksuajankohtaa, maksetaan se työsuhteen päättyessä loppupalkan yhteydessä.</a:t>
            </a:r>
          </a:p>
          <a:p>
            <a:endParaRPr lang="fi-FI" dirty="0"/>
          </a:p>
          <a:p>
            <a:endParaRPr lang="fi-FI" dirty="0"/>
          </a:p>
        </p:txBody>
      </p:sp>
      <p:sp>
        <p:nvSpPr>
          <p:cNvPr id="4" name="Päivämäärän paikkamerkki 3">
            <a:extLst>
              <a:ext uri="{FF2B5EF4-FFF2-40B4-BE49-F238E27FC236}">
                <a16:creationId xmlns:a16="http://schemas.microsoft.com/office/drawing/2014/main" id="{18F2A38B-FD96-827E-FDA6-CF512628722B}"/>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71CF9240-0DAF-32E0-B916-BD30BD39ADC3}"/>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10222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Ajankohtaista</a:t>
            </a:r>
            <a:endParaRPr lang="en-US" dirty="0"/>
          </a:p>
        </p:txBody>
      </p:sp>
      <p:sp>
        <p:nvSpPr>
          <p:cNvPr id="3" name="Content Placeholder 2"/>
          <p:cNvSpPr>
            <a:spLocks noGrp="1"/>
          </p:cNvSpPr>
          <p:nvPr>
            <p:ph idx="1"/>
          </p:nvPr>
        </p:nvSpPr>
        <p:spPr/>
        <p:txBody>
          <a:bodyPr>
            <a:normAutofit/>
          </a:bodyPr>
          <a:lstStyle/>
          <a:p>
            <a:r>
              <a:rPr lang="en-US" dirty="0" err="1"/>
              <a:t>Esityksen</a:t>
            </a:r>
            <a:r>
              <a:rPr lang="en-US" dirty="0"/>
              <a:t> </a:t>
            </a:r>
            <a:r>
              <a:rPr lang="en-US" dirty="0" err="1"/>
              <a:t>aiheena</a:t>
            </a:r>
            <a:r>
              <a:rPr lang="en-US" dirty="0"/>
              <a:t> on </a:t>
            </a:r>
            <a:r>
              <a:rPr lang="en-US" dirty="0" err="1"/>
              <a:t>Ensihoitopalvelualan</a:t>
            </a:r>
            <a:r>
              <a:rPr lang="en-US" dirty="0"/>
              <a:t> </a:t>
            </a:r>
            <a:r>
              <a:rPr lang="en-US" dirty="0" err="1"/>
              <a:t>työehtosopimus</a:t>
            </a:r>
            <a:r>
              <a:rPr lang="en-US" dirty="0"/>
              <a:t>, jota </a:t>
            </a:r>
            <a:r>
              <a:rPr lang="en-US" dirty="0" err="1"/>
              <a:t>sovelletaan</a:t>
            </a:r>
            <a:r>
              <a:rPr lang="en-US" dirty="0"/>
              <a:t> </a:t>
            </a:r>
            <a:r>
              <a:rPr lang="en-US" dirty="0" err="1"/>
              <a:t>ensihoitopalvelu</a:t>
            </a:r>
            <a:r>
              <a:rPr lang="en-US" dirty="0"/>
              <a:t>- ja </a:t>
            </a:r>
            <a:r>
              <a:rPr lang="en-US" dirty="0" err="1"/>
              <a:t>siirtokuljetustyössä</a:t>
            </a:r>
            <a:r>
              <a:rPr lang="en-US" dirty="0"/>
              <a:t> </a:t>
            </a:r>
            <a:r>
              <a:rPr lang="en-US" dirty="0" err="1"/>
              <a:t>toimivien</a:t>
            </a:r>
            <a:r>
              <a:rPr lang="en-US" dirty="0"/>
              <a:t> </a:t>
            </a:r>
            <a:r>
              <a:rPr lang="en-US" dirty="0" err="1"/>
              <a:t>työntekijöiden</a:t>
            </a:r>
            <a:r>
              <a:rPr lang="en-US" dirty="0"/>
              <a:t> </a:t>
            </a:r>
            <a:r>
              <a:rPr lang="en-US" dirty="0" err="1"/>
              <a:t>työsuhteissa</a:t>
            </a:r>
            <a:r>
              <a:rPr lang="en-US" dirty="0"/>
              <a:t>.</a:t>
            </a:r>
          </a:p>
          <a:p>
            <a:r>
              <a:rPr lang="en-US" dirty="0"/>
              <a:t>Uusi </a:t>
            </a:r>
            <a:r>
              <a:rPr lang="en-US" dirty="0" err="1"/>
              <a:t>työehtosopimus</a:t>
            </a:r>
            <a:r>
              <a:rPr lang="en-US" dirty="0"/>
              <a:t> on </a:t>
            </a:r>
            <a:r>
              <a:rPr lang="en-US" dirty="0" err="1"/>
              <a:t>sovittu</a:t>
            </a:r>
            <a:r>
              <a:rPr lang="en-US" dirty="0"/>
              <a:t> </a:t>
            </a:r>
            <a:r>
              <a:rPr lang="en-US" dirty="0" err="1"/>
              <a:t>kaudelle</a:t>
            </a:r>
            <a:r>
              <a:rPr lang="en-US" dirty="0"/>
              <a:t> 1.5.2022-30.4.2024 ja </a:t>
            </a:r>
            <a:r>
              <a:rPr lang="en-US" dirty="0" err="1"/>
              <a:t>sopimuskausi</a:t>
            </a:r>
            <a:r>
              <a:rPr lang="en-US" dirty="0"/>
              <a:t> on 24 </a:t>
            </a:r>
            <a:r>
              <a:rPr lang="en-US" dirty="0" err="1"/>
              <a:t>kuukautta</a:t>
            </a:r>
            <a:endParaRPr lang="en-US" dirty="0"/>
          </a:p>
          <a:p>
            <a:r>
              <a:rPr lang="en-US" dirty="0" err="1"/>
              <a:t>Neuvottelutulos</a:t>
            </a:r>
            <a:r>
              <a:rPr lang="en-US" dirty="0"/>
              <a:t> on </a:t>
            </a:r>
            <a:r>
              <a:rPr lang="en-US" dirty="0" err="1"/>
              <a:t>hyväksytty</a:t>
            </a:r>
            <a:r>
              <a:rPr lang="en-US" dirty="0"/>
              <a:t> </a:t>
            </a:r>
            <a:r>
              <a:rPr lang="en-US" dirty="0" err="1"/>
              <a:t>hallinnoissa</a:t>
            </a:r>
            <a:endParaRPr lang="en-US" dirty="0">
              <a:highlight>
                <a:srgbClr val="FFFF00"/>
              </a:highlight>
            </a:endParaRPr>
          </a:p>
          <a:p>
            <a:r>
              <a:rPr lang="en-US" dirty="0" err="1"/>
              <a:t>Painokappaleet</a:t>
            </a:r>
            <a:r>
              <a:rPr lang="en-US" dirty="0"/>
              <a:t> </a:t>
            </a:r>
            <a:r>
              <a:rPr lang="en-US" dirty="0" err="1"/>
              <a:t>jäsenille</a:t>
            </a:r>
            <a:r>
              <a:rPr lang="en-US" dirty="0"/>
              <a:t> ja </a:t>
            </a:r>
            <a:r>
              <a:rPr lang="en-US" dirty="0" err="1"/>
              <a:t>tulostettavat</a:t>
            </a:r>
            <a:r>
              <a:rPr lang="en-US" dirty="0"/>
              <a:t> </a:t>
            </a:r>
            <a:r>
              <a:rPr lang="en-US" dirty="0" err="1"/>
              <a:t>versiot</a:t>
            </a:r>
            <a:r>
              <a:rPr lang="en-US" dirty="0"/>
              <a:t> </a:t>
            </a:r>
            <a:r>
              <a:rPr lang="en-US" dirty="0" err="1"/>
              <a:t>HALI:n</a:t>
            </a:r>
            <a:r>
              <a:rPr lang="en-US" dirty="0"/>
              <a:t> </a:t>
            </a:r>
            <a:r>
              <a:rPr lang="en-US" dirty="0" err="1"/>
              <a:t>sivuille</a:t>
            </a:r>
            <a:r>
              <a:rPr lang="en-US" dirty="0"/>
              <a:t> </a:t>
            </a:r>
            <a:r>
              <a:rPr lang="en-US" dirty="0" err="1"/>
              <a:t>tulossa</a:t>
            </a:r>
            <a:r>
              <a:rPr lang="en-US" dirty="0"/>
              <a:t> </a:t>
            </a:r>
            <a:r>
              <a:rPr lang="en-US" dirty="0" err="1"/>
              <a:t>syksyllä</a:t>
            </a:r>
            <a:r>
              <a:rPr lang="en-US" dirty="0"/>
              <a:t> 2022 </a:t>
            </a:r>
          </a:p>
        </p:txBody>
      </p:sp>
      <p:sp>
        <p:nvSpPr>
          <p:cNvPr id="4" name="Date Placeholder 3"/>
          <p:cNvSpPr>
            <a:spLocks noGrp="1"/>
          </p:cNvSpPr>
          <p:nvPr>
            <p:ph type="dt" sz="half" idx="10"/>
          </p:nvPr>
        </p:nvSpPr>
        <p:spPr/>
        <p:txBody>
          <a:bodyPr/>
          <a:lstStyle/>
          <a:p>
            <a:fld id="{7573AF9C-29A7-6540-BEE3-5D2DC27D97AB}" type="datetime1">
              <a:rPr lang="fi-FI" smtClean="0"/>
              <a:t>30.6.2022</a:t>
            </a:fld>
            <a:endParaRPr lang="en-US"/>
          </a:p>
        </p:txBody>
      </p:sp>
      <p:sp>
        <p:nvSpPr>
          <p:cNvPr id="5" name="Footer Placeholder 4"/>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914182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F80A84-A462-4CC2-2C3E-4A881683B90F}"/>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40C0535E-997D-AF2C-E734-B7C4672447E4}"/>
              </a:ext>
            </a:extLst>
          </p:cNvPr>
          <p:cNvSpPr>
            <a:spLocks noGrp="1"/>
          </p:cNvSpPr>
          <p:nvPr>
            <p:ph idx="1"/>
          </p:nvPr>
        </p:nvSpPr>
        <p:spPr/>
        <p:txBody>
          <a:bodyPr>
            <a:normAutofit fontScale="92500" lnSpcReduction="20000"/>
          </a:bodyPr>
          <a:lstStyle/>
          <a:p>
            <a:pPr marL="0" indent="0">
              <a:buNone/>
            </a:pPr>
            <a:r>
              <a:rPr lang="fi-FI" dirty="0"/>
              <a:t>19 § Sairausajan palkka</a:t>
            </a:r>
          </a:p>
          <a:p>
            <a:endParaRPr lang="fi-FI" dirty="0"/>
          </a:p>
          <a:p>
            <a:pPr marL="0" indent="0">
              <a:buNone/>
            </a:pPr>
            <a:r>
              <a:rPr lang="fi-FI" dirty="0"/>
              <a:t>19 § 2. kappale:</a:t>
            </a:r>
          </a:p>
          <a:p>
            <a:r>
              <a:rPr lang="fi-FI" i="1" dirty="0"/>
              <a:t>Sairausloman ajalta ei makseta palkkaa sen jälkeen, kun sairauslomaa on myönnetty jatkuvana yhdessä tai useammassa erässä yli 12 kuukaudeksi. Sairausloma katsotaan jatkuvaksi, ellei sitä ole keskeyttänyt vähintään 30 kalenteripäivän yhdenjaksoinen työssäolo. </a:t>
            </a:r>
          </a:p>
          <a:p>
            <a:endParaRPr lang="fi-FI" dirty="0"/>
          </a:p>
          <a:p>
            <a:pPr marL="0" indent="0">
              <a:buNone/>
            </a:pPr>
            <a:r>
              <a:rPr lang="fi-FI" dirty="0"/>
              <a:t>19 § 2. kappale:</a:t>
            </a:r>
          </a:p>
          <a:p>
            <a:r>
              <a:rPr lang="fi-FI" i="1" dirty="0"/>
              <a:t>Suositus: Mikäli työntekijälle voidaan järjestää sairausloman aikana hänen ammattitaitoaan vastaavaa mielekästä korvaavaa työtä, jota hän voi tehdä toipumistaan vaarantamatta, työnantaja ja työntekijät sopivat tällaisesta työnantajan tarjoamasta korvaavasta työstä. </a:t>
            </a:r>
          </a:p>
          <a:p>
            <a:endParaRPr lang="fi-FI" dirty="0"/>
          </a:p>
        </p:txBody>
      </p:sp>
      <p:sp>
        <p:nvSpPr>
          <p:cNvPr id="4" name="Päivämäärän paikkamerkki 3">
            <a:extLst>
              <a:ext uri="{FF2B5EF4-FFF2-40B4-BE49-F238E27FC236}">
                <a16:creationId xmlns:a16="http://schemas.microsoft.com/office/drawing/2014/main" id="{6480FF49-46F2-754C-CBF7-2E99C9480C40}"/>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275D8F1A-25B1-61C5-4FA1-976DB17DBBB9}"/>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905953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F8A5EB-CAD7-1547-86B5-CB918E37CF3F}"/>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A125042A-1110-A6BA-A933-A1728FA4D2FF}"/>
              </a:ext>
            </a:extLst>
          </p:cNvPr>
          <p:cNvSpPr>
            <a:spLocks noGrp="1"/>
          </p:cNvSpPr>
          <p:nvPr>
            <p:ph idx="1"/>
          </p:nvPr>
        </p:nvSpPr>
        <p:spPr/>
        <p:txBody>
          <a:bodyPr>
            <a:normAutofit fontScale="62500" lnSpcReduction="20000"/>
          </a:bodyPr>
          <a:lstStyle/>
          <a:p>
            <a:pPr marL="0" indent="0">
              <a:buNone/>
            </a:pPr>
            <a:r>
              <a:rPr lang="fi-FI" dirty="0"/>
              <a:t>20 § Äitiys-, isyys- ja vanhempainvapaa sekä hoitovapaa</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Perhevapaamääräykset päivitettiin uuden lainsäädännön mukaisiksi 1.8.2022 alkaen.</a:t>
            </a:r>
            <a:endParaRPr lang="fi-FI" dirty="0"/>
          </a:p>
          <a:p>
            <a:r>
              <a:rPr lang="fi-FI" dirty="0"/>
              <a:t>Tarkoitus ottaa tasa-arvoisemmin huomioon eri perhetilanteet sekä termistön osalta.</a:t>
            </a:r>
          </a:p>
          <a:p>
            <a:r>
              <a:rPr lang="fi-FI" dirty="0"/>
              <a:t>Lisätään 20 § 9. kappale: </a:t>
            </a:r>
          </a:p>
          <a:p>
            <a:pPr lvl="1"/>
            <a:r>
              <a:rPr lang="fi-FI" i="1" dirty="0"/>
              <a:t>Siirtymäsäännös: 1.8.2022 voimaan tulevan 20 §:n tekstejä noudatetaan niihin työntekijöihin, joihin noudatetaan 1.8.2022 voimaan tulevia sairausvakuutuslain perhevapaita koskevia muutoksia. Mikäli työntekijään noudatetaan 31.7.2022 voimassa olleita perhevapaita koskevia sairausvakuutuslain määräyksiä, noudatetaan työsuhteessa 31.7.2022 voimassa ollutta työehtosopimuksen 20 §:</a:t>
            </a:r>
            <a:r>
              <a:rPr lang="fi-FI" i="1" dirty="0" err="1">
                <a:solidFill>
                  <a:schemeClr val="tx2"/>
                </a:solidFill>
              </a:rPr>
              <a:t>ää</a:t>
            </a:r>
            <a:r>
              <a:rPr lang="fi-FI" i="1" dirty="0">
                <a:solidFill>
                  <a:schemeClr val="tx2"/>
                </a:solidFill>
              </a:rPr>
              <a:t>.</a:t>
            </a:r>
          </a:p>
          <a:p>
            <a:pPr marL="342900" lvl="1" indent="0">
              <a:buNone/>
            </a:pPr>
            <a:endParaRPr lang="fi-FI" i="1" dirty="0"/>
          </a:p>
          <a:p>
            <a:r>
              <a:rPr lang="fi-FI" i="1" dirty="0"/>
              <a:t>1. Työntekijällä on oikeus saada raskaus- ja vanhempainvapaata sekä hoitovapaata ja osittaista hoitovapaata, siten kuin työsopimuslaissa on säädetty. Työntekijällä on kuitenkin oikeus saada raskaus- ja vanhempainvapaan ajalta palkkaa siten, kuin jäljempänä tässä pykälässä on määrätty.</a:t>
            </a:r>
          </a:p>
          <a:p>
            <a:r>
              <a:rPr lang="fi-FI" i="1" dirty="0"/>
              <a:t>2. Työntekijä saa raskauden ja synnytyksen vuoksi raskausvapaata täysin palkkaeduin ajaksi, johon sisältyy vapaan alusta lukien 40 arkipäivää. Palkan saamisen edellytyksenä on kuitenkin, että työntekijä on ollut työnantajan työsuhteessa välittömästi ennen vapaan alkamista vähintään kuusi kuukautta ja että hän toimittaa työnantajalle viimeistään 70 päivää ennen laskettua synnytystä äitiysneuvolan tai lääkärin antaman todistuksen raskauden kestoajasta.</a:t>
            </a:r>
          </a:p>
          <a:p>
            <a:r>
              <a:rPr lang="fi-FI" i="1" dirty="0"/>
              <a:t>3. Vanhempainvapaan ajalta työnantaja maksaa työntekijälle täyttä palkkaa 32 ensimmäiseltä arkipäivältä. Vanhempainvapaan palkanmaksun edellytykset ovat samat kuin 2., 5., 6., ja 7. ja 8 kohdissa on todettu raskausvapaan palkanmaksusta. </a:t>
            </a:r>
          </a:p>
          <a:p>
            <a:endParaRPr lang="fi-FI" dirty="0"/>
          </a:p>
          <a:p>
            <a:endParaRPr lang="fi-FI" dirty="0"/>
          </a:p>
        </p:txBody>
      </p:sp>
      <p:sp>
        <p:nvSpPr>
          <p:cNvPr id="4" name="Päivämäärän paikkamerkki 3">
            <a:extLst>
              <a:ext uri="{FF2B5EF4-FFF2-40B4-BE49-F238E27FC236}">
                <a16:creationId xmlns:a16="http://schemas.microsoft.com/office/drawing/2014/main" id="{33A254B2-48FD-4895-3EC8-5087CFB456B0}"/>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AC49B1B2-A00D-9846-5AD2-8109AB7C1D80}"/>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515536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5C13D1-4003-2AAB-5624-050CFC95FF06}"/>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FF9A769D-BBED-09A8-97E5-EA5257E8A5E4}"/>
              </a:ext>
            </a:extLst>
          </p:cNvPr>
          <p:cNvSpPr>
            <a:spLocks noGrp="1"/>
          </p:cNvSpPr>
          <p:nvPr>
            <p:ph idx="1"/>
          </p:nvPr>
        </p:nvSpPr>
        <p:spPr/>
        <p:txBody>
          <a:bodyPr>
            <a:normAutofit fontScale="85000" lnSpcReduction="20000"/>
          </a:bodyPr>
          <a:lstStyle/>
          <a:p>
            <a:r>
              <a:rPr lang="fi-FI" dirty="0"/>
              <a:t>4</a:t>
            </a:r>
            <a:r>
              <a:rPr lang="fi-FI" i="1" dirty="0"/>
              <a:t>. Jos raskaus on keskeytynyt aikaisemmin kuin 30–50 arkipäivää ennen laskettua synnytysaikaa ja työntekijän hakemuksesta sairausvakuutuslain mukainen raskaus- ja vanhempainraha on myönnetty työntekijälle siten, että sen katsotaan kohdistuvan raskauden keskeytymispäivää välittömästi seuraaviin 100 arkipäivään, työntekijälle myönnetään raskaus- ja vanhempainvapaa alkavaksi synnytyspäivää seuraavasta päivästä lukien ja suoritetaan 2. kappaleessa mainittu palkkaus 40 + 32 synnytyspäivää seuraavalta arkipäivältä. Tässä kohdassa viitataan synnyttävään vanhempaan.</a:t>
            </a:r>
          </a:p>
          <a:p>
            <a:r>
              <a:rPr lang="fi-FI" i="1" dirty="0"/>
              <a:t>5. Jos työntekijän työaikaan sisältyy säännöllisenä työaikana tehtyä sunnuntaityötä, korotetaan raskaus- ja vanhempainvapaan päiväpalkkaa 18 §:n 5. kappaleen toisen alakappaleen määräysten mukaisesti lasketulla prosenttiluvulla.</a:t>
            </a:r>
          </a:p>
          <a:p>
            <a:r>
              <a:rPr lang="fi-FI" i="1" dirty="0"/>
              <a:t>6. Täydellä palkalla tarkoitetaan 19 §:n 4. kappaleen mukaan laskettua palkkaa.</a:t>
            </a:r>
          </a:p>
          <a:p>
            <a:r>
              <a:rPr lang="fi-FI" i="1" dirty="0"/>
              <a:t>7. Raskaus- ja vanhempainvapaan myöntäminen ei vähennä työntekijän oikeutta saada muita työehtosopimukseen perustuvia etuuksia.</a:t>
            </a:r>
          </a:p>
          <a:p>
            <a:r>
              <a:rPr lang="fi-FI" i="1" dirty="0"/>
              <a:t>8. Mikäli päivärahoja ei makseta työntekijästä johtuvasta syystä, maksaa työnantaja vain päivärahan ja kiinteän palkan välisen erotuksen. </a:t>
            </a:r>
          </a:p>
          <a:p>
            <a:endParaRPr lang="fi-FI" dirty="0"/>
          </a:p>
        </p:txBody>
      </p:sp>
      <p:sp>
        <p:nvSpPr>
          <p:cNvPr id="4" name="Päivämäärän paikkamerkki 3">
            <a:extLst>
              <a:ext uri="{FF2B5EF4-FFF2-40B4-BE49-F238E27FC236}">
                <a16:creationId xmlns:a16="http://schemas.microsoft.com/office/drawing/2014/main" id="{2E636902-6B69-DD04-D377-2419C1AC8A07}"/>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45786F4D-EE8D-83BC-4601-7910236B67F5}"/>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426399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45AD27-916C-2F47-DCA0-5D9885424E1C}"/>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9068CF0B-B1D1-12FA-FACE-022765A65210}"/>
              </a:ext>
            </a:extLst>
          </p:cNvPr>
          <p:cNvSpPr>
            <a:spLocks noGrp="1"/>
          </p:cNvSpPr>
          <p:nvPr>
            <p:ph idx="1"/>
          </p:nvPr>
        </p:nvSpPr>
        <p:spPr/>
        <p:txBody>
          <a:bodyPr>
            <a:normAutofit fontScale="92500" lnSpcReduction="20000"/>
          </a:bodyPr>
          <a:lstStyle/>
          <a:p>
            <a:r>
              <a:rPr lang="fi-FI" dirty="0"/>
              <a:t>Otsikon nimen muutos ja otsikon numerointi muuttuu kosken </a:t>
            </a:r>
          </a:p>
          <a:p>
            <a:pPr lvl="1"/>
            <a:r>
              <a:rPr lang="fi-FI" dirty="0"/>
              <a:t>Uusi otsikko 21 § Tilapäinen hoitovapaa</a:t>
            </a:r>
          </a:p>
          <a:p>
            <a:pPr lvl="1"/>
            <a:r>
              <a:rPr lang="fi-FI" dirty="0"/>
              <a:t>21 § 7. kohta</a:t>
            </a:r>
          </a:p>
          <a:p>
            <a:pPr lvl="2"/>
            <a:r>
              <a:rPr lang="fi-FI" dirty="0"/>
              <a:t>7.  Työntekijä saa vapaata hänen äkillisesti sairastuneen alle kymmenen vuoden ikäisen tai vammaisen lapsensa hoidon järjestämiseksi tai hoitamiseksi silloin, kun muuta hoitoa ei ole saatu järjestetyksi, enintään neljä työpäivää kerrallaan. Tältä ajalta maksetaan työntekijälle täysi palkka kolmelta kalenteripäivältä.</a:t>
            </a:r>
          </a:p>
          <a:p>
            <a:pPr lvl="2"/>
            <a:endParaRPr lang="fi-FI" dirty="0"/>
          </a:p>
          <a:p>
            <a:pPr lvl="2"/>
            <a:r>
              <a:rPr lang="fi-FI" dirty="0"/>
              <a:t>Palkkauksen suorittamisen edellytyksenä on, että molemmat </a:t>
            </a:r>
            <a:r>
              <a:rPr lang="fi-FI" i="1" dirty="0"/>
              <a:t>huoltajat</a:t>
            </a:r>
            <a:r>
              <a:rPr lang="fi-FI" dirty="0"/>
              <a:t> ovat työssä tai että toisella </a:t>
            </a:r>
            <a:r>
              <a:rPr lang="fi-FI" i="1" dirty="0"/>
              <a:t>huoltajista </a:t>
            </a:r>
            <a:r>
              <a:rPr lang="fi-FI" dirty="0"/>
              <a:t>ei muutoin tosiasiallisen esteen johdosta ole mahdollisuutta osallistua lapsen hoitoon taikka että kysymyksessä on yksinhuoltaja.</a:t>
            </a:r>
          </a:p>
          <a:p>
            <a:pPr lvl="2"/>
            <a:endParaRPr lang="fi-FI" dirty="0"/>
          </a:p>
          <a:p>
            <a:pPr lvl="2"/>
            <a:r>
              <a:rPr lang="fi-FI" i="1" dirty="0"/>
              <a:t>Sairastumisesta annetaan työnantajan hyväksymä luotettava selvitys. Työnantajalla on oikeus pyynnöstä saada selvitys siitä, että lapsen huoltajat eivät yhtäaikaisesti käytä edellä mainittua poissaolo-oikeuttaan.</a:t>
            </a:r>
          </a:p>
          <a:p>
            <a:pPr lvl="2"/>
            <a:endParaRPr lang="fi-FI" dirty="0"/>
          </a:p>
        </p:txBody>
      </p:sp>
      <p:sp>
        <p:nvSpPr>
          <p:cNvPr id="4" name="Päivämäärän paikkamerkki 3">
            <a:extLst>
              <a:ext uri="{FF2B5EF4-FFF2-40B4-BE49-F238E27FC236}">
                <a16:creationId xmlns:a16="http://schemas.microsoft.com/office/drawing/2014/main" id="{6C9AA587-31A8-FFB9-A035-4704F648811E}"/>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0A976F27-F139-24A5-1696-954E5C7E893F}"/>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44526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557656-72E6-E68A-2A50-0EFD845F9EC4}"/>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BB7D3EBB-92E1-83AC-1E0F-8067BF203888}"/>
              </a:ext>
            </a:extLst>
          </p:cNvPr>
          <p:cNvSpPr>
            <a:spLocks noGrp="1"/>
          </p:cNvSpPr>
          <p:nvPr>
            <p:ph idx="1"/>
          </p:nvPr>
        </p:nvSpPr>
        <p:spPr/>
        <p:txBody>
          <a:bodyPr>
            <a:normAutofit fontScale="70000" lnSpcReduction="20000"/>
          </a:bodyPr>
          <a:lstStyle/>
          <a:p>
            <a:r>
              <a:rPr lang="fi-FI" dirty="0"/>
              <a:t>Otsikon numerointi muuttuu:</a:t>
            </a:r>
          </a:p>
          <a:p>
            <a:pPr lvl="1"/>
            <a:r>
              <a:rPr lang="fi-FI" dirty="0"/>
              <a:t>22 § Ryhmähenkivakuutus</a:t>
            </a:r>
          </a:p>
          <a:p>
            <a:pPr lvl="1"/>
            <a:r>
              <a:rPr lang="fi-FI" dirty="0"/>
              <a:t>23 § Luottamusmies</a:t>
            </a:r>
          </a:p>
          <a:p>
            <a:pPr lvl="1"/>
            <a:r>
              <a:rPr lang="fi-FI" dirty="0"/>
              <a:t>24 § Koulutus</a:t>
            </a:r>
          </a:p>
          <a:p>
            <a:pPr lvl="1"/>
            <a:endParaRPr lang="fi-FI" dirty="0"/>
          </a:p>
          <a:p>
            <a:pPr lvl="1"/>
            <a:r>
              <a:rPr lang="fi-FI" dirty="0"/>
              <a:t>Lisätään 24 § 1. kohtaan: </a:t>
            </a:r>
          </a:p>
          <a:p>
            <a:pPr lvl="1"/>
            <a:endParaRPr lang="fi-FI" dirty="0"/>
          </a:p>
          <a:p>
            <a:pPr lvl="1"/>
            <a:r>
              <a:rPr lang="fi-FI" i="1" dirty="0"/>
              <a:t>Työnantajan määräämä koulutus on työaikaa. </a:t>
            </a:r>
          </a:p>
          <a:p>
            <a:pPr lvl="1"/>
            <a:endParaRPr lang="fi-FI" dirty="0"/>
          </a:p>
          <a:p>
            <a:pPr lvl="1"/>
            <a:r>
              <a:rPr lang="fi-FI" dirty="0"/>
              <a:t>Lisätään määräys 24 § 1. </a:t>
            </a:r>
            <a:r>
              <a:rPr lang="fi-FI" dirty="0">
                <a:solidFill>
                  <a:schemeClr val="tx2"/>
                </a:solidFill>
              </a:rPr>
              <a:t>kohta:</a:t>
            </a:r>
          </a:p>
          <a:p>
            <a:pPr lvl="1"/>
            <a:endParaRPr lang="fi-FI" dirty="0"/>
          </a:p>
          <a:p>
            <a:pPr lvl="1"/>
            <a:r>
              <a:rPr lang="fi-FI" i="1" dirty="0"/>
              <a:t>Työntekijälle annetaan työvuoron aikana sellaisena työnjohdon määräämänä aikana, jolloin se kunkin työntekijän osalta työtä haittaamatta käy päinsä, mahdollisuus valmistautua lääkehoidon osaamisen varmistamiseen. </a:t>
            </a:r>
          </a:p>
          <a:p>
            <a:pPr lvl="1"/>
            <a:endParaRPr lang="fi-FI" i="1" dirty="0"/>
          </a:p>
          <a:p>
            <a:pPr lvl="1"/>
            <a:r>
              <a:rPr lang="fi-FI" i="1" dirty="0"/>
              <a:t>Perus- ja hoitotason tenttitilaisuudet sekä lääkehoidon tentit ovat työaikaa. </a:t>
            </a:r>
          </a:p>
          <a:p>
            <a:pPr lvl="1"/>
            <a:endParaRPr lang="fi-FI" dirty="0"/>
          </a:p>
        </p:txBody>
      </p:sp>
      <p:sp>
        <p:nvSpPr>
          <p:cNvPr id="4" name="Päivämäärän paikkamerkki 3">
            <a:extLst>
              <a:ext uri="{FF2B5EF4-FFF2-40B4-BE49-F238E27FC236}">
                <a16:creationId xmlns:a16="http://schemas.microsoft.com/office/drawing/2014/main" id="{6C06F0C2-9358-171B-AAF7-2C00520A41E6}"/>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3C05DC2B-E5B1-BA3F-11B6-49B2137D2184}"/>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853953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2A264E-4745-D1C8-C637-39A8CB842BAC}"/>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4F1877BC-B3AB-4345-6DD4-A24B1FD4E155}"/>
              </a:ext>
            </a:extLst>
          </p:cNvPr>
          <p:cNvSpPr>
            <a:spLocks noGrp="1"/>
          </p:cNvSpPr>
          <p:nvPr>
            <p:ph idx="1"/>
          </p:nvPr>
        </p:nvSpPr>
        <p:spPr/>
        <p:txBody>
          <a:bodyPr/>
          <a:lstStyle/>
          <a:p>
            <a:r>
              <a:rPr lang="fi-FI" dirty="0"/>
              <a:t>Otsikon nimen muutos ja numerointi muuttuu</a:t>
            </a:r>
          </a:p>
          <a:p>
            <a:pPr lvl="1"/>
            <a:r>
              <a:rPr lang="fi-FI" dirty="0"/>
              <a:t>25 § Työturvallisuus ja työvälineet</a:t>
            </a:r>
          </a:p>
          <a:p>
            <a:pPr lvl="2"/>
            <a:r>
              <a:rPr lang="fi-FI" dirty="0"/>
              <a:t>1. kohta 1. kappale (ent. 24 § 1. kohta 1. </a:t>
            </a:r>
            <a:r>
              <a:rPr lang="fi-FI" dirty="0">
                <a:solidFill>
                  <a:schemeClr val="tx2"/>
                </a:solidFill>
              </a:rPr>
              <a:t>kappale) lisätään </a:t>
            </a:r>
            <a:r>
              <a:rPr lang="fi-FI" dirty="0"/>
              <a:t>virke:</a:t>
            </a:r>
          </a:p>
          <a:p>
            <a:pPr lvl="2"/>
            <a:endParaRPr lang="fi-FI" dirty="0"/>
          </a:p>
          <a:p>
            <a:pPr lvl="2"/>
            <a:r>
              <a:rPr lang="fi-FI" i="1" dirty="0"/>
              <a:t>Työnantaja vastaa asianmukaisen suojavaatetuksen hankinnasta</a:t>
            </a:r>
            <a:r>
              <a:rPr lang="fi-FI" dirty="0"/>
              <a:t>. </a:t>
            </a:r>
          </a:p>
          <a:p>
            <a:pPr marL="685800" lvl="2" indent="0">
              <a:buNone/>
            </a:pPr>
            <a:endParaRPr lang="fi-FI" dirty="0"/>
          </a:p>
          <a:p>
            <a:pPr lvl="2"/>
            <a:r>
              <a:rPr lang="fi-FI" dirty="0"/>
              <a:t>25 § 2. kohtaan (ent.24 § 2.kohta) lisätään virke ja muutetaan määräystä:</a:t>
            </a:r>
          </a:p>
          <a:p>
            <a:pPr lvl="2"/>
            <a:r>
              <a:rPr lang="fi-FI" i="1" dirty="0"/>
              <a:t>Työnantaja vastaa suojavaatetuksen huollosta. Toissijaisesti työvaatteen huollosta voidaan </a:t>
            </a:r>
            <a:r>
              <a:rPr lang="fi-FI" i="1" dirty="0">
                <a:solidFill>
                  <a:schemeClr val="tx2"/>
                </a:solidFill>
              </a:rPr>
              <a:t>sopia paikallisesti. </a:t>
            </a:r>
          </a:p>
          <a:p>
            <a:pPr lvl="2"/>
            <a:endParaRPr lang="fi-FI" dirty="0">
              <a:solidFill>
                <a:srgbClr val="FF0000"/>
              </a:solidFill>
            </a:endParaRPr>
          </a:p>
          <a:p>
            <a:pPr marL="685800" lvl="2" indent="0">
              <a:buNone/>
            </a:pPr>
            <a:endParaRPr lang="fi-FI" dirty="0"/>
          </a:p>
        </p:txBody>
      </p:sp>
      <p:sp>
        <p:nvSpPr>
          <p:cNvPr id="4" name="Päivämäärän paikkamerkki 3">
            <a:extLst>
              <a:ext uri="{FF2B5EF4-FFF2-40B4-BE49-F238E27FC236}">
                <a16:creationId xmlns:a16="http://schemas.microsoft.com/office/drawing/2014/main" id="{10EFF53D-DDC3-104D-741E-48740E58D7A7}"/>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D29A32EF-EB0A-D1B0-A49F-CAE1284DFBF0}"/>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1376618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A7BD2A-151A-5FA4-E4A3-E5B7CEDC2B6C}"/>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C42785A1-4E20-E387-3055-A99505BB86D4}"/>
              </a:ext>
            </a:extLst>
          </p:cNvPr>
          <p:cNvSpPr>
            <a:spLocks noGrp="1"/>
          </p:cNvSpPr>
          <p:nvPr>
            <p:ph idx="1"/>
          </p:nvPr>
        </p:nvSpPr>
        <p:spPr/>
        <p:txBody>
          <a:bodyPr>
            <a:normAutofit/>
          </a:bodyPr>
          <a:lstStyle/>
          <a:p>
            <a:endParaRPr lang="fi-FI" dirty="0"/>
          </a:p>
          <a:p>
            <a:r>
              <a:rPr lang="fi-FI" dirty="0"/>
              <a:t>Uusi 25 § 3. kohta </a:t>
            </a:r>
          </a:p>
          <a:p>
            <a:pPr lvl="1"/>
            <a:r>
              <a:rPr lang="fi-FI" i="1" dirty="0"/>
              <a:t>Vaarojen arvioinnista sovelletaan mitä työturvallisuuslainsäädännössä säädetään.</a:t>
            </a:r>
          </a:p>
          <a:p>
            <a:pPr lvl="1"/>
            <a:r>
              <a:rPr lang="fi-FI" i="1" dirty="0"/>
              <a:t>Työsuojelun yhteistoiminnassa käsitellään työsuojelun valvonnasta ja työpaikan työsuojelutoiminnasta annetun lain 5 luvun 26 §:ssä säädettyjä asioita. </a:t>
            </a:r>
          </a:p>
          <a:p>
            <a:pPr lvl="1"/>
            <a:r>
              <a:rPr lang="fi-FI" dirty="0">
                <a:solidFill>
                  <a:schemeClr val="tx2"/>
                </a:solidFill>
              </a:rPr>
              <a:t>Lisäksi todettiin, että TES </a:t>
            </a:r>
            <a:r>
              <a:rPr lang="fi-FI" i="1" dirty="0"/>
              <a:t>Osapuolilla ei ole valvontavelvollisuutta </a:t>
            </a:r>
            <a:r>
              <a:rPr lang="fi-FI" i="1" dirty="0">
                <a:solidFill>
                  <a:schemeClr val="tx2"/>
                </a:solidFill>
              </a:rPr>
              <a:t>25 § 3. kohdan osalta. </a:t>
            </a:r>
          </a:p>
          <a:p>
            <a:pPr lvl="2"/>
            <a:endParaRPr lang="fi-FI" dirty="0">
              <a:solidFill>
                <a:srgbClr val="FF0000"/>
              </a:solidFill>
            </a:endParaRPr>
          </a:p>
          <a:p>
            <a:endParaRPr lang="fi-FI" dirty="0"/>
          </a:p>
        </p:txBody>
      </p:sp>
      <p:sp>
        <p:nvSpPr>
          <p:cNvPr id="4" name="Päivämäärän paikkamerkki 3">
            <a:extLst>
              <a:ext uri="{FF2B5EF4-FFF2-40B4-BE49-F238E27FC236}">
                <a16:creationId xmlns:a16="http://schemas.microsoft.com/office/drawing/2014/main" id="{2C862E99-5CBC-25A3-1848-10F55D0E0AA1}"/>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8B22C0F2-BD3A-5109-6857-9860D3C78B26}"/>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3374686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1C60B5-33F6-0D69-A4DF-4F26C05075B5}"/>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25F62890-B856-D06D-4E34-5C570FB70426}"/>
              </a:ext>
            </a:extLst>
          </p:cNvPr>
          <p:cNvSpPr>
            <a:spLocks noGrp="1"/>
          </p:cNvSpPr>
          <p:nvPr>
            <p:ph idx="1"/>
          </p:nvPr>
        </p:nvSpPr>
        <p:spPr/>
        <p:txBody>
          <a:bodyPr/>
          <a:lstStyle/>
          <a:p>
            <a:pPr marL="342900" lvl="1" indent="0">
              <a:buNone/>
            </a:pPr>
            <a:r>
              <a:rPr lang="fi-FI" dirty="0"/>
              <a:t>26 § jäsenmaksujen periminen</a:t>
            </a:r>
          </a:p>
          <a:p>
            <a:pPr lvl="1">
              <a:spcBef>
                <a:spcPts val="750"/>
              </a:spcBef>
              <a:defRPr/>
            </a:pPr>
            <a:r>
              <a:rPr kumimoji="0" lang="fi-FI" b="0" i="0" u="none" strike="noStrike" kern="1200" cap="none" spc="0" normalizeH="0" baseline="0" noProof="0" dirty="0">
                <a:ln>
                  <a:noFill/>
                </a:ln>
                <a:solidFill>
                  <a:srgbClr val="6C6965"/>
                </a:solidFill>
                <a:effectLst/>
                <a:uLnTx/>
                <a:uFillTx/>
                <a:latin typeface="Calibri"/>
                <a:ea typeface="+mn-ea"/>
                <a:cs typeface="+mn-cs"/>
              </a:rPr>
              <a:t>Otsikon nimen muutos ja otsikon numerointi muuttuu</a:t>
            </a:r>
            <a:endParaRPr lang="fi-FI" dirty="0"/>
          </a:p>
          <a:p>
            <a:pPr lvl="1"/>
            <a:endParaRPr lang="fi-FI" dirty="0"/>
          </a:p>
          <a:p>
            <a:pPr marL="0" marR="0" lvl="0" indent="0" algn="l" defTabSz="685800" rtl="0" eaLnBrk="1" fontAlgn="auto" latinLnBrk="0" hangingPunct="1">
              <a:lnSpc>
                <a:spcPct val="90000"/>
              </a:lnSpc>
              <a:spcBef>
                <a:spcPts val="750"/>
              </a:spcBef>
              <a:spcAft>
                <a:spcPts val="0"/>
              </a:spcAft>
              <a:buClr>
                <a:srgbClr val="F7A31B"/>
              </a:buClr>
              <a:buSzTx/>
              <a:buFont typeface="Arial" panose="020B0604020202020204" pitchFamily="34" charset="0"/>
              <a:buNone/>
              <a:tabLst/>
              <a:defRPr/>
            </a:pPr>
            <a:r>
              <a:rPr kumimoji="0" lang="fi-FI" sz="1800" b="0" i="0" u="none" strike="noStrike" kern="1200" cap="none" spc="0" normalizeH="0" baseline="0" noProof="0" dirty="0">
                <a:ln>
                  <a:noFill/>
                </a:ln>
                <a:solidFill>
                  <a:srgbClr val="6C6965"/>
                </a:solidFill>
                <a:effectLst/>
                <a:uLnTx/>
                <a:uFillTx/>
                <a:latin typeface="Calibri"/>
                <a:ea typeface="+mn-ea"/>
                <a:cs typeface="+mn-cs"/>
              </a:rPr>
              <a:t>27 § Paikallinen sopiminen</a:t>
            </a:r>
          </a:p>
          <a:p>
            <a:pPr marL="171450" marR="0" lvl="0" indent="-171450" algn="l" defTabSz="685800" rtl="0" eaLnBrk="1" fontAlgn="auto" latinLnBrk="0" hangingPunct="1">
              <a:lnSpc>
                <a:spcPct val="90000"/>
              </a:lnSpc>
              <a:spcBef>
                <a:spcPts val="750"/>
              </a:spcBef>
              <a:spcAft>
                <a:spcPts val="0"/>
              </a:spcAft>
              <a:buClr>
                <a:srgbClr val="F7A31B"/>
              </a:buClr>
              <a:buSzTx/>
              <a:buFont typeface="Arial" panose="020B0604020202020204" pitchFamily="34" charset="0"/>
              <a:buChar char="•"/>
              <a:tabLst/>
              <a:defRPr/>
            </a:pPr>
            <a:r>
              <a:rPr kumimoji="0" lang="fi-FI" sz="1800" b="0" i="0" u="none" strike="noStrike" kern="1200" cap="none" spc="0" normalizeH="0" baseline="0" noProof="0" dirty="0">
                <a:ln>
                  <a:noFill/>
                </a:ln>
                <a:solidFill>
                  <a:srgbClr val="6C6965"/>
                </a:solidFill>
                <a:effectLst/>
                <a:uLnTx/>
                <a:uFillTx/>
                <a:latin typeface="Calibri"/>
                <a:ea typeface="+mn-ea"/>
                <a:cs typeface="+mn-cs"/>
              </a:rPr>
              <a:t>Lisätään uusi 27 </a:t>
            </a:r>
            <a:r>
              <a:rPr kumimoji="0" lang="fi-FI" sz="1800" b="0" i="0" u="none" strike="noStrike" kern="1200" cap="none" spc="0" normalizeH="0" baseline="0" noProof="0" dirty="0">
                <a:ln>
                  <a:noFill/>
                </a:ln>
                <a:solidFill>
                  <a:schemeClr val="tx2"/>
                </a:solidFill>
                <a:effectLst/>
                <a:uLnTx/>
                <a:uFillTx/>
                <a:latin typeface="Calibri"/>
                <a:ea typeface="+mn-ea"/>
                <a:cs typeface="+mn-cs"/>
              </a:rPr>
              <a:t>§</a:t>
            </a:r>
          </a:p>
          <a:p>
            <a:pPr marL="514350" marR="0" lvl="1" indent="-171450" algn="l" defTabSz="685800" rtl="0" eaLnBrk="1" fontAlgn="auto" latinLnBrk="0" hangingPunct="1">
              <a:lnSpc>
                <a:spcPct val="90000"/>
              </a:lnSpc>
              <a:spcBef>
                <a:spcPts val="375"/>
              </a:spcBef>
              <a:spcAft>
                <a:spcPts val="0"/>
              </a:spcAft>
              <a:buClr>
                <a:srgbClr val="F7A31B"/>
              </a:buClr>
              <a:buSzTx/>
              <a:buFont typeface="Arial" panose="020B0604020202020204" pitchFamily="34" charset="0"/>
              <a:buChar char="•"/>
              <a:tabLst/>
              <a:defRPr/>
            </a:pPr>
            <a:r>
              <a:rPr kumimoji="0" lang="fi-FI" sz="1800" b="0" i="1" u="none" strike="noStrike" kern="1200" cap="none" spc="0" normalizeH="0" baseline="0" noProof="0" dirty="0">
                <a:ln>
                  <a:noFill/>
                </a:ln>
                <a:solidFill>
                  <a:srgbClr val="6C6965"/>
                </a:solidFill>
                <a:effectLst/>
                <a:uLnTx/>
                <a:uFillTx/>
                <a:latin typeface="Calibri"/>
                <a:ea typeface="+mn-ea"/>
                <a:cs typeface="+mn-cs"/>
              </a:rPr>
              <a:t>Tämän työehtosopimuksen määräyksistä voidaan paikallisesti sopia toisin paikallisen sopimisen menettelytapojen mukaisesti.</a:t>
            </a:r>
          </a:p>
          <a:p>
            <a:pPr lvl="1"/>
            <a:endParaRPr lang="fi-FI" dirty="0"/>
          </a:p>
        </p:txBody>
      </p:sp>
      <p:sp>
        <p:nvSpPr>
          <p:cNvPr id="4" name="Päivämäärän paikkamerkki 3">
            <a:extLst>
              <a:ext uri="{FF2B5EF4-FFF2-40B4-BE49-F238E27FC236}">
                <a16:creationId xmlns:a16="http://schemas.microsoft.com/office/drawing/2014/main" id="{9D037C0A-98BE-0DCA-2055-70D4FEF56BD8}"/>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CB7F8D10-CEC0-6319-41E1-316715CDC5BB}"/>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637541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5299D8-8DA3-F1EF-E2CD-AF3FA8C5DCDB}"/>
              </a:ext>
            </a:extLst>
          </p:cNvPr>
          <p:cNvSpPr>
            <a:spLocks noGrp="1"/>
          </p:cNvSpPr>
          <p:nvPr>
            <p:ph type="title"/>
          </p:nvPr>
        </p:nvSpPr>
        <p:spPr/>
        <p:txBody>
          <a:bodyPr/>
          <a:lstStyle/>
          <a:p>
            <a:r>
              <a:rPr lang="fi-FI" dirty="0"/>
              <a:t>Muita muutoksia</a:t>
            </a:r>
          </a:p>
        </p:txBody>
      </p:sp>
      <p:sp>
        <p:nvSpPr>
          <p:cNvPr id="3" name="Sisällön paikkamerkki 2">
            <a:extLst>
              <a:ext uri="{FF2B5EF4-FFF2-40B4-BE49-F238E27FC236}">
                <a16:creationId xmlns:a16="http://schemas.microsoft.com/office/drawing/2014/main" id="{869B39EB-FCFE-0E6A-B851-466A6053DB8B}"/>
              </a:ext>
            </a:extLst>
          </p:cNvPr>
          <p:cNvSpPr>
            <a:spLocks noGrp="1"/>
          </p:cNvSpPr>
          <p:nvPr>
            <p:ph idx="1"/>
          </p:nvPr>
        </p:nvSpPr>
        <p:spPr/>
        <p:txBody>
          <a:bodyPr/>
          <a:lstStyle/>
          <a:p>
            <a:r>
              <a:rPr lang="fi-FI" dirty="0"/>
              <a:t>Otsikon numerointi muuttuu:</a:t>
            </a:r>
          </a:p>
          <a:p>
            <a:pPr lvl="1"/>
            <a:r>
              <a:rPr lang="fi-FI" dirty="0"/>
              <a:t>28 § Jatkuva neuvottelumenettely ja työryhmät</a:t>
            </a:r>
          </a:p>
          <a:p>
            <a:pPr lvl="1"/>
            <a:r>
              <a:rPr lang="fi-FI" dirty="0"/>
              <a:t>29 § Erimielisyyksien ratkaiseminen</a:t>
            </a:r>
          </a:p>
          <a:p>
            <a:pPr lvl="1"/>
            <a:r>
              <a:rPr lang="fi-FI" dirty="0"/>
              <a:t>30 § Voimassa olevat paremmat etuudet</a:t>
            </a:r>
          </a:p>
          <a:p>
            <a:pPr lvl="1"/>
            <a:r>
              <a:rPr lang="fi-FI" dirty="0"/>
              <a:t>31 § Työrauhavelvoite</a:t>
            </a:r>
          </a:p>
          <a:p>
            <a:pPr lvl="1"/>
            <a:r>
              <a:rPr lang="fi-FI" dirty="0"/>
              <a:t>32§ Sopimuksen voimassa oloaika </a:t>
            </a:r>
          </a:p>
        </p:txBody>
      </p:sp>
      <p:sp>
        <p:nvSpPr>
          <p:cNvPr id="4" name="Päivämäärän paikkamerkki 3">
            <a:extLst>
              <a:ext uri="{FF2B5EF4-FFF2-40B4-BE49-F238E27FC236}">
                <a16:creationId xmlns:a16="http://schemas.microsoft.com/office/drawing/2014/main" id="{DD04E34C-460F-D14A-7623-B73043345BD4}"/>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73FDA3AC-22F8-3A2F-6780-A6B4A41352CF}"/>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411151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mn-lt"/>
                <a:cs typeface="Arial" panose="020B0604020202020204" pitchFamily="34" charset="0"/>
              </a:rPr>
              <a:t>Työryhmä</a:t>
            </a:r>
            <a:endParaRPr lang="en-US" b="1" dirty="0">
              <a:latin typeface="+mn-lt"/>
              <a:cs typeface="Arial" panose="020B0604020202020204" pitchFamily="34" charset="0"/>
            </a:endParaRPr>
          </a:p>
        </p:txBody>
      </p:sp>
    </p:spTree>
    <p:extLst>
      <p:ext uri="{BB962C8B-B14F-4D97-AF65-F5344CB8AC3E}">
        <p14:creationId xmlns:p14="http://schemas.microsoft.com/office/powerpoint/2010/main" val="46534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Palkankorotukset</a:t>
            </a:r>
            <a:endParaRPr lang="en-US" dirty="0"/>
          </a:p>
        </p:txBody>
      </p:sp>
    </p:spTree>
    <p:extLst>
      <p:ext uri="{BB962C8B-B14F-4D97-AF65-F5344CB8AC3E}">
        <p14:creationId xmlns:p14="http://schemas.microsoft.com/office/powerpoint/2010/main" val="2229162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A0621C-D7AE-BB1F-C7F4-9503F6E7B67B}"/>
              </a:ext>
            </a:extLst>
          </p:cNvPr>
          <p:cNvSpPr>
            <a:spLocks noGrp="1"/>
          </p:cNvSpPr>
          <p:nvPr>
            <p:ph type="title"/>
          </p:nvPr>
        </p:nvSpPr>
        <p:spPr/>
        <p:txBody>
          <a:bodyPr/>
          <a:lstStyle/>
          <a:p>
            <a:r>
              <a:rPr lang="fi-FI" dirty="0"/>
              <a:t>Työryhmä</a:t>
            </a:r>
          </a:p>
        </p:txBody>
      </p:sp>
      <p:sp>
        <p:nvSpPr>
          <p:cNvPr id="3" name="Sisällön paikkamerkki 2">
            <a:extLst>
              <a:ext uri="{FF2B5EF4-FFF2-40B4-BE49-F238E27FC236}">
                <a16:creationId xmlns:a16="http://schemas.microsoft.com/office/drawing/2014/main" id="{7D0E12ED-F37B-E890-C201-B14E58DB165B}"/>
              </a:ext>
            </a:extLst>
          </p:cNvPr>
          <p:cNvSpPr>
            <a:spLocks noGrp="1"/>
          </p:cNvSpPr>
          <p:nvPr>
            <p:ph idx="1"/>
          </p:nvPr>
        </p:nvSpPr>
        <p:spPr/>
        <p:txBody>
          <a:bodyPr>
            <a:normAutofit fontScale="85000" lnSpcReduction="10000"/>
          </a:bodyPr>
          <a:lstStyle/>
          <a:p>
            <a:r>
              <a:rPr lang="fi-FI" dirty="0"/>
              <a:t>Neuvotteluosapuolet perustavat palkkaustyöryhmän, joka aloittaa työskentelynsä 1.8.2022. </a:t>
            </a:r>
          </a:p>
          <a:p>
            <a:r>
              <a:rPr lang="fi-FI" dirty="0"/>
              <a:t>Palkkatasojen ja niissä olevien erojen selvittämiseksi neuvotteluosapuolet ovat sopineet palkkaustyöryhmästä.</a:t>
            </a:r>
          </a:p>
          <a:p>
            <a:r>
              <a:rPr lang="fi-FI" dirty="0"/>
              <a:t>Palkkaustyöryhmän tavoitteena on saavuttaa hyvinvointialueiden perus- ja hoitotason ensihoitajien tehtäväkohtaisten palkkojen taso (TVA-palkka tai uuden järjestelmän mukainen vastaava tasopalkka). Työryhmässä sovitaan tarkemmin korotusten tasoista ja ajankohdista sekä muista yksityiskohdista. Työryhmä tarkastelee palkkaerojen kaventumista ja sopii tarvittavista muutoksista.</a:t>
            </a:r>
          </a:p>
          <a:p>
            <a:r>
              <a:rPr lang="fi-FI" dirty="0"/>
              <a:t>Työryhmä ottaa huomioon, että yksityisen ensihoidon ja kuntasektorin palkkausjärjestelmät eroavat toisistaan työehtosopimusten rakenteellisista syistä johtuen. </a:t>
            </a:r>
          </a:p>
          <a:p>
            <a:r>
              <a:rPr lang="fi-FI" dirty="0"/>
              <a:t>Työryhmä huomioi työssään myös SOTE-sopimuksen palkkaustyöryhmän tulokset. </a:t>
            </a:r>
          </a:p>
          <a:p>
            <a:r>
              <a:rPr lang="fi-FI" dirty="0"/>
              <a:t>Työryhmän tavoitteena on saavuttaa hyvinvointialueiden palkkataso arviolta viimeistään vuoden </a:t>
            </a:r>
            <a:r>
              <a:rPr lang="fi-FI" dirty="0">
                <a:solidFill>
                  <a:schemeClr val="tx2"/>
                </a:solidFill>
              </a:rPr>
              <a:t>2029 aikana. </a:t>
            </a:r>
          </a:p>
        </p:txBody>
      </p:sp>
    </p:spTree>
    <p:extLst>
      <p:ext uri="{BB962C8B-B14F-4D97-AF65-F5344CB8AC3E}">
        <p14:creationId xmlns:p14="http://schemas.microsoft.com/office/powerpoint/2010/main" val="1527299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8650" y="718663"/>
            <a:ext cx="4053417" cy="2571792"/>
          </a:xfrm>
        </p:spPr>
        <p:txBody>
          <a:bodyPr>
            <a:normAutofit/>
          </a:bodyPr>
          <a:lstStyle/>
          <a:p>
            <a:r>
              <a:rPr kumimoji="0" lang="en-US" sz="36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t>Lisätietoja:</a:t>
            </a:r>
            <a:br>
              <a:rPr kumimoji="0" lang="en-US" sz="36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br>
            <a:br>
              <a:rPr kumimoji="0" lang="en-US" sz="36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br>
            <a:r>
              <a:rPr kumimoji="0" lang="en-US" sz="20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t>Riikka Pirinen</a:t>
            </a:r>
            <a:br>
              <a:rPr kumimoji="0" lang="en-US" sz="20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br>
            <a:r>
              <a:rPr kumimoji="0" lang="en-US" sz="2000" b="0" i="0" u="none" strike="noStrike" kern="1200" cap="none" spc="0" normalizeH="0" baseline="0" noProof="0" dirty="0" err="1">
                <a:ln>
                  <a:noFill/>
                </a:ln>
                <a:solidFill>
                  <a:srgbClr val="18AFB9"/>
                </a:solidFill>
                <a:effectLst/>
                <a:uLnTx/>
                <a:uFillTx/>
                <a:latin typeface="+mn-lt"/>
                <a:ea typeface="+mj-ea"/>
                <a:cs typeface="Arial" panose="020B0604020202020204" pitchFamily="34" charset="0"/>
              </a:rPr>
              <a:t>Johtava</a:t>
            </a:r>
            <a:r>
              <a:rPr kumimoji="0" lang="en-US" sz="20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t> lakimies</a:t>
            </a:r>
            <a:br>
              <a:rPr kumimoji="0" lang="en-US" sz="20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br>
            <a:br>
              <a:rPr kumimoji="0" lang="en-US" sz="20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br>
            <a:r>
              <a:rPr kumimoji="0" lang="en-US" sz="20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t>Mikael Söderlund</a:t>
            </a:r>
            <a:br>
              <a:rPr kumimoji="0" lang="en-US" sz="20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br>
            <a:r>
              <a:rPr kumimoji="0" lang="en-US" sz="1800" b="0" i="0" u="none" strike="noStrike" kern="1200" cap="none" spc="0" normalizeH="0" baseline="0" noProof="0" dirty="0">
                <a:ln>
                  <a:noFill/>
                </a:ln>
                <a:solidFill>
                  <a:srgbClr val="18AFB9"/>
                </a:solidFill>
                <a:effectLst/>
                <a:uLnTx/>
                <a:uFillTx/>
                <a:latin typeface="+mn-lt"/>
                <a:ea typeface="+mj-ea"/>
                <a:cs typeface="Arial" panose="020B0604020202020204" pitchFamily="34" charset="0"/>
              </a:rPr>
              <a:t>Lakimies</a:t>
            </a:r>
            <a:endParaRPr lang="en-US" dirty="0">
              <a:latin typeface="+mn-lt"/>
            </a:endParaRPr>
          </a:p>
        </p:txBody>
      </p:sp>
    </p:spTree>
    <p:extLst>
      <p:ext uri="{BB962C8B-B14F-4D97-AF65-F5344CB8AC3E}">
        <p14:creationId xmlns:p14="http://schemas.microsoft.com/office/powerpoint/2010/main" val="396237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Palkankorotus</a:t>
            </a:r>
            <a:r>
              <a:rPr lang="en-US" dirty="0"/>
              <a:t> 1.9.2022</a:t>
            </a:r>
          </a:p>
        </p:txBody>
      </p:sp>
      <p:sp>
        <p:nvSpPr>
          <p:cNvPr id="3" name="Content Placeholder 2"/>
          <p:cNvSpPr>
            <a:spLocks noGrp="1"/>
          </p:cNvSpPr>
          <p:nvPr>
            <p:ph idx="1"/>
          </p:nvPr>
        </p:nvSpPr>
        <p:spPr/>
        <p:txBody>
          <a:bodyPr>
            <a:normAutofit/>
          </a:bodyPr>
          <a:lstStyle/>
          <a:p>
            <a:pPr marL="0" indent="0">
              <a:lnSpc>
                <a:spcPct val="115000"/>
              </a:lnSpc>
              <a:spcAft>
                <a:spcPts val="600"/>
              </a:spcAft>
              <a:buNone/>
            </a:pPr>
            <a:r>
              <a:rPr lang="fi-FI" b="1" dirty="0">
                <a:ea typeface="Calibri" panose="020F0502020204030204" pitchFamily="34" charset="0"/>
                <a:cs typeface="Times New Roman" panose="02020603050405020304" pitchFamily="18" charset="0"/>
              </a:rPr>
              <a:t>Yleiskorotus 1.9.2022</a:t>
            </a:r>
          </a:p>
          <a:p>
            <a:pPr>
              <a:lnSpc>
                <a:spcPct val="115000"/>
              </a:lnSpc>
              <a:spcAft>
                <a:spcPts val="600"/>
              </a:spcAft>
            </a:pPr>
            <a:r>
              <a:rPr lang="fi-FI" dirty="0">
                <a:latin typeface="Calibri" panose="020F0502020204030204" pitchFamily="34" charset="0"/>
                <a:ea typeface="Calibri" panose="020F0502020204030204" pitchFamily="34" charset="0"/>
                <a:cs typeface="Times New Roman" panose="02020603050405020304" pitchFamily="18" charset="0"/>
              </a:rPr>
              <a:t>Työntekijöiden 31.8.2022 voimassa olevia henkilökohtaisia palkkoja ja taulukkopalkkoja korotetaan 1.9.2022 lukien 2,0 %.</a:t>
            </a:r>
          </a:p>
          <a:p>
            <a:pPr lvl="1"/>
            <a:r>
              <a:rPr lang="en-US" dirty="0"/>
              <a:t>Jos </a:t>
            </a:r>
            <a:r>
              <a:rPr lang="en-US" dirty="0" err="1"/>
              <a:t>palkka</a:t>
            </a:r>
            <a:r>
              <a:rPr lang="en-US" dirty="0"/>
              <a:t> </a:t>
            </a:r>
            <a:r>
              <a:rPr lang="en-US" dirty="0" err="1"/>
              <a:t>koostuu</a:t>
            </a:r>
            <a:r>
              <a:rPr lang="en-US" dirty="0"/>
              <a:t> </a:t>
            </a:r>
            <a:r>
              <a:rPr lang="en-US" dirty="0" err="1"/>
              <a:t>työehtosopimuksen</a:t>
            </a:r>
            <a:r>
              <a:rPr lang="en-US" dirty="0"/>
              <a:t> </a:t>
            </a:r>
            <a:r>
              <a:rPr lang="en-US" dirty="0" err="1"/>
              <a:t>mukaisista</a:t>
            </a:r>
            <a:r>
              <a:rPr lang="en-US" dirty="0"/>
              <a:t> </a:t>
            </a:r>
            <a:r>
              <a:rPr lang="en-US" dirty="0" err="1"/>
              <a:t>palkanosista</a:t>
            </a:r>
            <a:r>
              <a:rPr lang="en-US" dirty="0"/>
              <a:t> (</a:t>
            </a:r>
            <a:r>
              <a:rPr lang="en-US" dirty="0" err="1"/>
              <a:t>erityistekijälisä</a:t>
            </a:r>
            <a:r>
              <a:rPr lang="en-US" dirty="0"/>
              <a:t>, </a:t>
            </a:r>
            <a:r>
              <a:rPr lang="en-US" dirty="0" err="1"/>
              <a:t>henkilökohtainen</a:t>
            </a:r>
            <a:r>
              <a:rPr lang="en-US" dirty="0"/>
              <a:t> </a:t>
            </a:r>
            <a:r>
              <a:rPr lang="en-US" dirty="0" err="1"/>
              <a:t>palkanosa</a:t>
            </a:r>
            <a:r>
              <a:rPr lang="en-US" dirty="0"/>
              <a:t>), </a:t>
            </a:r>
            <a:r>
              <a:rPr lang="en-US" dirty="0" err="1"/>
              <a:t>jokaista</a:t>
            </a:r>
            <a:r>
              <a:rPr lang="en-US" dirty="0"/>
              <a:t> </a:t>
            </a:r>
            <a:r>
              <a:rPr lang="en-US" dirty="0" err="1"/>
              <a:t>korotetaan</a:t>
            </a:r>
            <a:r>
              <a:rPr lang="en-US" dirty="0"/>
              <a:t> 2,0% </a:t>
            </a:r>
          </a:p>
          <a:p>
            <a:pPr lvl="1"/>
            <a:r>
              <a:rPr lang="en-US" dirty="0"/>
              <a:t>Jos </a:t>
            </a:r>
            <a:r>
              <a:rPr lang="en-US" dirty="0" err="1"/>
              <a:t>palkka</a:t>
            </a:r>
            <a:r>
              <a:rPr lang="en-US" dirty="0"/>
              <a:t> on </a:t>
            </a:r>
            <a:r>
              <a:rPr lang="en-US" dirty="0" err="1"/>
              <a:t>kiinteä</a:t>
            </a:r>
            <a:r>
              <a:rPr lang="en-US" dirty="0"/>
              <a:t> </a:t>
            </a:r>
            <a:r>
              <a:rPr lang="en-US" dirty="0" err="1"/>
              <a:t>sopimuspalkka</a:t>
            </a:r>
            <a:r>
              <a:rPr lang="en-US" dirty="0"/>
              <a:t>, </a:t>
            </a:r>
            <a:r>
              <a:rPr lang="en-US" dirty="0" err="1"/>
              <a:t>sitä</a:t>
            </a:r>
            <a:r>
              <a:rPr lang="en-US" dirty="0"/>
              <a:t> </a:t>
            </a:r>
            <a:r>
              <a:rPr lang="en-US" dirty="0" err="1"/>
              <a:t>korotetaan</a:t>
            </a:r>
            <a:r>
              <a:rPr lang="en-US" dirty="0"/>
              <a:t> </a:t>
            </a:r>
            <a:r>
              <a:rPr lang="en-US" dirty="0" err="1"/>
              <a:t>kokonaisuudessaan</a:t>
            </a:r>
            <a:r>
              <a:rPr lang="en-US" dirty="0"/>
              <a:t> 2,0 %.</a:t>
            </a:r>
          </a:p>
          <a:p>
            <a:pPr lvl="1"/>
            <a:r>
              <a:rPr lang="en-US" dirty="0"/>
              <a:t>Jos on </a:t>
            </a:r>
            <a:r>
              <a:rPr lang="en-US" dirty="0" err="1"/>
              <a:t>sovittu</a:t>
            </a:r>
            <a:r>
              <a:rPr lang="en-US" dirty="0"/>
              <a:t> </a:t>
            </a:r>
            <a:r>
              <a:rPr lang="en-US" dirty="0" err="1"/>
              <a:t>tuntipalkasta</a:t>
            </a:r>
            <a:r>
              <a:rPr lang="en-US" dirty="0"/>
              <a:t> €, </a:t>
            </a:r>
            <a:r>
              <a:rPr lang="en-US" dirty="0" err="1"/>
              <a:t>sitä</a:t>
            </a:r>
            <a:r>
              <a:rPr lang="en-US" dirty="0"/>
              <a:t> </a:t>
            </a:r>
            <a:r>
              <a:rPr lang="en-US" dirty="0" err="1"/>
              <a:t>korotetaan</a:t>
            </a:r>
            <a:r>
              <a:rPr lang="en-US" dirty="0"/>
              <a:t> </a:t>
            </a:r>
            <a:r>
              <a:rPr lang="en-US" dirty="0" err="1"/>
              <a:t>myös</a:t>
            </a:r>
            <a:r>
              <a:rPr lang="en-US" dirty="0"/>
              <a:t> 2,0 %.</a:t>
            </a:r>
          </a:p>
          <a:p>
            <a:pPr>
              <a:buFontTx/>
              <a:buChar char="-"/>
            </a:pPr>
            <a:endParaRPr lang="en-US" dirty="0"/>
          </a:p>
        </p:txBody>
      </p:sp>
      <p:sp>
        <p:nvSpPr>
          <p:cNvPr id="4" name="Date Placeholder 3"/>
          <p:cNvSpPr>
            <a:spLocks noGrp="1"/>
          </p:cNvSpPr>
          <p:nvPr>
            <p:ph type="dt" sz="half"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7573AF9C-29A7-6540-BEE3-5D2DC27D97AB}" type="datetime1">
              <a:rPr kumimoji="0" lang="fi-FI" sz="900" b="0" i="0" u="none" strike="noStrike" kern="1200" cap="none" spc="0" normalizeH="0" baseline="0" noProof="0" smtClean="0">
                <a:ln>
                  <a:noFill/>
                </a:ln>
                <a:solidFill>
                  <a:srgbClr val="6D6964">
                    <a:tint val="75000"/>
                  </a:srgbClr>
                </a:solidFill>
                <a:effectLst/>
                <a:uLnTx/>
                <a:uFillTx/>
                <a:latin typeface="Calibri"/>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30.6.2022</a:t>
            </a:fld>
            <a:endParaRPr kumimoji="0" lang="en-US" sz="900" b="0" i="0" u="none" strike="noStrike" kern="1200" cap="none" spc="0" normalizeH="0" baseline="0" noProof="0">
              <a:ln>
                <a:noFill/>
              </a:ln>
              <a:solidFill>
                <a:srgbClr val="6D6964">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D6964">
                    <a:tint val="75000"/>
                  </a:srgbClr>
                </a:solidFill>
                <a:effectLst/>
                <a:uLnTx/>
                <a:uFillTx/>
                <a:latin typeface="Calibri"/>
                <a:ea typeface="+mn-ea"/>
                <a:cs typeface="+mn-cs"/>
              </a:rPr>
              <a:t>Etunimi Sukunimi</a:t>
            </a:r>
            <a:endParaRPr kumimoji="0" lang="en-US" sz="900" b="0" i="0" u="none" strike="noStrike" kern="1200" cap="none" spc="0" normalizeH="0" baseline="0" noProof="0" dirty="0">
              <a:ln>
                <a:noFill/>
              </a:ln>
              <a:solidFill>
                <a:srgbClr val="6D6964">
                  <a:tint val="75000"/>
                </a:srgbClr>
              </a:solidFill>
              <a:effectLst/>
              <a:uLnTx/>
              <a:uFillTx/>
              <a:latin typeface="Calibri"/>
              <a:ea typeface="+mn-ea"/>
              <a:cs typeface="+mn-cs"/>
            </a:endParaRPr>
          </a:p>
        </p:txBody>
      </p:sp>
    </p:spTree>
    <p:extLst>
      <p:ext uri="{BB962C8B-B14F-4D97-AF65-F5344CB8AC3E}">
        <p14:creationId xmlns:p14="http://schemas.microsoft.com/office/powerpoint/2010/main" val="421536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Palkankorotus</a:t>
            </a:r>
            <a:r>
              <a:rPr lang="en-US" dirty="0"/>
              <a:t> 1.12.2022</a:t>
            </a:r>
          </a:p>
        </p:txBody>
      </p:sp>
      <p:sp>
        <p:nvSpPr>
          <p:cNvPr id="3" name="Content Placeholder 2"/>
          <p:cNvSpPr>
            <a:spLocks noGrp="1"/>
          </p:cNvSpPr>
          <p:nvPr>
            <p:ph idx="1"/>
          </p:nvPr>
        </p:nvSpPr>
        <p:spPr/>
        <p:txBody>
          <a:bodyPr>
            <a:normAutofit/>
          </a:bodyPr>
          <a:lstStyle/>
          <a:p>
            <a:pPr marL="0" lvl="0" indent="0">
              <a:lnSpc>
                <a:spcPct val="115000"/>
              </a:lnSpc>
              <a:spcAft>
                <a:spcPts val="600"/>
              </a:spcAft>
              <a:buNone/>
            </a:pPr>
            <a:r>
              <a:rPr lang="fi-FI" b="1" dirty="0">
                <a:latin typeface="Calibri" panose="020F0502020204030204" pitchFamily="34" charset="0"/>
                <a:ea typeface="Calibri" panose="020F0502020204030204" pitchFamily="34" charset="0"/>
                <a:cs typeface="Times New Roman" panose="02020603050405020304" pitchFamily="18" charset="0"/>
              </a:rPr>
              <a:t>Taulukkokorotus 1.12.2022</a:t>
            </a:r>
            <a:endParaRPr lang="fi-FI"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600"/>
              </a:spcAft>
            </a:pPr>
            <a:r>
              <a:rPr lang="fi-FI" dirty="0">
                <a:latin typeface="Calibri" panose="020F0502020204030204" pitchFamily="34" charset="0"/>
                <a:ea typeface="Calibri" panose="020F0502020204030204" pitchFamily="34" charset="0"/>
                <a:cs typeface="Times New Roman" panose="02020603050405020304" pitchFamily="18" charset="0"/>
              </a:rPr>
              <a:t>Taulukkopalkkoja korotetaan lisäksi 1.12.2021 lukien 1,0 %. </a:t>
            </a:r>
          </a:p>
          <a:p>
            <a:pPr lvl="0">
              <a:lnSpc>
                <a:spcPct val="115000"/>
              </a:lnSpc>
              <a:spcAft>
                <a:spcPts val="600"/>
              </a:spcAft>
            </a:pPr>
            <a:r>
              <a:rPr lang="fi-FI" dirty="0">
                <a:latin typeface="Calibri" panose="020F0502020204030204" pitchFamily="34" charset="0"/>
                <a:ea typeface="Calibri" panose="020F0502020204030204" pitchFamily="34" charset="0"/>
                <a:cs typeface="Times New Roman" panose="02020603050405020304" pitchFamily="18" charset="0"/>
              </a:rPr>
              <a:t>Keskimäärin taulukkopalkkojen palkkatasoa nostava kustannusvaikutus toimialalla on n.0,8%.</a:t>
            </a:r>
          </a:p>
          <a:p>
            <a:pPr lvl="0">
              <a:lnSpc>
                <a:spcPct val="115000"/>
              </a:lnSpc>
              <a:spcAft>
                <a:spcPts val="6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US" dirty="0" err="1"/>
          </a:p>
        </p:txBody>
      </p:sp>
      <p:sp>
        <p:nvSpPr>
          <p:cNvPr id="4" name="Date Placeholder 3"/>
          <p:cNvSpPr>
            <a:spLocks noGrp="1"/>
          </p:cNvSpPr>
          <p:nvPr>
            <p:ph type="dt" sz="half"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7573AF9C-29A7-6540-BEE3-5D2DC27D97AB}" type="datetime1">
              <a:rPr kumimoji="0" lang="fi-FI" sz="900" b="0" i="0" u="none" strike="noStrike" kern="1200" cap="none" spc="0" normalizeH="0" baseline="0" noProof="0" smtClean="0">
                <a:ln>
                  <a:noFill/>
                </a:ln>
                <a:solidFill>
                  <a:srgbClr val="6D6964">
                    <a:tint val="75000"/>
                  </a:srgbClr>
                </a:solidFill>
                <a:effectLst/>
                <a:uLnTx/>
                <a:uFillTx/>
                <a:latin typeface="Calibri"/>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30.6.2022</a:t>
            </a:fld>
            <a:endParaRPr kumimoji="0" lang="en-US" sz="900" b="0" i="0" u="none" strike="noStrike" kern="1200" cap="none" spc="0" normalizeH="0" baseline="0" noProof="0">
              <a:ln>
                <a:noFill/>
              </a:ln>
              <a:solidFill>
                <a:srgbClr val="6D6964">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D6964">
                    <a:tint val="75000"/>
                  </a:srgbClr>
                </a:solidFill>
                <a:effectLst/>
                <a:uLnTx/>
                <a:uFillTx/>
                <a:latin typeface="Calibri"/>
                <a:ea typeface="+mn-ea"/>
                <a:cs typeface="+mn-cs"/>
              </a:rPr>
              <a:t>Etunimi Sukunimi</a:t>
            </a:r>
            <a:endParaRPr kumimoji="0" lang="en-US" sz="900" b="0" i="0" u="none" strike="noStrike" kern="1200" cap="none" spc="0" normalizeH="0" baseline="0" noProof="0" dirty="0">
              <a:ln>
                <a:noFill/>
              </a:ln>
              <a:solidFill>
                <a:srgbClr val="6D6964">
                  <a:tint val="75000"/>
                </a:srgbClr>
              </a:solidFill>
              <a:effectLst/>
              <a:uLnTx/>
              <a:uFillTx/>
              <a:latin typeface="Calibri"/>
              <a:ea typeface="+mn-ea"/>
              <a:cs typeface="+mn-cs"/>
            </a:endParaRPr>
          </a:p>
        </p:txBody>
      </p:sp>
    </p:spTree>
    <p:extLst>
      <p:ext uri="{BB962C8B-B14F-4D97-AF65-F5344CB8AC3E}">
        <p14:creationId xmlns:p14="http://schemas.microsoft.com/office/powerpoint/2010/main" val="338319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CA7F3A-9810-38C1-3FF7-FBC78D61CEFA}"/>
              </a:ext>
            </a:extLst>
          </p:cNvPr>
          <p:cNvSpPr>
            <a:spLocks noGrp="1"/>
          </p:cNvSpPr>
          <p:nvPr>
            <p:ph type="title"/>
          </p:nvPr>
        </p:nvSpPr>
        <p:spPr/>
        <p:txBody>
          <a:bodyPr/>
          <a:lstStyle/>
          <a:p>
            <a:r>
              <a:rPr lang="fi-FI" dirty="0"/>
              <a:t>Palkankorotus 1.6.2023</a:t>
            </a:r>
          </a:p>
        </p:txBody>
      </p:sp>
      <p:sp>
        <p:nvSpPr>
          <p:cNvPr id="3" name="Sisällön paikkamerkki 2">
            <a:extLst>
              <a:ext uri="{FF2B5EF4-FFF2-40B4-BE49-F238E27FC236}">
                <a16:creationId xmlns:a16="http://schemas.microsoft.com/office/drawing/2014/main" id="{07C31A7C-CD41-3964-80AA-5DF5056C3C0D}"/>
              </a:ext>
            </a:extLst>
          </p:cNvPr>
          <p:cNvSpPr>
            <a:spLocks noGrp="1"/>
          </p:cNvSpPr>
          <p:nvPr>
            <p:ph idx="1"/>
          </p:nvPr>
        </p:nvSpPr>
        <p:spPr/>
        <p:txBody>
          <a:bodyPr/>
          <a:lstStyle/>
          <a:p>
            <a:pPr marL="0" indent="0">
              <a:buNone/>
            </a:pPr>
            <a:r>
              <a:rPr lang="fi-FI" b="1" dirty="0"/>
              <a:t>Yleiskorotus 1.6.2023</a:t>
            </a:r>
          </a:p>
          <a:p>
            <a:r>
              <a:rPr lang="fi-FI" dirty="0"/>
              <a:t>Työntekijöiden 31.5.2023 voimassa olevia henkilökohtaisia palkkoja ja taulukkopalkkoja korotetaan 1.6.2023 lukien 1,9 %. Yleiskorotus määräytyy kuitenkin Teknologiateollisuuden työntekijöiden työehtosopimuksen mukaisesti, mikäli vuoden 2023 yleiskorotus on tätä suurempi. </a:t>
            </a:r>
          </a:p>
        </p:txBody>
      </p:sp>
      <p:sp>
        <p:nvSpPr>
          <p:cNvPr id="4" name="Päivämäärän paikkamerkki 3">
            <a:extLst>
              <a:ext uri="{FF2B5EF4-FFF2-40B4-BE49-F238E27FC236}">
                <a16:creationId xmlns:a16="http://schemas.microsoft.com/office/drawing/2014/main" id="{288703E8-8BB4-3F49-2F62-1A4C104FB799}"/>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AEA36BBD-27EE-51C5-6205-7F9CC47C304E}"/>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37482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1B1A07-F90F-3CF3-A1B4-AC2D87B66F3D}"/>
              </a:ext>
            </a:extLst>
          </p:cNvPr>
          <p:cNvSpPr>
            <a:spLocks noGrp="1"/>
          </p:cNvSpPr>
          <p:nvPr>
            <p:ph type="title"/>
          </p:nvPr>
        </p:nvSpPr>
        <p:spPr/>
        <p:txBody>
          <a:bodyPr/>
          <a:lstStyle/>
          <a:p>
            <a:r>
              <a:rPr lang="fi-FI" dirty="0"/>
              <a:t>Palkankorotus 1.10.2023</a:t>
            </a:r>
          </a:p>
        </p:txBody>
      </p:sp>
      <p:sp>
        <p:nvSpPr>
          <p:cNvPr id="3" name="Sisällön paikkamerkki 2">
            <a:extLst>
              <a:ext uri="{FF2B5EF4-FFF2-40B4-BE49-F238E27FC236}">
                <a16:creationId xmlns:a16="http://schemas.microsoft.com/office/drawing/2014/main" id="{8D311C86-1907-EC0D-B665-12E762766050}"/>
              </a:ext>
            </a:extLst>
          </p:cNvPr>
          <p:cNvSpPr>
            <a:spLocks noGrp="1"/>
          </p:cNvSpPr>
          <p:nvPr>
            <p:ph idx="1"/>
          </p:nvPr>
        </p:nvSpPr>
        <p:spPr/>
        <p:txBody>
          <a:bodyPr/>
          <a:lstStyle/>
          <a:p>
            <a:pPr marL="0" indent="0">
              <a:buNone/>
            </a:pPr>
            <a:r>
              <a:rPr lang="fi-FI" b="1" dirty="0"/>
              <a:t>Taulukkokorotus 1.10.2023</a:t>
            </a:r>
            <a:endParaRPr lang="fi-FI" dirty="0"/>
          </a:p>
          <a:p>
            <a:r>
              <a:rPr lang="fi-FI" dirty="0"/>
              <a:t>Taulukkopalkkoja korotetaan 1.10.2023 lukien 1,2 %. Taulukkokorotus määräytyy kuitenkin SOTE-sopimuksen vuoden 2023 palkkaohjelmakorotuksen mukaisesti, mikäli korotus on tätä suurempi. </a:t>
            </a:r>
          </a:p>
        </p:txBody>
      </p:sp>
      <p:sp>
        <p:nvSpPr>
          <p:cNvPr id="4" name="Päivämäärän paikkamerkki 3">
            <a:extLst>
              <a:ext uri="{FF2B5EF4-FFF2-40B4-BE49-F238E27FC236}">
                <a16:creationId xmlns:a16="http://schemas.microsoft.com/office/drawing/2014/main" id="{6BB71294-34E1-05DF-A7FC-99BD90576CD9}"/>
              </a:ext>
            </a:extLst>
          </p:cNvPr>
          <p:cNvSpPr>
            <a:spLocks noGrp="1"/>
          </p:cNvSpPr>
          <p:nvPr>
            <p:ph type="dt" sz="half" idx="10"/>
          </p:nvPr>
        </p:nvSpPr>
        <p:spPr/>
        <p:txBody>
          <a:bodyPr/>
          <a:lstStyle/>
          <a:p>
            <a:fld id="{7E373C96-14B9-6B46-AB9E-D55B569638FE}" type="datetime1">
              <a:rPr lang="fi-FI" smtClean="0"/>
              <a:t>30.6.2022</a:t>
            </a:fld>
            <a:endParaRPr lang="en-US"/>
          </a:p>
        </p:txBody>
      </p:sp>
      <p:sp>
        <p:nvSpPr>
          <p:cNvPr id="5" name="Alatunnisteen paikkamerkki 4">
            <a:extLst>
              <a:ext uri="{FF2B5EF4-FFF2-40B4-BE49-F238E27FC236}">
                <a16:creationId xmlns:a16="http://schemas.microsoft.com/office/drawing/2014/main" id="{D43AC15F-B9D8-62B8-605E-94970A9B3728}"/>
              </a:ext>
            </a:extLst>
          </p:cNvPr>
          <p:cNvSpPr>
            <a:spLocks noGrp="1"/>
          </p:cNvSpPr>
          <p:nvPr>
            <p:ph type="ftr" sz="quarter" idx="11"/>
          </p:nvPr>
        </p:nvSpPr>
        <p:spPr/>
        <p:txBody>
          <a:bodyPr/>
          <a:lstStyle/>
          <a:p>
            <a:r>
              <a:rPr lang="en-US"/>
              <a:t>Etunimi Sukunimi</a:t>
            </a:r>
            <a:endParaRPr lang="en-US" dirty="0"/>
          </a:p>
        </p:txBody>
      </p:sp>
    </p:spTree>
    <p:extLst>
      <p:ext uri="{BB962C8B-B14F-4D97-AF65-F5344CB8AC3E}">
        <p14:creationId xmlns:p14="http://schemas.microsoft.com/office/powerpoint/2010/main" val="250388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861313"/>
            <a:ext cx="3797085" cy="2388924"/>
          </a:xfrm>
        </p:spPr>
        <p:txBody>
          <a:bodyPr>
            <a:normAutofit fontScale="90000"/>
          </a:bodyPr>
          <a:lstStyle/>
          <a:p>
            <a:r>
              <a:rPr lang="en-US" dirty="0" err="1"/>
              <a:t>Tekstimuutokset</a:t>
            </a:r>
            <a:r>
              <a:rPr lang="en-US" dirty="0"/>
              <a:t> </a:t>
            </a:r>
            <a:r>
              <a:rPr lang="en-US" dirty="0" err="1"/>
              <a:t>ensihoitopalvelualan</a:t>
            </a:r>
            <a:r>
              <a:rPr lang="en-US" dirty="0"/>
              <a:t> </a:t>
            </a:r>
            <a:r>
              <a:rPr lang="en-US" dirty="0" err="1"/>
              <a:t>työehtosopimukseen</a:t>
            </a:r>
            <a:endParaRPr lang="en-US" dirty="0"/>
          </a:p>
        </p:txBody>
      </p:sp>
    </p:spTree>
    <p:extLst>
      <p:ext uri="{BB962C8B-B14F-4D97-AF65-F5344CB8AC3E}">
        <p14:creationId xmlns:p14="http://schemas.microsoft.com/office/powerpoint/2010/main" val="563980149"/>
      </p:ext>
    </p:extLst>
  </p:cSld>
  <p:clrMapOvr>
    <a:masterClrMapping/>
  </p:clrMapOvr>
</p:sld>
</file>

<file path=ppt/theme/theme1.xml><?xml version="1.0" encoding="utf-8"?>
<a:theme xmlns:a="http://schemas.openxmlformats.org/drawingml/2006/main" name="Hyvinvointiala">
  <a:themeElements>
    <a:clrScheme name="Hyvinvointiala_colors 1">
      <a:dk1>
        <a:srgbClr val="6D6964"/>
      </a:dk1>
      <a:lt1>
        <a:srgbClr val="FFFFFF"/>
      </a:lt1>
      <a:dk2>
        <a:srgbClr val="000000"/>
      </a:dk2>
      <a:lt2>
        <a:srgbClr val="D3D2CF"/>
      </a:lt2>
      <a:accent1>
        <a:srgbClr val="1AAEB8"/>
      </a:accent1>
      <a:accent2>
        <a:srgbClr val="76CED3"/>
      </a:accent2>
      <a:accent3>
        <a:srgbClr val="B9E7E9"/>
      </a:accent3>
      <a:accent4>
        <a:srgbClr val="F7A21C"/>
      </a:accent4>
      <a:accent5>
        <a:srgbClr val="FAC777"/>
      </a:accent5>
      <a:accent6>
        <a:srgbClr val="FCE2B9"/>
      </a:accent6>
      <a:hlink>
        <a:srgbClr val="F57920"/>
      </a:hlink>
      <a:folHlink>
        <a:srgbClr val="10B7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yvinvointiala_Hali.pptx" id="{E8C334BD-3177-45AB-9077-81F55082FDEA}" vid="{E3BB4457-A319-4295-A543-B47EE566C817}"/>
    </a:ext>
  </a:extLst>
</a:theme>
</file>

<file path=ppt/theme/theme2.xml><?xml version="1.0" encoding="utf-8"?>
<a:theme xmlns:a="http://schemas.openxmlformats.org/drawingml/2006/main" name="1_Hyvinvointiala">
  <a:themeElements>
    <a:clrScheme name="Hyvinvointiala_colors 1">
      <a:dk1>
        <a:srgbClr val="6D6964"/>
      </a:dk1>
      <a:lt1>
        <a:srgbClr val="FFFFFF"/>
      </a:lt1>
      <a:dk2>
        <a:srgbClr val="000000"/>
      </a:dk2>
      <a:lt2>
        <a:srgbClr val="D3D2CF"/>
      </a:lt2>
      <a:accent1>
        <a:srgbClr val="1AAEB8"/>
      </a:accent1>
      <a:accent2>
        <a:srgbClr val="76CED3"/>
      </a:accent2>
      <a:accent3>
        <a:srgbClr val="B9E7E9"/>
      </a:accent3>
      <a:accent4>
        <a:srgbClr val="F7A21C"/>
      </a:accent4>
      <a:accent5>
        <a:srgbClr val="FAC777"/>
      </a:accent5>
      <a:accent6>
        <a:srgbClr val="FCE2B9"/>
      </a:accent6>
      <a:hlink>
        <a:srgbClr val="F57920"/>
      </a:hlink>
      <a:folHlink>
        <a:srgbClr val="10B7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yvinvointiala.pptx" id="{0988F45B-6942-45DE-A09D-2D91BFD760E9}" vid="{3F66A332-525A-47B4-BDA8-B0FFC0DDDCA0}"/>
    </a:ext>
  </a:extLst>
</a:theme>
</file>

<file path=ppt/theme/theme3.xml><?xml version="1.0" encoding="utf-8"?>
<a:theme xmlns:a="http://schemas.openxmlformats.org/drawingml/2006/main" name="2_Hyvinvointiala">
  <a:themeElements>
    <a:clrScheme name="Hyvinvointiala_colors 1">
      <a:dk1>
        <a:srgbClr val="6D6964"/>
      </a:dk1>
      <a:lt1>
        <a:srgbClr val="FFFFFF"/>
      </a:lt1>
      <a:dk2>
        <a:srgbClr val="000000"/>
      </a:dk2>
      <a:lt2>
        <a:srgbClr val="D3D2CF"/>
      </a:lt2>
      <a:accent1>
        <a:srgbClr val="1AAEB8"/>
      </a:accent1>
      <a:accent2>
        <a:srgbClr val="76CED3"/>
      </a:accent2>
      <a:accent3>
        <a:srgbClr val="B9E7E9"/>
      </a:accent3>
      <a:accent4>
        <a:srgbClr val="F7A21C"/>
      </a:accent4>
      <a:accent5>
        <a:srgbClr val="FAC777"/>
      </a:accent5>
      <a:accent6>
        <a:srgbClr val="FCE2B9"/>
      </a:accent6>
      <a:hlink>
        <a:srgbClr val="F57920"/>
      </a:hlink>
      <a:folHlink>
        <a:srgbClr val="10B7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yvinvointiala_Hali.pptx" id="{E8C334BD-3177-45AB-9077-81F55082FDEA}" vid="{E3BB4457-A319-4295-A543-B47EE566C8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CE5B680908F044A8067D091C2A8B63" ma:contentTypeVersion="11" ma:contentTypeDescription="Create a new document." ma:contentTypeScope="" ma:versionID="a93f1c81503e06f9e963f483ad68f939">
  <xsd:schema xmlns:xsd="http://www.w3.org/2001/XMLSchema" xmlns:xs="http://www.w3.org/2001/XMLSchema" xmlns:p="http://schemas.microsoft.com/office/2006/metadata/properties" xmlns:ns3="51115d04-425a-4e40-9d9c-0275433189d5" xmlns:ns4="111017a1-f057-4295-9207-b034383e2f06" targetNamespace="http://schemas.microsoft.com/office/2006/metadata/properties" ma:root="true" ma:fieldsID="c5387656ea1a676c16d99ba75c82788f" ns3:_="" ns4:_="">
    <xsd:import namespace="51115d04-425a-4e40-9d9c-0275433189d5"/>
    <xsd:import namespace="111017a1-f057-4295-9207-b034383e2f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115d04-425a-4e40-9d9c-027543318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1017a1-f057-4295-9207-b034383e2f0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DE0C0E-D039-4982-864B-0279720AF497}">
  <ds:schemaRefs>
    <ds:schemaRef ds:uri="http://schemas.microsoft.com/office/2006/documentManagement/types"/>
    <ds:schemaRef ds:uri="http://schemas.openxmlformats.org/package/2006/metadata/core-properties"/>
    <ds:schemaRef ds:uri="111017a1-f057-4295-9207-b034383e2f06"/>
    <ds:schemaRef ds:uri="http://www.w3.org/XML/1998/namespace"/>
    <ds:schemaRef ds:uri="http://purl.org/dc/elements/1.1/"/>
    <ds:schemaRef ds:uri="http://schemas.microsoft.com/office/infopath/2007/PartnerControls"/>
    <ds:schemaRef ds:uri="51115d04-425a-4e40-9d9c-0275433189d5"/>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CDA5A933-0672-4434-9857-076BC3553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115d04-425a-4e40-9d9c-0275433189d5"/>
    <ds:schemaRef ds:uri="111017a1-f057-4295-9207-b034383e2f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4BCD37-94E2-4E51-8C23-4EC4CF12B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Hyvinvointiala_Hali</Template>
  <TotalTime>1330</TotalTime>
  <Words>2543</Words>
  <Application>Microsoft Office PowerPoint</Application>
  <PresentationFormat>Näytössä katseltava esitys (16:9)</PresentationFormat>
  <Paragraphs>410</Paragraphs>
  <Slides>41</Slides>
  <Notes>0</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41</vt:i4>
      </vt:variant>
    </vt:vector>
  </HeadingPairs>
  <TitlesOfParts>
    <vt:vector size="47" baseType="lpstr">
      <vt:lpstr>Arial</vt:lpstr>
      <vt:lpstr>Calibri</vt:lpstr>
      <vt:lpstr>Times New Roman</vt:lpstr>
      <vt:lpstr>Hyvinvointiala</vt:lpstr>
      <vt:lpstr>1_Hyvinvointiala</vt:lpstr>
      <vt:lpstr>2_Hyvinvointiala</vt:lpstr>
      <vt:lpstr>Ensihoitopalvelualan työehtosopimus 1.5.2022-30.4.2024</vt:lpstr>
      <vt:lpstr>Sisältö</vt:lpstr>
      <vt:lpstr>Ajankohtaista</vt:lpstr>
      <vt:lpstr>Palkankorotukset</vt:lpstr>
      <vt:lpstr>Palkankorotus 1.9.2022</vt:lpstr>
      <vt:lpstr>Palkankorotus 1.12.2022</vt:lpstr>
      <vt:lpstr>Palkankorotus 1.6.2023</vt:lpstr>
      <vt:lpstr>Palkankorotus 1.10.2023</vt:lpstr>
      <vt:lpstr>Tekstimuutokset ensihoitopalvelualan työehtosopimukseen</vt:lpstr>
      <vt:lpstr>Muita muutoksia</vt:lpstr>
      <vt:lpstr>Muita muutoksia</vt:lpstr>
      <vt:lpstr>Muita muutoksia</vt:lpstr>
      <vt:lpstr>Vuosilomissa  ma-pe laskentaan</vt:lpstr>
      <vt:lpstr>18 §: Siirtyminen viisipäiväiseen vuosilomaviikkoon</vt:lpstr>
      <vt:lpstr>Lauantait poistuvat lomien kertymisestä ja antamisesta</vt:lpstr>
      <vt:lpstr>Uuden järjestelmän käyttö</vt:lpstr>
      <vt:lpstr>Valitaan oikea muuntotaulukko</vt:lpstr>
      <vt:lpstr>Muuntotaulukot</vt:lpstr>
      <vt:lpstr>Muuntotaulukot</vt:lpstr>
      <vt:lpstr>Kumpi taulukko, A vai B?</vt:lpstr>
      <vt:lpstr>Muuntotaulukot</vt:lpstr>
      <vt:lpstr>Loman pidennys</vt:lpstr>
      <vt:lpstr>Loman pidennys taulukko</vt:lpstr>
      <vt:lpstr>Loman pidennys</vt:lpstr>
      <vt:lpstr>Säästövapaat ja muut pidemmät lomat</vt:lpstr>
      <vt:lpstr>Lomapalkka ja lomakorvaus, kuukausipalkka</vt:lpstr>
      <vt:lpstr>Lomapalkka ja lomakorvaus, tuntipalkka ja  keskipäiväpalkkaan perustuva</vt:lpstr>
      <vt:lpstr>Muita muutoksia TES määräyksiin</vt:lpstr>
      <vt:lpstr>Muita muutoksia</vt:lpstr>
      <vt:lpstr>Muita muutoksia</vt:lpstr>
      <vt:lpstr>Muita muutoksia</vt:lpstr>
      <vt:lpstr>Muita muutoksia</vt:lpstr>
      <vt:lpstr>Muita muutoksia</vt:lpstr>
      <vt:lpstr>Muita muutoksia</vt:lpstr>
      <vt:lpstr>Muita muutoksia</vt:lpstr>
      <vt:lpstr>Muita muutoksia</vt:lpstr>
      <vt:lpstr>Muita muutoksia</vt:lpstr>
      <vt:lpstr>Muita muutoksia</vt:lpstr>
      <vt:lpstr>Työryhmä</vt:lpstr>
      <vt:lpstr>Työryhmä</vt:lpstr>
      <vt:lpstr>Lisätietoja:  Riikka Pirinen Johtava lakimies  Mikael Söderlund Lakimies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dc:creator>Ulla Perämäki</dc:creator>
  <cp:lastModifiedBy>Riikka Pirinen</cp:lastModifiedBy>
  <cp:revision>91</cp:revision>
  <dcterms:created xsi:type="dcterms:W3CDTF">2020-04-28T05:35:26Z</dcterms:created>
  <dcterms:modified xsi:type="dcterms:W3CDTF">2022-06-30T12:39:56Z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0x01010064CE5B680908F044A8067D091C2A8B63</vt:lpwstr>
  </property>
</Properties>
</file>