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9" r:id="rId4"/>
  </p:sldMasterIdLst>
  <p:notesMasterIdLst>
    <p:notesMasterId r:id="rId39"/>
  </p:notesMasterIdLst>
  <p:sldIdLst>
    <p:sldId id="284" r:id="rId5"/>
    <p:sldId id="285" r:id="rId6"/>
    <p:sldId id="301" r:id="rId7"/>
    <p:sldId id="286" r:id="rId8"/>
    <p:sldId id="296" r:id="rId9"/>
    <p:sldId id="297" r:id="rId10"/>
    <p:sldId id="287" r:id="rId11"/>
    <p:sldId id="289" r:id="rId12"/>
    <p:sldId id="311" r:id="rId13"/>
    <p:sldId id="290" r:id="rId14"/>
    <p:sldId id="306" r:id="rId15"/>
    <p:sldId id="303" r:id="rId16"/>
    <p:sldId id="305" r:id="rId17"/>
    <p:sldId id="312" r:id="rId18"/>
    <p:sldId id="292" r:id="rId19"/>
    <p:sldId id="321" r:id="rId20"/>
    <p:sldId id="313" r:id="rId21"/>
    <p:sldId id="293" r:id="rId22"/>
    <p:sldId id="315" r:id="rId23"/>
    <p:sldId id="314" r:id="rId24"/>
    <p:sldId id="316" r:id="rId25"/>
    <p:sldId id="318" r:id="rId26"/>
    <p:sldId id="317" r:id="rId27"/>
    <p:sldId id="294" r:id="rId28"/>
    <p:sldId id="319" r:id="rId29"/>
    <p:sldId id="295" r:id="rId30"/>
    <p:sldId id="308" r:id="rId31"/>
    <p:sldId id="320" r:id="rId32"/>
    <p:sldId id="283" r:id="rId33"/>
    <p:sldId id="298" r:id="rId34"/>
    <p:sldId id="278" r:id="rId35"/>
    <p:sldId id="310" r:id="rId36"/>
    <p:sldId id="279" r:id="rId37"/>
    <p:sldId id="260" r:id="rId38"/>
  </p:sldIdLst>
  <p:sldSz cx="9144000" cy="5143500" type="screen16x9"/>
  <p:notesSz cx="6858000" cy="9144000"/>
  <p:defaultText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6965"/>
    <a:srgbClr val="F7A31B"/>
    <a:srgbClr val="18A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82" autoAdjust="0"/>
  </p:normalViewPr>
  <p:slideViewPr>
    <p:cSldViewPr snapToGrid="0" snapToObjects="1">
      <p:cViewPr varScale="1">
        <p:scale>
          <a:sx n="88" d="100"/>
          <a:sy n="88" d="100"/>
        </p:scale>
        <p:origin x="684" y="64"/>
      </p:cViewPr>
      <p:guideLst>
        <p:guide orient="horz" pos="1620"/>
        <p:guide pos="2880"/>
      </p:guideLst>
    </p:cSldViewPr>
  </p:slideViewPr>
  <p:outlineViewPr>
    <p:cViewPr>
      <p:scale>
        <a:sx n="33" d="100"/>
        <a:sy n="33" d="100"/>
      </p:scale>
      <p:origin x="0" y="-5534"/>
    </p:cViewPr>
  </p:outlineViewPr>
  <p:notesTextViewPr>
    <p:cViewPr>
      <p:scale>
        <a:sx n="1" d="1"/>
        <a:sy n="1" d="1"/>
      </p:scale>
      <p:origin x="0" y="0"/>
    </p:cViewPr>
  </p:notesTextViewPr>
  <p:sorterViewPr>
    <p:cViewPr>
      <p:scale>
        <a:sx n="100" d="100"/>
        <a:sy n="100" d="100"/>
      </p:scale>
      <p:origin x="0" y="-89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A2F6C8-0738-9D4E-94AA-D95DF1325CA9}" type="datetimeFigureOut">
              <a:rPr lang="en-US" smtClean="0"/>
              <a:t>6/22/2022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61FB6F-2845-8441-A352-D9047C2B63F1}" type="slidenum">
              <a:rPr lang="en-US" smtClean="0"/>
              <a:t>‹#›</a:t>
            </a:fld>
            <a:endParaRPr lang="en-US"/>
          </a:p>
        </p:txBody>
      </p:sp>
    </p:spTree>
    <p:extLst>
      <p:ext uri="{BB962C8B-B14F-4D97-AF65-F5344CB8AC3E}">
        <p14:creationId xmlns:p14="http://schemas.microsoft.com/office/powerpoint/2010/main" val="152938731"/>
      </p:ext>
    </p:extLst>
  </p:cSld>
  <p:clrMap bg1="lt1" tx1="dk1" bg2="lt2" tx2="dk2" accent1="accent1" accent2="accent2" accent3="accent3" accent4="accent4" accent5="accent5" accent6="accent6" hlink="hlink" folHlink="folHlink"/>
  <p:notesStyle>
    <a:lvl1pPr marL="0" algn="l" defTabSz="685783" rtl="0" eaLnBrk="1" latinLnBrk="0" hangingPunct="1">
      <a:defRPr sz="900" kern="1200">
        <a:solidFill>
          <a:schemeClr val="tx1"/>
        </a:solidFill>
        <a:latin typeface="+mn-lt"/>
        <a:ea typeface="+mn-ea"/>
        <a:cs typeface="+mn-cs"/>
      </a:defRPr>
    </a:lvl1pPr>
    <a:lvl2pPr marL="342892" algn="l" defTabSz="685783" rtl="0" eaLnBrk="1" latinLnBrk="0" hangingPunct="1">
      <a:defRPr sz="900" kern="1200">
        <a:solidFill>
          <a:schemeClr val="tx1"/>
        </a:solidFill>
        <a:latin typeface="+mn-lt"/>
        <a:ea typeface="+mn-ea"/>
        <a:cs typeface="+mn-cs"/>
      </a:defRPr>
    </a:lvl2pPr>
    <a:lvl3pPr marL="685783" algn="l" defTabSz="685783" rtl="0" eaLnBrk="1" latinLnBrk="0" hangingPunct="1">
      <a:defRPr sz="900" kern="1200">
        <a:solidFill>
          <a:schemeClr val="tx1"/>
        </a:solidFill>
        <a:latin typeface="+mn-lt"/>
        <a:ea typeface="+mn-ea"/>
        <a:cs typeface="+mn-cs"/>
      </a:defRPr>
    </a:lvl3pPr>
    <a:lvl4pPr marL="1028675" algn="l" defTabSz="685783" rtl="0" eaLnBrk="1" latinLnBrk="0" hangingPunct="1">
      <a:defRPr sz="900" kern="1200">
        <a:solidFill>
          <a:schemeClr val="tx1"/>
        </a:solidFill>
        <a:latin typeface="+mn-lt"/>
        <a:ea typeface="+mn-ea"/>
        <a:cs typeface="+mn-cs"/>
      </a:defRPr>
    </a:lvl4pPr>
    <a:lvl5pPr marL="1371566" algn="l" defTabSz="685783" rtl="0" eaLnBrk="1" latinLnBrk="0" hangingPunct="1">
      <a:defRPr sz="900" kern="1200">
        <a:solidFill>
          <a:schemeClr val="tx1"/>
        </a:solidFill>
        <a:latin typeface="+mn-lt"/>
        <a:ea typeface="+mn-ea"/>
        <a:cs typeface="+mn-cs"/>
      </a:defRPr>
    </a:lvl5pPr>
    <a:lvl6pPr marL="1714457" algn="l" defTabSz="685783" rtl="0" eaLnBrk="1" latinLnBrk="0" hangingPunct="1">
      <a:defRPr sz="900" kern="1200">
        <a:solidFill>
          <a:schemeClr val="tx1"/>
        </a:solidFill>
        <a:latin typeface="+mn-lt"/>
        <a:ea typeface="+mn-ea"/>
        <a:cs typeface="+mn-cs"/>
      </a:defRPr>
    </a:lvl6pPr>
    <a:lvl7pPr marL="2057348" algn="l" defTabSz="685783" rtl="0" eaLnBrk="1" latinLnBrk="0" hangingPunct="1">
      <a:defRPr sz="900" kern="1200">
        <a:solidFill>
          <a:schemeClr val="tx1"/>
        </a:solidFill>
        <a:latin typeface="+mn-lt"/>
        <a:ea typeface="+mn-ea"/>
        <a:cs typeface="+mn-cs"/>
      </a:defRPr>
    </a:lvl7pPr>
    <a:lvl8pPr marL="2400240" algn="l" defTabSz="685783" rtl="0" eaLnBrk="1" latinLnBrk="0" hangingPunct="1">
      <a:defRPr sz="900" kern="1200">
        <a:solidFill>
          <a:schemeClr val="tx1"/>
        </a:solidFill>
        <a:latin typeface="+mn-lt"/>
        <a:ea typeface="+mn-ea"/>
        <a:cs typeface="+mn-cs"/>
      </a:defRPr>
    </a:lvl8pPr>
    <a:lvl9pPr marL="2743132" algn="l" defTabSz="685783"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6" name="Picture 5" descr="title_slide_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91200" y="-4894"/>
            <a:ext cx="3361266" cy="3630167"/>
          </a:xfrm>
          <a:prstGeom prst="rect">
            <a:avLst/>
          </a:prstGeom>
        </p:spPr>
      </p:pic>
      <p:sp>
        <p:nvSpPr>
          <p:cNvPr id="2" name="Title 1"/>
          <p:cNvSpPr>
            <a:spLocks noGrp="1"/>
          </p:cNvSpPr>
          <p:nvPr>
            <p:ph type="ctrTitle" hasCustomPrompt="1"/>
          </p:nvPr>
        </p:nvSpPr>
        <p:spPr>
          <a:xfrm>
            <a:off x="628650" y="618067"/>
            <a:ext cx="4053417" cy="1904339"/>
          </a:xfrm>
        </p:spPr>
        <p:txBody>
          <a:bodyPr anchor="b">
            <a:normAutofit/>
          </a:bodyPr>
          <a:lstStyle>
            <a:lvl1pPr algn="l">
              <a:defRPr sz="3600"/>
            </a:lvl1pPr>
          </a:lstStyle>
          <a:p>
            <a:r>
              <a:rPr lang="fi-FI" dirty="0"/>
              <a:t>Muokkaa perustyylejä naps.</a:t>
            </a:r>
            <a:endParaRPr lang="en-US" dirty="0"/>
          </a:p>
        </p:txBody>
      </p:sp>
      <p:sp>
        <p:nvSpPr>
          <p:cNvPr id="3" name="Subtitle 2"/>
          <p:cNvSpPr>
            <a:spLocks noGrp="1"/>
          </p:cNvSpPr>
          <p:nvPr>
            <p:ph type="subTitle" idx="1" hasCustomPrompt="1"/>
          </p:nvPr>
        </p:nvSpPr>
        <p:spPr>
          <a:xfrm>
            <a:off x="628650" y="2701528"/>
            <a:ext cx="4053417" cy="1241822"/>
          </a:xfrm>
        </p:spPr>
        <p:txBody>
          <a:bodyPr>
            <a:noAutofit/>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fi-FI" dirty="0"/>
              <a:t>Muokkaa tekstin perustyylejä napsauttamalla</a:t>
            </a:r>
          </a:p>
        </p:txBody>
      </p:sp>
      <p:sp>
        <p:nvSpPr>
          <p:cNvPr id="4" name="Date Placeholder 3"/>
          <p:cNvSpPr>
            <a:spLocks noGrp="1"/>
          </p:cNvSpPr>
          <p:nvPr>
            <p:ph type="dt" sz="half" idx="10"/>
          </p:nvPr>
        </p:nvSpPr>
        <p:spPr/>
        <p:txBody>
          <a:bodyPr/>
          <a:lstStyle/>
          <a:p>
            <a:fld id="{F5DA2CB7-F935-4D88-80A0-E1DDDAB2F318}" type="datetime1">
              <a:rPr lang="fi-FI" smtClean="0"/>
              <a:t>22.6.2022</a:t>
            </a:fld>
            <a:endParaRPr lang="en-US"/>
          </a:p>
        </p:txBody>
      </p:sp>
      <p:sp>
        <p:nvSpPr>
          <p:cNvPr id="5" name="Footer Placeholder 4"/>
          <p:cNvSpPr>
            <a:spLocks noGrp="1"/>
          </p:cNvSpPr>
          <p:nvPr>
            <p:ph type="ftr" sz="quarter" idx="11"/>
          </p:nvPr>
        </p:nvSpPr>
        <p:spPr/>
        <p:txBody>
          <a:bodyPr/>
          <a:lstStyle/>
          <a:p>
            <a:r>
              <a:rPr lang="en-US"/>
              <a:t>Anna Kallaskari</a:t>
            </a:r>
            <a:endParaRPr lang="en-US" dirty="0"/>
          </a:p>
        </p:txBody>
      </p:sp>
      <p:sp>
        <p:nvSpPr>
          <p:cNvPr id="9" name="Rectangle 8"/>
          <p:cNvSpPr/>
          <p:nvPr userDrawn="1"/>
        </p:nvSpPr>
        <p:spPr>
          <a:xfrm>
            <a:off x="7365999" y="4089400"/>
            <a:ext cx="1769533" cy="104563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98734" y="4043085"/>
            <a:ext cx="1953683" cy="66226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342900"/>
            <a:ext cx="2949178" cy="1200150"/>
          </a:xfrm>
        </p:spPr>
        <p:txBody>
          <a:bodyPr anchor="b"/>
          <a:lstStyle>
            <a:lvl1pPr>
              <a:defRPr sz="2400"/>
            </a:lvl1pPr>
          </a:lstStyle>
          <a:p>
            <a:r>
              <a:rPr lang="fi-FI" dirty="0"/>
              <a:t>Muokkaa perustyylejä naps.</a:t>
            </a:r>
            <a:endParaRPr lang="en-US" dirty="0"/>
          </a:p>
        </p:txBody>
      </p:sp>
      <p:sp>
        <p:nvSpPr>
          <p:cNvPr id="3" name="Content Placeholder 2"/>
          <p:cNvSpPr>
            <a:spLocks noGrp="1"/>
          </p:cNvSpPr>
          <p:nvPr>
            <p:ph idx="1" hasCustomPrompt="1"/>
          </p:nvPr>
        </p:nvSpPr>
        <p:spPr>
          <a:xfrm>
            <a:off x="3887391" y="740569"/>
            <a:ext cx="4629150" cy="3655219"/>
          </a:xfrm>
        </p:spPr>
        <p:txBody>
          <a:bodyPr/>
          <a:lstStyle>
            <a:lvl1pPr>
              <a:defRPr sz="1800"/>
            </a:lvl1pPr>
            <a:lvl2pPr>
              <a:defRPr sz="18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dirty="0"/>
              <a:t>Muokkaa tekstin perustyylejä napsauttamalla</a:t>
            </a:r>
          </a:p>
        </p:txBody>
      </p:sp>
      <p:sp>
        <p:nvSpPr>
          <p:cNvPr id="5" name="Date Placeholder 4"/>
          <p:cNvSpPr>
            <a:spLocks noGrp="1"/>
          </p:cNvSpPr>
          <p:nvPr>
            <p:ph type="dt" sz="half" idx="10"/>
          </p:nvPr>
        </p:nvSpPr>
        <p:spPr/>
        <p:txBody>
          <a:bodyPr/>
          <a:lstStyle/>
          <a:p>
            <a:fld id="{D2A5943A-ADB5-4A14-94F9-442ED66B0A4A}" type="datetime1">
              <a:rPr lang="fi-FI" smtClean="0"/>
              <a:t>22.6.2022</a:t>
            </a:fld>
            <a:endParaRPr lang="en-US"/>
          </a:p>
        </p:txBody>
      </p:sp>
      <p:sp>
        <p:nvSpPr>
          <p:cNvPr id="6" name="Footer Placeholder 5"/>
          <p:cNvSpPr>
            <a:spLocks noGrp="1"/>
          </p:cNvSpPr>
          <p:nvPr>
            <p:ph type="ftr" sz="quarter" idx="11"/>
          </p:nvPr>
        </p:nvSpPr>
        <p:spPr/>
        <p:txBody>
          <a:bodyPr/>
          <a:lstStyle/>
          <a:p>
            <a:r>
              <a:rPr lang="en-US"/>
              <a:t>Anna Kallaskari</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342900"/>
            <a:ext cx="2949178" cy="1200150"/>
          </a:xfrm>
        </p:spPr>
        <p:txBody>
          <a:bodyPr anchor="b"/>
          <a:lstStyle>
            <a:lvl1pPr>
              <a:defRPr sz="2400"/>
            </a:lvl1pPr>
          </a:lstStyle>
          <a:p>
            <a:r>
              <a:rPr lang="fi-FI" dirty="0"/>
              <a:t>Muokkaa perustyylejä naps.</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dirty="0"/>
              <a:t>Muokkaa tekstin perustyylejä napsauttamalla</a:t>
            </a:r>
          </a:p>
        </p:txBody>
      </p:sp>
      <p:sp>
        <p:nvSpPr>
          <p:cNvPr id="5" name="Date Placeholder 4"/>
          <p:cNvSpPr>
            <a:spLocks noGrp="1"/>
          </p:cNvSpPr>
          <p:nvPr>
            <p:ph type="dt" sz="half" idx="10"/>
          </p:nvPr>
        </p:nvSpPr>
        <p:spPr/>
        <p:txBody>
          <a:bodyPr/>
          <a:lstStyle/>
          <a:p>
            <a:fld id="{AD53EFEB-3C0F-4CF6-BDD5-C17EB994AC1C}" type="datetime1">
              <a:rPr lang="fi-FI" smtClean="0"/>
              <a:t>22.6.2022</a:t>
            </a:fld>
            <a:endParaRPr lang="en-US"/>
          </a:p>
        </p:txBody>
      </p:sp>
      <p:sp>
        <p:nvSpPr>
          <p:cNvPr id="6" name="Footer Placeholder 5"/>
          <p:cNvSpPr>
            <a:spLocks noGrp="1"/>
          </p:cNvSpPr>
          <p:nvPr>
            <p:ph type="ftr" sz="quarter" idx="11"/>
          </p:nvPr>
        </p:nvSpPr>
        <p:spPr/>
        <p:txBody>
          <a:bodyPr/>
          <a:lstStyle/>
          <a:p>
            <a:r>
              <a:rPr lang="en-US"/>
              <a:t>Anna Kallaskari</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ank_you_slide">
    <p:spTree>
      <p:nvGrpSpPr>
        <p:cNvPr id="1" name=""/>
        <p:cNvGrpSpPr/>
        <p:nvPr/>
      </p:nvGrpSpPr>
      <p:grpSpPr>
        <a:xfrm>
          <a:off x="0" y="0"/>
          <a:ext cx="0" cy="0"/>
          <a:chOff x="0" y="0"/>
          <a:chExt cx="0" cy="0"/>
        </a:xfrm>
      </p:grpSpPr>
      <p:pic>
        <p:nvPicPr>
          <p:cNvPr id="6" name="Picture 5" descr="title_slide_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91200" y="-4894"/>
            <a:ext cx="3361266" cy="3630167"/>
          </a:xfrm>
          <a:prstGeom prst="rect">
            <a:avLst/>
          </a:prstGeom>
        </p:spPr>
      </p:pic>
      <p:sp>
        <p:nvSpPr>
          <p:cNvPr id="2" name="Title 1"/>
          <p:cNvSpPr>
            <a:spLocks noGrp="1"/>
          </p:cNvSpPr>
          <p:nvPr>
            <p:ph type="ctrTitle" hasCustomPrompt="1"/>
          </p:nvPr>
        </p:nvSpPr>
        <p:spPr>
          <a:xfrm>
            <a:off x="628650" y="718663"/>
            <a:ext cx="4053417" cy="1904339"/>
          </a:xfrm>
        </p:spPr>
        <p:txBody>
          <a:bodyPr anchor="b">
            <a:normAutofit/>
          </a:bodyPr>
          <a:lstStyle>
            <a:lvl1pPr algn="l">
              <a:defRPr sz="3600"/>
            </a:lvl1pPr>
          </a:lstStyle>
          <a:p>
            <a:r>
              <a:rPr lang="fi-FI" dirty="0"/>
              <a:t>Muokkaa perustyylejä naps.</a:t>
            </a:r>
            <a:endParaRPr lang="en-US" dirty="0"/>
          </a:p>
        </p:txBody>
      </p:sp>
      <p:sp>
        <p:nvSpPr>
          <p:cNvPr id="9" name="Rectangle 8"/>
          <p:cNvSpPr/>
          <p:nvPr userDrawn="1"/>
        </p:nvSpPr>
        <p:spPr>
          <a:xfrm>
            <a:off x="7365999" y="4089400"/>
            <a:ext cx="1769533" cy="104563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9840" y="3198707"/>
            <a:ext cx="1953683" cy="662263"/>
          </a:xfrm>
          <a:prstGeom prst="rect">
            <a:avLst/>
          </a:prstGeom>
        </p:spPr>
      </p:pic>
      <p:sp>
        <p:nvSpPr>
          <p:cNvPr id="3" name="TextBox 2"/>
          <p:cNvSpPr txBox="1"/>
          <p:nvPr userDrawn="1"/>
        </p:nvSpPr>
        <p:spPr>
          <a:xfrm>
            <a:off x="628650" y="3917777"/>
            <a:ext cx="2869514" cy="751915"/>
          </a:xfrm>
          <a:prstGeom prst="rect">
            <a:avLst/>
          </a:prstGeom>
          <a:noFill/>
        </p:spPr>
        <p:txBody>
          <a:bodyPr wrap="square" rtlCol="0">
            <a:spAutoFit/>
          </a:bodyPr>
          <a:lstStyle/>
          <a:p>
            <a:pPr>
              <a:lnSpc>
                <a:spcPts val="1720"/>
              </a:lnSpc>
            </a:pPr>
            <a:r>
              <a:rPr lang="fi-FI" sz="1350" b="0" i="0" kern="1200">
                <a:solidFill>
                  <a:schemeClr val="tx1"/>
                </a:solidFill>
                <a:effectLst/>
                <a:latin typeface="+mn-lt"/>
                <a:ea typeface="+mn-ea"/>
                <a:cs typeface="+mn-cs"/>
              </a:rPr>
              <a:t>Hyvinvointiala HALI ry</a:t>
            </a:r>
          </a:p>
          <a:p>
            <a:pPr>
              <a:lnSpc>
                <a:spcPts val="1720"/>
              </a:lnSpc>
            </a:pPr>
            <a:r>
              <a:rPr lang="en-US" sz="1350" kern="1200">
                <a:solidFill>
                  <a:schemeClr val="tx1"/>
                </a:solidFill>
                <a:latin typeface="+mn-lt"/>
                <a:ea typeface="+mn-ea"/>
                <a:cs typeface="+mn-cs"/>
              </a:rPr>
              <a:t>Eteläranta</a:t>
            </a:r>
            <a:r>
              <a:rPr lang="en-US" sz="1350" kern="1200" dirty="0">
                <a:solidFill>
                  <a:schemeClr val="tx1"/>
                </a:solidFill>
                <a:latin typeface="+mn-lt"/>
                <a:ea typeface="+mn-ea"/>
                <a:cs typeface="+mn-cs"/>
              </a:rPr>
              <a:t> 10, 00130 Helsinki</a:t>
            </a:r>
          </a:p>
          <a:p>
            <a:pPr>
              <a:lnSpc>
                <a:spcPts val="1720"/>
              </a:lnSpc>
            </a:pPr>
            <a:r>
              <a:rPr lang="en-US" sz="1350" kern="1200" dirty="0">
                <a:solidFill>
                  <a:schemeClr val="tx1"/>
                </a:solidFill>
                <a:latin typeface="+mn-lt"/>
                <a:ea typeface="+mn-ea"/>
                <a:cs typeface="+mn-cs"/>
              </a:rPr>
              <a:t>Hyvinvointiala.fi</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dirty="0"/>
              <a:t>Muokkaa perustyylejä naps.</a:t>
            </a:r>
            <a:endParaRPr lang="en-US" dirty="0"/>
          </a:p>
        </p:txBody>
      </p:sp>
      <p:sp>
        <p:nvSpPr>
          <p:cNvPr id="3" name="Content Placeholder 2"/>
          <p:cNvSpPr>
            <a:spLocks noGrp="1"/>
          </p:cNvSpPr>
          <p:nvPr>
            <p:ph idx="1" hasCustomPrompt="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Date Placeholder 3"/>
          <p:cNvSpPr>
            <a:spLocks noGrp="1"/>
          </p:cNvSpPr>
          <p:nvPr>
            <p:ph type="dt" sz="half" idx="10"/>
          </p:nvPr>
        </p:nvSpPr>
        <p:spPr/>
        <p:txBody>
          <a:bodyPr/>
          <a:lstStyle/>
          <a:p>
            <a:fld id="{AB1DE42A-CE5E-4E31-BFDF-37C96BCD051A}" type="datetime1">
              <a:rPr lang="fi-FI" smtClean="0"/>
              <a:t>22.6.2022</a:t>
            </a:fld>
            <a:endParaRPr lang="en-US"/>
          </a:p>
        </p:txBody>
      </p:sp>
      <p:sp>
        <p:nvSpPr>
          <p:cNvPr id="5" name="Footer Placeholder 4"/>
          <p:cNvSpPr>
            <a:spLocks noGrp="1"/>
          </p:cNvSpPr>
          <p:nvPr>
            <p:ph type="ftr" sz="quarter" idx="11"/>
          </p:nvPr>
        </p:nvSpPr>
        <p:spPr/>
        <p:txBody>
          <a:bodyPr/>
          <a:lstStyle/>
          <a:p>
            <a:r>
              <a:rPr lang="en-US"/>
              <a:t>Anna Kallaskari</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_lef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12974" y="273844"/>
            <a:ext cx="4602376" cy="911489"/>
          </a:xfrm>
        </p:spPr>
        <p:txBody>
          <a:bodyPr/>
          <a:lstStyle/>
          <a:p>
            <a:r>
              <a:rPr lang="fi-FI" dirty="0"/>
              <a:t>Muokkaa perustyylejä naps.</a:t>
            </a:r>
            <a:endParaRPr lang="en-US" dirty="0"/>
          </a:p>
        </p:txBody>
      </p:sp>
      <p:sp>
        <p:nvSpPr>
          <p:cNvPr id="3" name="Content Placeholder 2"/>
          <p:cNvSpPr>
            <a:spLocks noGrp="1"/>
          </p:cNvSpPr>
          <p:nvPr>
            <p:ph idx="1" hasCustomPrompt="1"/>
          </p:nvPr>
        </p:nvSpPr>
        <p:spPr>
          <a:xfrm>
            <a:off x="3912974" y="1369219"/>
            <a:ext cx="4602376" cy="3067314"/>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Picture Placeholder 7"/>
          <p:cNvSpPr>
            <a:spLocks noGrp="1"/>
          </p:cNvSpPr>
          <p:nvPr>
            <p:ph type="pic" sz="quarter" idx="12"/>
          </p:nvPr>
        </p:nvSpPr>
        <p:spPr>
          <a:xfrm>
            <a:off x="0" y="0"/>
            <a:ext cx="3429000" cy="5143500"/>
          </a:xfrm>
        </p:spPr>
        <p:txBody>
          <a:bodyPr/>
          <a:lstStyle/>
          <a:p>
            <a:r>
              <a:rPr lang="fi-FI"/>
              <a:t>Lisää kuva napsauttamalla kuvaketta</a:t>
            </a:r>
            <a:endParaRPr lang="en-US"/>
          </a:p>
        </p:txBody>
      </p:sp>
    </p:spTree>
    <p:extLst>
      <p:ext uri="{BB962C8B-B14F-4D97-AF65-F5344CB8AC3E}">
        <p14:creationId xmlns:p14="http://schemas.microsoft.com/office/powerpoint/2010/main" val="1968478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_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161682"/>
            <a:ext cx="2831242" cy="2274850"/>
          </a:xfrm>
        </p:spPr>
        <p:txBody>
          <a:bodyPr anchor="t"/>
          <a:lstStyle/>
          <a:p>
            <a:r>
              <a:rPr lang="fi-FI" dirty="0"/>
              <a:t>Muokkaa perustyylejä naps.</a:t>
            </a:r>
            <a:endParaRPr lang="en-US" dirty="0"/>
          </a:p>
        </p:txBody>
      </p:sp>
      <p:sp>
        <p:nvSpPr>
          <p:cNvPr id="3" name="Content Placeholder 2"/>
          <p:cNvSpPr>
            <a:spLocks noGrp="1"/>
          </p:cNvSpPr>
          <p:nvPr>
            <p:ph idx="1" hasCustomPrompt="1"/>
          </p:nvPr>
        </p:nvSpPr>
        <p:spPr>
          <a:xfrm>
            <a:off x="3796270" y="2161681"/>
            <a:ext cx="4719080" cy="2274851"/>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Date Placeholder 3"/>
          <p:cNvSpPr>
            <a:spLocks noGrp="1"/>
          </p:cNvSpPr>
          <p:nvPr>
            <p:ph type="dt" sz="half" idx="10"/>
          </p:nvPr>
        </p:nvSpPr>
        <p:spPr/>
        <p:txBody>
          <a:bodyPr/>
          <a:lstStyle/>
          <a:p>
            <a:fld id="{A4F302CB-791C-4E86-88A3-4BB638547F9E}" type="datetime1">
              <a:rPr lang="fi-FI" smtClean="0"/>
              <a:t>22.6.2022</a:t>
            </a:fld>
            <a:endParaRPr lang="en-US"/>
          </a:p>
        </p:txBody>
      </p:sp>
      <p:sp>
        <p:nvSpPr>
          <p:cNvPr id="5" name="Footer Placeholder 4"/>
          <p:cNvSpPr>
            <a:spLocks noGrp="1"/>
          </p:cNvSpPr>
          <p:nvPr>
            <p:ph type="ftr" sz="quarter" idx="11"/>
          </p:nvPr>
        </p:nvSpPr>
        <p:spPr/>
        <p:txBody>
          <a:bodyPr/>
          <a:lstStyle/>
          <a:p>
            <a:r>
              <a:rPr lang="en-US"/>
              <a:t>Anna Kallaskari</a:t>
            </a:r>
            <a:endParaRPr lang="en-US" dirty="0"/>
          </a:p>
        </p:txBody>
      </p:sp>
      <p:sp>
        <p:nvSpPr>
          <p:cNvPr id="9" name="Picture Placeholder 7"/>
          <p:cNvSpPr>
            <a:spLocks noGrp="1"/>
          </p:cNvSpPr>
          <p:nvPr>
            <p:ph type="pic" sz="quarter" idx="12"/>
          </p:nvPr>
        </p:nvSpPr>
        <p:spPr>
          <a:xfrm>
            <a:off x="0" y="0"/>
            <a:ext cx="9144000" cy="1828800"/>
          </a:xfrm>
        </p:spPr>
        <p:txBody>
          <a:bodyPr/>
          <a:lstStyle/>
          <a:p>
            <a:r>
              <a:rPr lang="fi-FI"/>
              <a:t>Lisää kuva napsauttamalla kuvaketta</a:t>
            </a:r>
            <a:endParaRPr lang="en-US"/>
          </a:p>
        </p:txBody>
      </p:sp>
    </p:spTree>
    <p:extLst>
      <p:ext uri="{BB962C8B-B14F-4D97-AF65-F5344CB8AC3E}">
        <p14:creationId xmlns:p14="http://schemas.microsoft.com/office/powerpoint/2010/main" val="1642258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pic>
        <p:nvPicPr>
          <p:cNvPr id="6" name="Picture 5" descr="section_title_slide_b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hasCustomPrompt="1"/>
          </p:nvPr>
        </p:nvSpPr>
        <p:spPr>
          <a:xfrm>
            <a:off x="623888" y="861313"/>
            <a:ext cx="3797085" cy="2388924"/>
          </a:xfrm>
        </p:spPr>
        <p:txBody>
          <a:bodyPr anchor="b">
            <a:normAutofit/>
          </a:bodyPr>
          <a:lstStyle>
            <a:lvl1pPr>
              <a:defRPr sz="3600">
                <a:solidFill>
                  <a:schemeClr val="bg1"/>
                </a:solidFill>
              </a:defRPr>
            </a:lvl1pPr>
          </a:lstStyle>
          <a:p>
            <a:r>
              <a:rPr lang="fi-FI" dirty="0"/>
              <a:t>Muokkaa perustyylejä naps.</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90041" y="4563570"/>
            <a:ext cx="1234294" cy="41840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dirty="0"/>
              <a:t>Muokkaa perustyylejä naps.</a:t>
            </a:r>
            <a:endParaRPr lang="en-US" dirty="0"/>
          </a:p>
        </p:txBody>
      </p:sp>
      <p:sp>
        <p:nvSpPr>
          <p:cNvPr id="3" name="Content Placeholder 2"/>
          <p:cNvSpPr>
            <a:spLocks noGrp="1"/>
          </p:cNvSpPr>
          <p:nvPr>
            <p:ph sz="half" idx="1" hasCustomPrompt="1"/>
          </p:nvPr>
        </p:nvSpPr>
        <p:spPr>
          <a:xfrm>
            <a:off x="628650" y="1369219"/>
            <a:ext cx="3886200" cy="3101181"/>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Content Placeholder 3"/>
          <p:cNvSpPr>
            <a:spLocks noGrp="1"/>
          </p:cNvSpPr>
          <p:nvPr>
            <p:ph sz="half" idx="2" hasCustomPrompt="1"/>
          </p:nvPr>
        </p:nvSpPr>
        <p:spPr>
          <a:xfrm>
            <a:off x="4629150" y="1369219"/>
            <a:ext cx="3886200" cy="3101181"/>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Date Placeholder 4"/>
          <p:cNvSpPr>
            <a:spLocks noGrp="1"/>
          </p:cNvSpPr>
          <p:nvPr>
            <p:ph type="dt" sz="half" idx="10"/>
          </p:nvPr>
        </p:nvSpPr>
        <p:spPr/>
        <p:txBody>
          <a:bodyPr/>
          <a:lstStyle/>
          <a:p>
            <a:fld id="{E626272C-A3FA-435B-B5C2-3AF35A55DBA1}" type="datetime1">
              <a:rPr lang="fi-FI" smtClean="0"/>
              <a:t>22.6.2022</a:t>
            </a:fld>
            <a:endParaRPr lang="en-US"/>
          </a:p>
        </p:txBody>
      </p:sp>
      <p:sp>
        <p:nvSpPr>
          <p:cNvPr id="6" name="Footer Placeholder 5"/>
          <p:cNvSpPr>
            <a:spLocks noGrp="1"/>
          </p:cNvSpPr>
          <p:nvPr>
            <p:ph type="ftr" sz="quarter" idx="11"/>
          </p:nvPr>
        </p:nvSpPr>
        <p:spPr/>
        <p:txBody>
          <a:bodyPr/>
          <a:lstStyle/>
          <a:p>
            <a:r>
              <a:rPr lang="en-US"/>
              <a:t>Anna Kallaskari</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dirty="0"/>
              <a:t>Muokkaa perustyylejä naps.</a:t>
            </a:r>
            <a:endParaRPr lang="en-US" dirty="0"/>
          </a:p>
        </p:txBody>
      </p:sp>
      <p:sp>
        <p:nvSpPr>
          <p:cNvPr id="3" name="Date Placeholder 2"/>
          <p:cNvSpPr>
            <a:spLocks noGrp="1"/>
          </p:cNvSpPr>
          <p:nvPr>
            <p:ph type="dt" sz="half" idx="10"/>
          </p:nvPr>
        </p:nvSpPr>
        <p:spPr/>
        <p:txBody>
          <a:bodyPr/>
          <a:lstStyle/>
          <a:p>
            <a:fld id="{563DB292-F92F-404D-A6D3-A7DF0D8886A6}" type="datetime1">
              <a:rPr lang="fi-FI" smtClean="0"/>
              <a:t>22.6.2022</a:t>
            </a:fld>
            <a:endParaRPr lang="en-US"/>
          </a:p>
        </p:txBody>
      </p:sp>
      <p:sp>
        <p:nvSpPr>
          <p:cNvPr id="4" name="Footer Placeholder 3"/>
          <p:cNvSpPr>
            <a:spLocks noGrp="1"/>
          </p:cNvSpPr>
          <p:nvPr>
            <p:ph type="ftr" sz="quarter" idx="11"/>
          </p:nvPr>
        </p:nvSpPr>
        <p:spPr/>
        <p:txBody>
          <a:bodyPr/>
          <a:lstStyle/>
          <a:p>
            <a:r>
              <a:rPr lang="en-US"/>
              <a:t>Anna Kallaskari</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05942-753B-4859-B4D2-DC29D3920536}" type="datetime1">
              <a:rPr lang="fi-FI" smtClean="0"/>
              <a:t>22.6.2022</a:t>
            </a:fld>
            <a:endParaRPr lang="en-US"/>
          </a:p>
        </p:txBody>
      </p:sp>
      <p:sp>
        <p:nvSpPr>
          <p:cNvPr id="3" name="Footer Placeholder 2"/>
          <p:cNvSpPr>
            <a:spLocks noGrp="1"/>
          </p:cNvSpPr>
          <p:nvPr>
            <p:ph type="ftr" sz="quarter" idx="11"/>
          </p:nvPr>
        </p:nvSpPr>
        <p:spPr/>
        <p:txBody>
          <a:bodyPr/>
          <a:lstStyle/>
          <a:p>
            <a:r>
              <a:rPr lang="en-US"/>
              <a:t>Anna Kallaskari</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11489"/>
          </a:xfrm>
          <a:prstGeom prst="rect">
            <a:avLst/>
          </a:prstGeom>
        </p:spPr>
        <p:txBody>
          <a:bodyPr vert="horz" lIns="91440" tIns="45720" rIns="91440" bIns="45720" rtlCol="0" anchor="b">
            <a:normAutofit/>
          </a:bodyPr>
          <a:lstStyle/>
          <a:p>
            <a:r>
              <a:rPr lang="fi-FI" dirty="0"/>
              <a:t>Muokkaa perustyylejä naps.</a:t>
            </a:r>
            <a:endParaRPr lang="en-US" dirty="0"/>
          </a:p>
        </p:txBody>
      </p:sp>
      <p:sp>
        <p:nvSpPr>
          <p:cNvPr id="3" name="Text Placeholder 2"/>
          <p:cNvSpPr>
            <a:spLocks noGrp="1"/>
          </p:cNvSpPr>
          <p:nvPr>
            <p:ph type="body" idx="1"/>
          </p:nvPr>
        </p:nvSpPr>
        <p:spPr>
          <a:xfrm>
            <a:off x="628650" y="1369219"/>
            <a:ext cx="7886700" cy="3067314"/>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Date Placeholder 3"/>
          <p:cNvSpPr>
            <a:spLocks noGrp="1"/>
          </p:cNvSpPr>
          <p:nvPr>
            <p:ph type="dt" sz="half" idx="2"/>
          </p:nvPr>
        </p:nvSpPr>
        <p:spPr>
          <a:xfrm>
            <a:off x="3894667" y="463272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00E9143-81BC-4B88-B4D2-016B250962F4}" type="datetime1">
              <a:rPr lang="fi-FI" smtClean="0"/>
              <a:t>22.6.2022</a:t>
            </a:fld>
            <a:endParaRPr lang="en-US" dirty="0"/>
          </a:p>
        </p:txBody>
      </p:sp>
      <p:sp>
        <p:nvSpPr>
          <p:cNvPr id="5" name="Footer Placeholder 4"/>
          <p:cNvSpPr>
            <a:spLocks noGrp="1"/>
          </p:cNvSpPr>
          <p:nvPr>
            <p:ph type="ftr" sz="quarter" idx="3"/>
          </p:nvPr>
        </p:nvSpPr>
        <p:spPr>
          <a:xfrm>
            <a:off x="628650" y="4632723"/>
            <a:ext cx="3086100" cy="273844"/>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Anna Kallaskari</a:t>
            </a:r>
            <a:endParaRPr lang="en-US" dirty="0"/>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691368" y="4561105"/>
            <a:ext cx="1230384" cy="417078"/>
          </a:xfrm>
          <a:prstGeom prst="rect">
            <a:avLst/>
          </a:prstGeom>
        </p:spPr>
      </p:pic>
    </p:spTree>
    <p:extLst>
      <p:ext uri="{BB962C8B-B14F-4D97-AF65-F5344CB8AC3E}">
        <p14:creationId xmlns:p14="http://schemas.microsoft.com/office/powerpoint/2010/main" val="44709081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71" r:id="rId3"/>
    <p:sldLayoutId id="2147483672" r:id="rId4"/>
    <p:sldLayoutId id="2147483662" r:id="rId5"/>
    <p:sldLayoutId id="2147483663" r:id="rId6"/>
    <p:sldLayoutId id="2147483665" r:id="rId7"/>
    <p:sldLayoutId id="2147483669" r:id="rId8"/>
    <p:sldLayoutId id="2147483666" r:id="rId9"/>
    <p:sldLayoutId id="2147483667" r:id="rId10"/>
    <p:sldLayoutId id="2147483668" r:id="rId11"/>
    <p:sldLayoutId id="2147483670" r:id="rId12"/>
  </p:sldLayoutIdLst>
  <p:hf sldNum="0" hdr="0" ftr="0" dt="0"/>
  <p:txStyles>
    <p:titleStyle>
      <a:lvl1pPr algn="l" defTabSz="685800" rtl="0" eaLnBrk="1" latinLnBrk="0" hangingPunct="1">
        <a:lnSpc>
          <a:spcPct val="90000"/>
        </a:lnSpc>
        <a:spcBef>
          <a:spcPct val="0"/>
        </a:spcBef>
        <a:buNone/>
        <a:defRPr sz="3200" kern="1200">
          <a:solidFill>
            <a:srgbClr val="18AFB9"/>
          </a:solidFill>
          <a:latin typeface="Calibri"/>
          <a:ea typeface="+mj-ea"/>
          <a:cs typeface="Calibri"/>
        </a:defRPr>
      </a:lvl1pPr>
    </p:titleStyle>
    <p:bodyStyle>
      <a:lvl1pPr marL="171450" indent="-171450" algn="l" defTabSz="685800" rtl="0" eaLnBrk="1" latinLnBrk="0" hangingPunct="1">
        <a:lnSpc>
          <a:spcPct val="90000"/>
        </a:lnSpc>
        <a:spcBef>
          <a:spcPts val="750"/>
        </a:spcBef>
        <a:buClr>
          <a:srgbClr val="F7A31B"/>
        </a:buClr>
        <a:buFont typeface="Arial" panose="020B0604020202020204" pitchFamily="34" charset="0"/>
        <a:buChar char="•"/>
        <a:defRPr sz="1800" kern="1200">
          <a:solidFill>
            <a:srgbClr val="6C6965"/>
          </a:solidFill>
          <a:latin typeface="+mn-lt"/>
          <a:ea typeface="+mn-ea"/>
          <a:cs typeface="+mn-cs"/>
        </a:defRPr>
      </a:lvl1pPr>
      <a:lvl2pPr marL="514350" indent="-171450" algn="l" defTabSz="685800" rtl="0" eaLnBrk="1" latinLnBrk="0" hangingPunct="1">
        <a:lnSpc>
          <a:spcPct val="90000"/>
        </a:lnSpc>
        <a:spcBef>
          <a:spcPts val="375"/>
        </a:spcBef>
        <a:buClr>
          <a:srgbClr val="F7A31B"/>
        </a:buClr>
        <a:buFont typeface="Arial" panose="020B0604020202020204" pitchFamily="34" charset="0"/>
        <a:buChar char="•"/>
        <a:defRPr sz="1800" kern="1200">
          <a:solidFill>
            <a:srgbClr val="6C6965"/>
          </a:solidFill>
          <a:latin typeface="+mn-lt"/>
          <a:ea typeface="+mn-ea"/>
          <a:cs typeface="+mn-cs"/>
        </a:defRPr>
      </a:lvl2pPr>
      <a:lvl3pPr marL="857250" indent="-171450" algn="l" defTabSz="685800" rtl="0" eaLnBrk="1" latinLnBrk="0" hangingPunct="1">
        <a:lnSpc>
          <a:spcPct val="90000"/>
        </a:lnSpc>
        <a:spcBef>
          <a:spcPts val="375"/>
        </a:spcBef>
        <a:buClr>
          <a:srgbClr val="F7A31B"/>
        </a:buClr>
        <a:buFont typeface="Arial" panose="020B0604020202020204" pitchFamily="34" charset="0"/>
        <a:buChar char="•"/>
        <a:defRPr sz="1500" kern="1200">
          <a:solidFill>
            <a:srgbClr val="6C6965"/>
          </a:solidFill>
          <a:latin typeface="+mn-lt"/>
          <a:ea typeface="+mn-ea"/>
          <a:cs typeface="+mn-cs"/>
        </a:defRPr>
      </a:lvl3pPr>
      <a:lvl4pPr marL="1200150" indent="-171450" algn="l" defTabSz="685800" rtl="0" eaLnBrk="1" latinLnBrk="0" hangingPunct="1">
        <a:lnSpc>
          <a:spcPct val="90000"/>
        </a:lnSpc>
        <a:spcBef>
          <a:spcPts val="375"/>
        </a:spcBef>
        <a:buClr>
          <a:srgbClr val="F7A31B"/>
        </a:buClr>
        <a:buFont typeface="Arial" panose="020B0604020202020204" pitchFamily="34" charset="0"/>
        <a:buChar char="•"/>
        <a:defRPr sz="1350" kern="1200">
          <a:solidFill>
            <a:srgbClr val="6C6965"/>
          </a:solidFill>
          <a:latin typeface="+mn-lt"/>
          <a:ea typeface="+mn-ea"/>
          <a:cs typeface="+mn-cs"/>
        </a:defRPr>
      </a:lvl4pPr>
      <a:lvl5pPr marL="1543050" indent="-171450" algn="l" defTabSz="685800" rtl="0" eaLnBrk="1" latinLnBrk="0" hangingPunct="1">
        <a:lnSpc>
          <a:spcPct val="90000"/>
        </a:lnSpc>
        <a:spcBef>
          <a:spcPts val="375"/>
        </a:spcBef>
        <a:buClr>
          <a:srgbClr val="F7A31B"/>
        </a:buClr>
        <a:buFont typeface="Arial" panose="020B0604020202020204" pitchFamily="34" charset="0"/>
        <a:buChar char="•"/>
        <a:defRPr sz="1350" kern="1200">
          <a:solidFill>
            <a:srgbClr val="6C6965"/>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nathalia.petralia@hyvinvointiala.fi" TargetMode="External"/><Relationship Id="rId2" Type="http://schemas.openxmlformats.org/officeDocument/2006/relationships/hyperlink" Target="mailto:jukka-pekka.tyni@hyvinvointiala.fi"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28649" y="1119688"/>
            <a:ext cx="4053417" cy="1904339"/>
          </a:xfrm>
        </p:spPr>
        <p:txBody>
          <a:bodyPr>
            <a:normAutofit fontScale="90000"/>
          </a:bodyPr>
          <a:lstStyle/>
          <a:p>
            <a:r>
              <a:rPr lang="en-US" b="1" dirty="0" err="1">
                <a:latin typeface="Arial" panose="020B0604020202020204" pitchFamily="34" charset="0"/>
                <a:cs typeface="Arial" panose="020B0604020202020204" pitchFamily="34" charset="0"/>
              </a:rPr>
              <a:t>Sosiaalialan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järjestöjen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työehtosopimus</a:t>
            </a:r>
            <a:r>
              <a:rPr lang="en-US" b="1" dirty="0">
                <a:latin typeface="Arial" panose="020B0604020202020204" pitchFamily="34" charset="0"/>
                <a:cs typeface="Arial" panose="020B0604020202020204" pitchFamily="34" charset="0"/>
              </a:rPr>
              <a:t> 1.6.2022 – 31.3.2024</a:t>
            </a:r>
          </a:p>
        </p:txBody>
      </p:sp>
      <p:sp>
        <p:nvSpPr>
          <p:cNvPr id="5" name="Subtitle 4"/>
          <p:cNvSpPr>
            <a:spLocks noGrp="1"/>
          </p:cNvSpPr>
          <p:nvPr>
            <p:ph type="subTitle" idx="1"/>
          </p:nvPr>
        </p:nvSpPr>
        <p:spPr>
          <a:xfrm>
            <a:off x="628650" y="3071642"/>
            <a:ext cx="4053417" cy="1030500"/>
          </a:xfrm>
        </p:spPr>
        <p:txBody>
          <a:bodyPr/>
          <a:lstStyle/>
          <a:p>
            <a:r>
              <a:rPr lang="en-US" sz="2400" dirty="0">
                <a:latin typeface="Arial" panose="020B0604020202020204" pitchFamily="34" charset="0"/>
                <a:cs typeface="Arial" panose="020B0604020202020204" pitchFamily="34" charset="0"/>
              </a:rPr>
              <a:t>TES-</a:t>
            </a:r>
            <a:r>
              <a:rPr lang="en-US" sz="2400" dirty="0" err="1">
                <a:latin typeface="Arial" panose="020B0604020202020204" pitchFamily="34" charset="0"/>
                <a:cs typeface="Arial" panose="020B0604020202020204" pitchFamily="34" charset="0"/>
              </a:rPr>
              <a:t>muutokset</a:t>
            </a:r>
            <a:endParaRPr lang="en-US" dirty="0"/>
          </a:p>
        </p:txBody>
      </p:sp>
    </p:spTree>
    <p:extLst>
      <p:ext uri="{BB962C8B-B14F-4D97-AF65-F5344CB8AC3E}">
        <p14:creationId xmlns:p14="http://schemas.microsoft.com/office/powerpoint/2010/main" val="289269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Tekninen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muutos</a:t>
            </a:r>
            <a:r>
              <a:rPr lang="en-US" b="1" dirty="0">
                <a:latin typeface="Arial" panose="020B0604020202020204" pitchFamily="34" charset="0"/>
                <a:cs typeface="Arial" panose="020B0604020202020204" pitchFamily="34" charset="0"/>
              </a:rPr>
              <a:t> 6 §:</a:t>
            </a:r>
            <a:r>
              <a:rPr lang="en-US" b="1" dirty="0" err="1">
                <a:latin typeface="Arial" panose="020B0604020202020204" pitchFamily="34" charset="0"/>
                <a:cs typeface="Arial" panose="020B0604020202020204" pitchFamily="34" charset="0"/>
              </a:rPr>
              <a:t>ään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fi-FI" b="1" dirty="0">
                <a:latin typeface="Arial" panose="020B0604020202020204" pitchFamily="34" charset="0"/>
                <a:cs typeface="Arial" panose="020B0604020202020204" pitchFamily="34" charset="0"/>
              </a:rPr>
              <a:t>6 § Työaika</a:t>
            </a:r>
          </a:p>
          <a:p>
            <a:pPr marL="0" indent="0">
              <a:buNone/>
            </a:pPr>
            <a:endParaRPr lang="fi-FI" b="1" dirty="0">
              <a:latin typeface="Arial" panose="020B0604020202020204" pitchFamily="34" charset="0"/>
              <a:cs typeface="Arial" panose="020B0604020202020204" pitchFamily="34" charset="0"/>
            </a:endParaRPr>
          </a:p>
          <a:p>
            <a:r>
              <a:rPr lang="fi-FI" dirty="0">
                <a:effectLst/>
                <a:latin typeface="Arial" panose="020B0604020202020204" pitchFamily="34" charset="0"/>
                <a:ea typeface="Calibri" panose="020F0502020204030204" pitchFamily="34" charset="0"/>
                <a:cs typeface="Arial" panose="020B0604020202020204" pitchFamily="34" charset="0"/>
              </a:rPr>
              <a:t>Työehtosopimuksen 6 §:ää muutetaan siten, että 16. kohta siirretään kohdan ”Esimerkkejä” alle. </a:t>
            </a:r>
          </a:p>
          <a:p>
            <a:r>
              <a:rPr lang="fi-FI" dirty="0">
                <a:effectLst/>
                <a:latin typeface="Arial" panose="020B0604020202020204" pitchFamily="34" charset="0"/>
                <a:ea typeface="Calibri" panose="020F0502020204030204" pitchFamily="34" charset="0"/>
                <a:cs typeface="Arial" panose="020B0604020202020204" pitchFamily="34" charset="0"/>
              </a:rPr>
              <a:t>Kyseessä on vain tekninen, selkeyttävä muutos työehtosopimukseen. Mikään muu ei muutu, paitsi määräyksen paikka työehtosopimuksessa.</a:t>
            </a:r>
          </a:p>
          <a:p>
            <a:pPr marL="431800" algn="just">
              <a:lnSpc>
                <a:spcPts val="1150"/>
              </a:lnSpc>
              <a:spcAft>
                <a:spcPts val="285"/>
              </a:spcAft>
              <a:tabLst>
                <a:tab pos="1475740" algn="ctr"/>
              </a:tabLst>
            </a:pPr>
            <a:endParaRPr lang="fi-FI" sz="1400" dirty="0">
              <a:solidFill>
                <a:srgbClr val="000000"/>
              </a:solidFill>
              <a:effectLst/>
              <a:latin typeface="Roboto" panose="02000000000000000000" pitchFamily="2" charset="0"/>
              <a:ea typeface="Calibri" panose="020F0502020204030204" pitchFamily="34" charset="0"/>
              <a:cs typeface="Roboto" panose="02000000000000000000" pitchFamily="2" charset="0"/>
            </a:endParaRPr>
          </a:p>
          <a:p>
            <a:pPr marL="0" indent="0">
              <a:buNone/>
            </a:pPr>
            <a:endParaRPr lang="fi-FI" b="1" dirty="0"/>
          </a:p>
        </p:txBody>
      </p:sp>
    </p:spTree>
    <p:extLst>
      <p:ext uri="{BB962C8B-B14F-4D97-AF65-F5344CB8AC3E}">
        <p14:creationId xmlns:p14="http://schemas.microsoft.com/office/powerpoint/2010/main" val="2930116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CEE178-032E-0D93-AFD9-641F0B17C67F}"/>
              </a:ext>
            </a:extLst>
          </p:cNvPr>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Tekninen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muutos</a:t>
            </a:r>
            <a:r>
              <a:rPr lang="en-US" b="1" dirty="0">
                <a:latin typeface="Arial" panose="020B0604020202020204" pitchFamily="34" charset="0"/>
                <a:cs typeface="Arial" panose="020B0604020202020204" pitchFamily="34" charset="0"/>
              </a:rPr>
              <a:t> 6 §:</a:t>
            </a:r>
            <a:r>
              <a:rPr lang="en-US" b="1" dirty="0" err="1">
                <a:latin typeface="Arial" panose="020B0604020202020204" pitchFamily="34" charset="0"/>
                <a:cs typeface="Arial" panose="020B0604020202020204" pitchFamily="34" charset="0"/>
              </a:rPr>
              <a:t>ään</a:t>
            </a:r>
            <a:endParaRPr lang="fi-FI" b="1" dirty="0">
              <a:latin typeface="Arial" panose="020B0604020202020204" pitchFamily="34" charset="0"/>
              <a:cs typeface="Arial" panose="020B0604020202020204" pitchFamily="34" charset="0"/>
            </a:endParaRPr>
          </a:p>
        </p:txBody>
      </p:sp>
      <p:sp>
        <p:nvSpPr>
          <p:cNvPr id="3" name="Sisällön paikkamerkki 2">
            <a:extLst>
              <a:ext uri="{FF2B5EF4-FFF2-40B4-BE49-F238E27FC236}">
                <a16:creationId xmlns:a16="http://schemas.microsoft.com/office/drawing/2014/main" id="{1CE05696-AFFD-6791-A489-C2FEC006AAA3}"/>
              </a:ext>
            </a:extLst>
          </p:cNvPr>
          <p:cNvSpPr>
            <a:spLocks noGrp="1"/>
          </p:cNvSpPr>
          <p:nvPr>
            <p:ph idx="1"/>
          </p:nvPr>
        </p:nvSpPr>
        <p:spPr>
          <a:xfrm>
            <a:off x="628650" y="1369219"/>
            <a:ext cx="7886700" cy="3263504"/>
          </a:xfrm>
        </p:spPr>
        <p:txBody>
          <a:bodyPr>
            <a:normAutofit fontScale="25000" lnSpcReduction="20000"/>
          </a:bodyPr>
          <a:lstStyle/>
          <a:p>
            <a:pPr marL="0" indent="0">
              <a:buNone/>
            </a:pPr>
            <a:r>
              <a:rPr lang="fi-FI" sz="4400" strike="sngStrike" dirty="0">
                <a:latin typeface="Arial" panose="020B0604020202020204" pitchFamily="34" charset="0"/>
                <a:cs typeface="Arial" panose="020B0604020202020204" pitchFamily="34" charset="0"/>
              </a:rPr>
              <a:t>”16. Järjestössä tulee olla paikallinen matka-ajan seurantaa koskeva seuranta- ja raportointijärjestelmä.</a:t>
            </a:r>
          </a:p>
          <a:p>
            <a:pPr marL="0" indent="0">
              <a:buNone/>
            </a:pPr>
            <a:r>
              <a:rPr lang="fi-FI" sz="4400" dirty="0">
                <a:latin typeface="Arial" panose="020B0604020202020204" pitchFamily="34" charset="0"/>
                <a:cs typeface="Arial" panose="020B0604020202020204" pitchFamily="34" charset="0"/>
              </a:rPr>
              <a:t>Esimerkkejä:</a:t>
            </a:r>
          </a:p>
          <a:p>
            <a:pPr marL="0" indent="0">
              <a:buNone/>
            </a:pPr>
            <a:r>
              <a:rPr lang="fi-FI" sz="4400" dirty="0">
                <a:latin typeface="Arial" panose="020B0604020202020204" pitchFamily="34" charset="0"/>
                <a:cs typeface="Arial" panose="020B0604020202020204" pitchFamily="34" charset="0"/>
              </a:rPr>
              <a:t>1. Toimihenkilön säännöllinen työaika on 7 tuntia 30 minuuttia vuorokaudessa. Työpäivän sisällä on puolen tunnin pituinen työaikaan kuulumaton lounastauko, ja työaika sijoittuu välille 8.00–16.00. Toimihenkilö työskentelee toimistossa Helsingissä 8.00–11.30, pitää lounastauon 11.30–12.00 ja lähtee sen jälkeen kokoukseen Tampereelle. Matka-aika Tampereelle sijoittuu välille 12.00–14.00 ja kokous Tampereella välille 14.00–16.00. Tämän jälkeen toimihenkilö matkustaa takaisin Helsinkiin 16.00–18.00.</a:t>
            </a:r>
          </a:p>
          <a:p>
            <a:pPr marL="0" indent="0">
              <a:buNone/>
            </a:pPr>
            <a:r>
              <a:rPr lang="fi-FI" sz="4400" dirty="0">
                <a:latin typeface="Arial" panose="020B0604020202020204" pitchFamily="34" charset="0"/>
                <a:cs typeface="Arial" panose="020B0604020202020204" pitchFamily="34" charset="0"/>
              </a:rPr>
              <a:t>Työaikana tapahtuva matkustaminen luetaan työajaksi, ja säännöllisen työajan ulkopuolella, ajalla 16.00–18.00, tapahtuvasta työhön liittyvästä matkustamisesta maksetaan tunnin palkkaa vastaava korvaus tai annetaan tunnin palkallinen vapaa.</a:t>
            </a:r>
          </a:p>
          <a:p>
            <a:pPr marL="0" indent="0">
              <a:buNone/>
            </a:pPr>
            <a:r>
              <a:rPr lang="fi-FI" sz="4400" dirty="0">
                <a:latin typeface="Arial" panose="020B0604020202020204" pitchFamily="34" charset="0"/>
                <a:cs typeface="Arial" panose="020B0604020202020204" pitchFamily="34" charset="0"/>
              </a:rPr>
              <a:t>2.Toimihenkilön säännöllinen työaika on 7 tuntia 30 minuuttia vuorokaudessa. Työpäivän sisällä on puolen tunnin pituinen työaikaan kuulumaton lounastauko ja työaika sijoittuu välille 8.00–16.00. Toimihenkilöllä on ollut maanantaina viikkovapaapäivä. Lauantai-aamuna klo 6.30 hän lähtee kotoaan Helsingistä, noutaa työpaikaltaan koulutusmateriaalin ja jatkaa suoraan Mikkeliin, jonne saapuu klo 9.25. Toimihenkilö kouluttaa klo 10.00–16.00, minkä jälkeen palaa takaisin Helsinkiin klo 19.00.</a:t>
            </a:r>
          </a:p>
          <a:p>
            <a:pPr marL="0" indent="0">
              <a:buNone/>
            </a:pPr>
            <a:r>
              <a:rPr lang="fi-FI" sz="4400" dirty="0">
                <a:latin typeface="Arial" panose="020B0604020202020204" pitchFamily="34" charset="0"/>
                <a:cs typeface="Arial" panose="020B0604020202020204" pitchFamily="34" charset="0"/>
              </a:rPr>
              <a:t>Toimihenkilön säännöllisenä työaikana (esimerkissä klo 8.00–16.00) tapahtuva matkustaminen luetaan työajaksi. Lauantain työajalta (7 t 30 min) maksetaan lauantaityölisä 25 % ja työajan ulkopuoliselta matka-ajalta klo 6.30–8.00 ja klo 16.00–19.00 yhteensä 2 tunnin 15 minuutin palkkaa vastaava matka-ajan korvaus tai annetaan vastaavan pituinen palkallinen vapaa-aika.</a:t>
            </a:r>
            <a:br>
              <a:rPr lang="fi-FI" sz="4400" dirty="0">
                <a:latin typeface="Arial" panose="020B0604020202020204" pitchFamily="34" charset="0"/>
                <a:cs typeface="Arial" panose="020B0604020202020204" pitchFamily="34" charset="0"/>
              </a:rPr>
            </a:br>
            <a:endParaRPr lang="fi-FI" sz="4400" dirty="0">
              <a:latin typeface="Arial" panose="020B0604020202020204" pitchFamily="34" charset="0"/>
              <a:cs typeface="Arial" panose="020B0604020202020204" pitchFamily="34" charset="0"/>
            </a:endParaRPr>
          </a:p>
          <a:p>
            <a:pPr marL="0" indent="0">
              <a:buNone/>
            </a:pPr>
            <a:r>
              <a:rPr lang="fi-FI" sz="4400" i="1" dirty="0">
                <a:latin typeface="Arial" panose="020B0604020202020204" pitchFamily="34" charset="0"/>
                <a:cs typeface="Arial" panose="020B0604020202020204" pitchFamily="34" charset="0"/>
              </a:rPr>
              <a:t>16. Järjestössä tulee olla paikallinen matka-ajan seurantaa koskeva seuranta- ja raportointijärjestelmä. ”</a:t>
            </a:r>
          </a:p>
          <a:p>
            <a:endParaRPr lang="fi-FI" dirty="0"/>
          </a:p>
        </p:txBody>
      </p:sp>
    </p:spTree>
    <p:extLst>
      <p:ext uri="{BB962C8B-B14F-4D97-AF65-F5344CB8AC3E}">
        <p14:creationId xmlns:p14="http://schemas.microsoft.com/office/powerpoint/2010/main" val="51582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Arial" panose="020B0604020202020204" pitchFamily="34" charset="0"/>
                <a:cs typeface="Arial" panose="020B0604020202020204" pitchFamily="34" charset="0"/>
              </a:rPr>
              <a:t>Muutos</a:t>
            </a:r>
            <a:r>
              <a:rPr lang="en-US" b="1" dirty="0">
                <a:latin typeface="Arial" panose="020B0604020202020204" pitchFamily="34" charset="0"/>
                <a:cs typeface="Arial" panose="020B0604020202020204" pitchFamily="34" charset="0"/>
              </a:rPr>
              <a:t> 8 §:</a:t>
            </a:r>
            <a:r>
              <a:rPr lang="en-US" b="1" dirty="0" err="1">
                <a:latin typeface="Arial" panose="020B0604020202020204" pitchFamily="34" charset="0"/>
                <a:cs typeface="Arial" panose="020B0604020202020204" pitchFamily="34" charset="0"/>
              </a:rPr>
              <a:t>ään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vanha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viittaus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ylityökiintiöihin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poistettu</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fi-FI" sz="1600" b="1" dirty="0">
                <a:latin typeface="Arial" panose="020B0604020202020204" pitchFamily="34" charset="0"/>
                <a:cs typeface="Arial" panose="020B0604020202020204" pitchFamily="34" charset="0"/>
              </a:rPr>
              <a:t>8 § Lisätyö</a:t>
            </a:r>
          </a:p>
          <a:p>
            <a:pPr marL="0" indent="0">
              <a:buNone/>
            </a:pPr>
            <a:endParaRPr lang="fi-FI" sz="1600" b="1" dirty="0">
              <a:latin typeface="Arial" panose="020B0604020202020204" pitchFamily="34" charset="0"/>
              <a:cs typeface="Arial" panose="020B0604020202020204" pitchFamily="34" charset="0"/>
            </a:endParaRPr>
          </a:p>
          <a:p>
            <a:r>
              <a:rPr lang="fi-FI" sz="1600" dirty="0">
                <a:latin typeface="Arial" panose="020B0604020202020204" pitchFamily="34" charset="0"/>
                <a:cs typeface="Arial" panose="020B0604020202020204" pitchFamily="34" charset="0"/>
              </a:rPr>
              <a:t>8 §:ää muutetaan siten, että siitä poistetaan kokonaisuudessaan sen 3. kohta, jossa on vanhentunut viittaus vanhan työaikalain mukaisiin ylityökiintiöihin.</a:t>
            </a:r>
          </a:p>
          <a:p>
            <a:pPr marL="0" indent="0">
              <a:buNone/>
            </a:pPr>
            <a:r>
              <a:rPr lang="fi-FI" sz="1600" dirty="0">
                <a:latin typeface="Arial" panose="020B0604020202020204" pitchFamily="34" charset="0"/>
                <a:cs typeface="Arial" panose="020B0604020202020204" pitchFamily="34" charset="0"/>
              </a:rPr>
              <a:t>	</a:t>
            </a:r>
            <a:r>
              <a:rPr lang="fi-FI" sz="1600" strike="sngStrike" dirty="0">
                <a:latin typeface="Arial" panose="020B0604020202020204" pitchFamily="34" charset="0"/>
                <a:cs typeface="Arial" panose="020B0604020202020204" pitchFamily="34" charset="0"/>
              </a:rPr>
              <a:t>” 3. Lisätyötä ei lueta työaikalain mukaisiin ylityökiintiöihin.</a:t>
            </a:r>
          </a:p>
          <a:p>
            <a:pPr marL="0" indent="0">
              <a:buNone/>
            </a:pPr>
            <a:r>
              <a:rPr lang="fi-FI" sz="1600" i="1" dirty="0">
                <a:latin typeface="Arial" panose="020B0604020202020204" pitchFamily="34" charset="0"/>
                <a:cs typeface="Arial" panose="020B0604020202020204" pitchFamily="34" charset="0"/>
              </a:rPr>
              <a:t>	</a:t>
            </a:r>
            <a:r>
              <a:rPr lang="fi-FI" sz="1600" dirty="0">
                <a:latin typeface="Arial" panose="020B0604020202020204" pitchFamily="34" charset="0"/>
                <a:cs typeface="Arial" panose="020B0604020202020204" pitchFamily="34" charset="0"/>
              </a:rPr>
              <a:t>3. Työnantaja voi osoittaa toimihenkilölle säännöllisen vuosittaisen työajan 	lisäksi työn suorittamisen kannalta tarpeellista …. ”</a:t>
            </a:r>
          </a:p>
          <a:p>
            <a:r>
              <a:rPr lang="fi-FI" sz="1600" dirty="0">
                <a:latin typeface="Arial" panose="020B0604020202020204" pitchFamily="34" charset="0"/>
                <a:cs typeface="Arial" panose="020B0604020202020204" pitchFamily="34" charset="0"/>
              </a:rPr>
              <a:t>Muutoksen taustalla työaikalain vuoden 2020 alussa tapahtunut muutos, jolloin työaikalaista on poistunut ylityökiintiöt. Sen sijaan työaikalaki säätää nykyään työajan enimmäismäärästä (18 §): ”</a:t>
            </a:r>
            <a:r>
              <a:rPr lang="fi-FI" sz="1600" i="0" dirty="0">
                <a:effectLst/>
                <a:latin typeface="Arial" panose="020B0604020202020204" pitchFamily="34" charset="0"/>
                <a:cs typeface="Arial" panose="020B0604020202020204" pitchFamily="34" charset="0"/>
              </a:rPr>
              <a:t>Työntekijän työaika ylityö mukaan lukien ei saa ylittää keskimäärin 48:aa tuntia viikossa neljän kuukauden ajanjakson aikana.”</a:t>
            </a:r>
            <a:endParaRPr lang="fi-FI"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6763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Arial" panose="020B0604020202020204" pitchFamily="34" charset="0"/>
                <a:cs typeface="Arial" panose="020B0604020202020204" pitchFamily="34" charset="0"/>
              </a:rPr>
              <a:t>Tekninen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muutos</a:t>
            </a:r>
            <a:r>
              <a:rPr lang="en-US" b="1" dirty="0">
                <a:latin typeface="Arial" panose="020B0604020202020204" pitchFamily="34" charset="0"/>
                <a:cs typeface="Arial" panose="020B0604020202020204" pitchFamily="34" charset="0"/>
              </a:rPr>
              <a:t> 15 §:</a:t>
            </a:r>
            <a:r>
              <a:rPr lang="en-US" b="1" dirty="0" err="1">
                <a:latin typeface="Arial" panose="020B0604020202020204" pitchFamily="34" charset="0"/>
                <a:cs typeface="Arial" panose="020B0604020202020204" pitchFamily="34" charset="0"/>
              </a:rPr>
              <a:t>ään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hälytyskorvauksen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määrä</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fi-FI" b="1" dirty="0">
                <a:latin typeface="Arial" panose="020B0604020202020204" pitchFamily="34" charset="0"/>
                <a:cs typeface="Arial" panose="020B0604020202020204" pitchFamily="34" charset="0"/>
              </a:rPr>
              <a:t>15 § Varallaolo ja hälytyskorvaus</a:t>
            </a:r>
          </a:p>
          <a:p>
            <a:pPr marL="0" indent="0">
              <a:buNone/>
            </a:pPr>
            <a:endParaRPr lang="fi-FI" b="1" dirty="0">
              <a:latin typeface="Arial" panose="020B0604020202020204" pitchFamily="34" charset="0"/>
              <a:cs typeface="Arial" panose="020B0604020202020204" pitchFamily="34" charset="0"/>
            </a:endParaRPr>
          </a:p>
          <a:p>
            <a:r>
              <a:rPr lang="fi-FI" dirty="0">
                <a:latin typeface="Arial" panose="020B0604020202020204" pitchFamily="34" charset="0"/>
                <a:cs typeface="Arial" panose="020B0604020202020204" pitchFamily="34" charset="0"/>
              </a:rPr>
              <a:t>Poistetaan 15 §:n 4. kohdasta vanhat hälytyskorvausten määrät. </a:t>
            </a:r>
          </a:p>
          <a:p>
            <a:r>
              <a:rPr lang="fi-FI" dirty="0">
                <a:latin typeface="Arial" panose="020B0604020202020204" pitchFamily="34" charset="0"/>
                <a:cs typeface="Arial" panose="020B0604020202020204" pitchFamily="34" charset="0"/>
              </a:rPr>
              <a:t>Tekninen, selkeyttävä muutos. Hälytyskorvauksen määrä on siten jatkossa 17,57 euroa.</a:t>
            </a:r>
          </a:p>
          <a:p>
            <a:pPr marL="0" indent="0">
              <a:buNone/>
            </a:pPr>
            <a:r>
              <a:rPr lang="fi-FI" sz="1800" dirty="0">
                <a:effectLst/>
                <a:latin typeface="Arial" panose="020B0604020202020204" pitchFamily="34" charset="0"/>
                <a:ea typeface="Calibri" panose="020F0502020204030204" pitchFamily="34" charset="0"/>
                <a:cs typeface="Arial" panose="020B0604020202020204" pitchFamily="34" charset="0"/>
              </a:rPr>
              <a:t>”4. Kun toimihenkilö vapaa-aikanaan kutsutaan työhön eikä kyse ole varallaolosta, maksetaan hälytyskorvauksena 17,</a:t>
            </a:r>
            <a:r>
              <a:rPr lang="fi-FI" sz="1800" i="1" dirty="0">
                <a:effectLst/>
                <a:latin typeface="Arial" panose="020B0604020202020204" pitchFamily="34" charset="0"/>
                <a:ea typeface="Calibri" panose="020F0502020204030204" pitchFamily="34" charset="0"/>
                <a:cs typeface="Arial" panose="020B0604020202020204" pitchFamily="34" charset="0"/>
              </a:rPr>
              <a:t>57</a:t>
            </a:r>
            <a:r>
              <a:rPr lang="fi-FI" sz="1800" strike="sngStrike" dirty="0">
                <a:effectLst/>
                <a:latin typeface="Arial" panose="020B0604020202020204" pitchFamily="34" charset="0"/>
                <a:ea typeface="Calibri" panose="020F0502020204030204" pitchFamily="34" charset="0"/>
                <a:cs typeface="Arial" panose="020B0604020202020204" pitchFamily="34" charset="0"/>
              </a:rPr>
              <a:t>00 </a:t>
            </a:r>
            <a:r>
              <a:rPr lang="fi-FI" sz="1800" dirty="0">
                <a:effectLst/>
                <a:latin typeface="Arial" panose="020B0604020202020204" pitchFamily="34" charset="0"/>
                <a:ea typeface="Calibri" panose="020F0502020204030204" pitchFamily="34" charset="0"/>
                <a:cs typeface="Arial" panose="020B0604020202020204" pitchFamily="34" charset="0"/>
              </a:rPr>
              <a:t>euroa. </a:t>
            </a:r>
          </a:p>
          <a:p>
            <a:pPr marL="0" indent="0">
              <a:buNone/>
            </a:pPr>
            <a:r>
              <a:rPr lang="fi-FI" sz="1800" strike="sngStrike" dirty="0">
                <a:effectLst/>
                <a:latin typeface="Arial" panose="020B0604020202020204" pitchFamily="34" charset="0"/>
                <a:ea typeface="Calibri" panose="020F0502020204030204" pitchFamily="34" charset="0"/>
                <a:cs typeface="Arial" panose="020B0604020202020204" pitchFamily="34" charset="0"/>
              </a:rPr>
              <a:t>Hälytyskorvauksen määrä on 1.9.2020 alkaen 17,22 euroa, ja 1.9.2021 alkaen 17,57 euroa.”</a:t>
            </a:r>
            <a:endParaRPr lang="fi-FI" b="1" strike="sngStrik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4737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680484"/>
            <a:ext cx="3948112" cy="2679404"/>
          </a:xfrm>
        </p:spPr>
        <p:txBody>
          <a:bodyPr>
            <a:normAutofit/>
          </a:bodyPr>
          <a:lstStyle/>
          <a:p>
            <a:r>
              <a:rPr lang="en-US" b="1" dirty="0" err="1">
                <a:latin typeface="Arial" panose="020B0604020202020204" pitchFamily="34" charset="0"/>
                <a:cs typeface="Arial" panose="020B0604020202020204" pitchFamily="34" charset="0"/>
              </a:rPr>
              <a:t>Vuosilomapalkan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maksuajankohta</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3427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73844"/>
            <a:ext cx="8672286" cy="911489"/>
          </a:xfrm>
        </p:spPr>
        <p:txBody>
          <a:bodyPr>
            <a:normAutofit fontScale="90000"/>
          </a:bodyPr>
          <a:lstStyle/>
          <a:p>
            <a:r>
              <a:rPr lang="en-US" b="1" dirty="0">
                <a:latin typeface="Arial" panose="020B0604020202020204" pitchFamily="34" charset="0"/>
                <a:cs typeface="Arial" panose="020B0604020202020204" pitchFamily="34" charset="0"/>
              </a:rPr>
              <a:t>18 §: </a:t>
            </a:r>
            <a:r>
              <a:rPr lang="en-US" b="1" dirty="0" err="1">
                <a:latin typeface="Arial" panose="020B0604020202020204" pitchFamily="34" charset="0"/>
                <a:cs typeface="Arial" panose="020B0604020202020204" pitchFamily="34" charset="0"/>
              </a:rPr>
              <a:t>Muutos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vuosilomapalkan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maksuajankohtaan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1506" y="1369219"/>
            <a:ext cx="7886700" cy="3067314"/>
          </a:xfrm>
        </p:spPr>
        <p:txBody>
          <a:bodyPr>
            <a:normAutofit fontScale="85000" lnSpcReduction="10000"/>
          </a:bodyPr>
          <a:lstStyle/>
          <a:p>
            <a:pPr marL="0" indent="0">
              <a:buNone/>
            </a:pPr>
            <a:r>
              <a:rPr lang="fi-FI" b="1" dirty="0">
                <a:latin typeface="Arial" panose="020B0604020202020204" pitchFamily="34" charset="0"/>
                <a:cs typeface="Arial" panose="020B0604020202020204" pitchFamily="34" charset="0"/>
              </a:rPr>
              <a:t>18 § Vuosiloma</a:t>
            </a:r>
          </a:p>
          <a:p>
            <a:pPr marL="0" indent="0">
              <a:buNone/>
            </a:pPr>
            <a:endParaRPr lang="fi-FI" b="1" dirty="0">
              <a:latin typeface="Arial" panose="020B0604020202020204" pitchFamily="34" charset="0"/>
              <a:cs typeface="Arial" panose="020B0604020202020204" pitchFamily="34" charset="0"/>
            </a:endParaRPr>
          </a:p>
          <a:p>
            <a:r>
              <a:rPr lang="fi-FI" sz="1900" dirty="0">
                <a:latin typeface="Arial" panose="020B0604020202020204" pitchFamily="34" charset="0"/>
                <a:cs typeface="Arial" panose="020B0604020202020204" pitchFamily="34" charset="0"/>
              </a:rPr>
              <a:t>Työehtosopimuksen 18 §:ään lisätty uusi 4. kohta, joka koskee vuosilomapalkan maksuajankohtaa.</a:t>
            </a:r>
          </a:p>
          <a:p>
            <a:r>
              <a:rPr lang="fi-FI" sz="1900" dirty="0">
                <a:latin typeface="Arial" panose="020B0604020202020204" pitchFamily="34" charset="0"/>
                <a:cs typeface="Arial" panose="020B0604020202020204" pitchFamily="34" charset="0"/>
              </a:rPr>
              <a:t>Jatkossa </a:t>
            </a:r>
            <a:r>
              <a:rPr lang="fi-FI" sz="1900" dirty="0" err="1">
                <a:latin typeface="Arial" panose="020B0604020202020204" pitchFamily="34" charset="0"/>
                <a:cs typeface="Arial" panose="020B0604020202020204" pitchFamily="34" charset="0"/>
              </a:rPr>
              <a:t>TESin</a:t>
            </a:r>
            <a:r>
              <a:rPr lang="fi-FI" sz="1900" dirty="0">
                <a:latin typeface="Arial" panose="020B0604020202020204" pitchFamily="34" charset="0"/>
                <a:cs typeface="Arial" panose="020B0604020202020204" pitchFamily="34" charset="0"/>
              </a:rPr>
              <a:t> mukaan vuosilomapalkka maksetaan loman tai sen osan ajalta tavanomaisena palkanmaksupäivänä. Työntekijälle on säilytetty kuitenkin </a:t>
            </a:r>
            <a:r>
              <a:rPr lang="fi-FI" sz="1900" dirty="0" err="1">
                <a:latin typeface="Arial" panose="020B0604020202020204" pitchFamily="34" charset="0"/>
                <a:cs typeface="Arial" panose="020B0604020202020204" pitchFamily="34" charset="0"/>
              </a:rPr>
              <a:t>TESissä</a:t>
            </a:r>
            <a:r>
              <a:rPr lang="fi-FI" sz="1900" dirty="0">
                <a:latin typeface="Arial" panose="020B0604020202020204" pitchFamily="34" charset="0"/>
                <a:cs typeface="Arial" panose="020B0604020202020204" pitchFamily="34" charset="0"/>
              </a:rPr>
              <a:t> oikeus halutessaan saada vuosilomapalkkansa maksuun siten kuin vuosilomalaissa säädetään, eli ennen loman tai sen osan alkamista (= eli kuten aiemmin). </a:t>
            </a:r>
          </a:p>
          <a:p>
            <a:r>
              <a:rPr lang="fi-FI" sz="1900" dirty="0">
                <a:latin typeface="Arial" panose="020B0604020202020204" pitchFamily="34" charset="0"/>
                <a:cs typeface="Arial" panose="020B0604020202020204" pitchFamily="34" charset="0"/>
              </a:rPr>
              <a:t>Muutoksen tarkoituksena on helpottaa hallinnollista taakkaa ja palkanlaskijoiden työtä.</a:t>
            </a:r>
          </a:p>
          <a:p>
            <a:r>
              <a:rPr lang="fi-FI" sz="1900" dirty="0">
                <a:latin typeface="Arial" panose="020B0604020202020204" pitchFamily="34" charset="0"/>
                <a:cs typeface="Arial" panose="020B0604020202020204" pitchFamily="34" charset="0"/>
              </a:rPr>
              <a:t>HUOM. Muutosta sovelletaan vasta 30.9.2022 jälkeen alkaviin lomiin tai loman osiin, eli tämän kesän osalta noudatetaan vielä vanhoja sääntöjä.</a:t>
            </a:r>
          </a:p>
        </p:txBody>
      </p:sp>
    </p:spTree>
    <p:extLst>
      <p:ext uri="{BB962C8B-B14F-4D97-AF65-F5344CB8AC3E}">
        <p14:creationId xmlns:p14="http://schemas.microsoft.com/office/powerpoint/2010/main" val="2896677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18 §: </a:t>
            </a:r>
            <a:r>
              <a:rPr lang="en-US" b="1" dirty="0" err="1">
                <a:latin typeface="Arial" panose="020B0604020202020204" pitchFamily="34" charset="0"/>
                <a:cs typeface="Arial" panose="020B0604020202020204" pitchFamily="34" charset="0"/>
              </a:rPr>
              <a:t>Muutos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vuosilomapalkan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maksuajankohtaan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1506" y="1369219"/>
            <a:ext cx="7886700" cy="3067314"/>
          </a:xfrm>
        </p:spPr>
        <p:txBody>
          <a:bodyPr>
            <a:normAutofit lnSpcReduction="10000"/>
          </a:bodyPr>
          <a:lstStyle/>
          <a:p>
            <a:pPr marL="0" indent="0">
              <a:buNone/>
            </a:pPr>
            <a:r>
              <a:rPr lang="fi-FI" b="1" dirty="0">
                <a:latin typeface="Arial" panose="020B0604020202020204" pitchFamily="34" charset="0"/>
                <a:cs typeface="Arial" panose="020B0604020202020204" pitchFamily="34" charset="0"/>
              </a:rPr>
              <a:t>18 § Vuosiloma</a:t>
            </a:r>
          </a:p>
          <a:p>
            <a:pPr marL="0" indent="0">
              <a:buNone/>
            </a:pPr>
            <a:endParaRPr lang="fi-FI" b="1" dirty="0">
              <a:latin typeface="Arial" panose="020B0604020202020204" pitchFamily="34" charset="0"/>
              <a:cs typeface="Arial" panose="020B0604020202020204" pitchFamily="34" charset="0"/>
            </a:endParaRPr>
          </a:p>
          <a:p>
            <a:pPr marL="0" indent="0">
              <a:buNone/>
            </a:pPr>
            <a:r>
              <a:rPr lang="fi-FI" i="1" dirty="0">
                <a:latin typeface="Arial" panose="020B0604020202020204" pitchFamily="34" charset="0"/>
                <a:cs typeface="Arial" panose="020B0604020202020204" pitchFamily="34" charset="0"/>
              </a:rPr>
              <a:t>”4. Vuosilomapalkka loman tai sen osan ajalta maksetaan tavanomaisena palkanmaksupäivänä. Työntekijällä on halutessaan aina oikeus saada vuosilomapalkkansa maksuun siten kuin vuosilomalaissa säädetään eli ennen loman tai sen osan alkamista. Pyyntö vuosilomapalkan maksamisesta ennen lomaa tai sen osan alkamista on esitettävä viimeistään kuukausi etukäteen, ja pyyntö voidaan esittää kutakin kertaa varten erikseen tai toistaiseksi voimassa olevana.</a:t>
            </a:r>
          </a:p>
          <a:p>
            <a:pPr marL="0" indent="0">
              <a:buNone/>
            </a:pPr>
            <a:r>
              <a:rPr lang="fi-FI" i="1" dirty="0">
                <a:latin typeface="Arial" panose="020B0604020202020204" pitchFamily="34" charset="0"/>
                <a:cs typeface="Arial" panose="020B0604020202020204" pitchFamily="34" charset="0"/>
              </a:rPr>
              <a:t>Tätä määräystä sovelletaan 30.9.2022 jälkeen alkaviin lomiin tai loman osiin.”</a:t>
            </a:r>
          </a:p>
        </p:txBody>
      </p:sp>
    </p:spTree>
    <p:extLst>
      <p:ext uri="{BB962C8B-B14F-4D97-AF65-F5344CB8AC3E}">
        <p14:creationId xmlns:p14="http://schemas.microsoft.com/office/powerpoint/2010/main" val="1774837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Vuosilomien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a:t>
            </a:r>
            <a:r>
              <a:rPr lang="en-US" b="1" dirty="0" err="1">
                <a:latin typeface="Calibri" panose="020F0502020204030204" pitchFamily="34" charset="0"/>
                <a:cs typeface="Calibri" panose="020F0502020204030204" pitchFamily="34" charset="0"/>
              </a:rPr>
              <a:t>─</a:t>
            </a:r>
            <a:r>
              <a:rPr lang="en-US" b="1" dirty="0" err="1">
                <a:latin typeface="Arial" panose="020B0604020202020204" pitchFamily="34" charset="0"/>
                <a:cs typeface="Arial" panose="020B0604020202020204" pitchFamily="34" charset="0"/>
              </a:rPr>
              <a:t>pe-laskenta</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0755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18 §: </a:t>
            </a:r>
            <a:r>
              <a:rPr lang="en-US" b="1" dirty="0" err="1">
                <a:latin typeface="Arial" panose="020B0604020202020204" pitchFamily="34" charset="0"/>
                <a:cs typeface="Arial" panose="020B0604020202020204" pitchFamily="34" charset="0"/>
              </a:rPr>
              <a:t>Siirtyminen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viisipäiväiseen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vuosilomaviikkoon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1369218"/>
            <a:ext cx="7886700" cy="3500437"/>
          </a:xfrm>
        </p:spPr>
        <p:txBody>
          <a:bodyPr>
            <a:normAutofit/>
          </a:bodyPr>
          <a:lstStyle/>
          <a:p>
            <a:r>
              <a:rPr lang="fi-FI" dirty="0">
                <a:latin typeface="Arial" panose="020B0604020202020204" pitchFamily="34" charset="0"/>
                <a:ea typeface="Calibri" panose="020F0502020204030204" pitchFamily="34" charset="0"/>
                <a:cs typeface="Arial" panose="020B0604020202020204" pitchFamily="34" charset="0"/>
              </a:rPr>
              <a:t>V</a:t>
            </a:r>
            <a:r>
              <a:rPr lang="fi-FI" sz="1800" dirty="0">
                <a:effectLst/>
                <a:latin typeface="Arial" panose="020B0604020202020204" pitchFamily="34" charset="0"/>
                <a:ea typeface="Calibri" panose="020F0502020204030204" pitchFamily="34" charset="0"/>
                <a:cs typeface="Arial" panose="020B0604020202020204" pitchFamily="34" charset="0"/>
              </a:rPr>
              <a:t>uosilomaa koskevaan 18 §:ään lisätään uusi </a:t>
            </a:r>
            <a:r>
              <a:rPr lang="fi-FI" dirty="0">
                <a:latin typeface="Arial" panose="020B0604020202020204" pitchFamily="34" charset="0"/>
                <a:ea typeface="Calibri" panose="020F0502020204030204" pitchFamily="34" charset="0"/>
                <a:cs typeface="Arial" panose="020B0604020202020204" pitchFamily="34" charset="0"/>
              </a:rPr>
              <a:t>6. kohta, jossa sovitaan siirtymisestä viisipäiväiseen vuosilomaviikkoon:</a:t>
            </a:r>
            <a:endParaRPr lang="fi-FI"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fi-FI" sz="1800" i="1" dirty="0">
                <a:effectLst/>
                <a:latin typeface="Arial" panose="020B0604020202020204" pitchFamily="34" charset="0"/>
                <a:ea typeface="Calibri" panose="020F0502020204030204" pitchFamily="34" charset="0"/>
                <a:cs typeface="Arial" panose="020B0604020202020204" pitchFamily="34" charset="0"/>
              </a:rPr>
              <a:t>	” 1.4.2024 alkaen ansaittavissa vuosilomissa siirrytään työehtosopimuksen 	liitteen mukaisesti vuosilomalain mukaisesta arkipäivälaskennasta (6pv/vko) lomapäivälaskentaan (5pv/vko), ellei työnantajakohtaisesti päätetä aikaisemmasta voimaantulosta.”</a:t>
            </a:r>
          </a:p>
          <a:p>
            <a:r>
              <a:rPr lang="fi-FI" dirty="0">
                <a:latin typeface="Arial" panose="020B0604020202020204" pitchFamily="34" charset="0"/>
                <a:cs typeface="Arial" panose="020B0604020202020204" pitchFamily="34" charset="0"/>
              </a:rPr>
              <a:t>Uudet viisipäiväistä vuosilomalaskentaa koskevat määräykset ovat liitteenä olevassa allekirjoituspöytäkirjassa (liite 2).</a:t>
            </a:r>
          </a:p>
          <a:p>
            <a:pPr marL="0" indent="0">
              <a:buNone/>
            </a:pPr>
            <a:endParaRPr lang="fi-FI" dirty="0"/>
          </a:p>
        </p:txBody>
      </p:sp>
    </p:spTree>
    <p:extLst>
      <p:ext uri="{BB962C8B-B14F-4D97-AF65-F5344CB8AC3E}">
        <p14:creationId xmlns:p14="http://schemas.microsoft.com/office/powerpoint/2010/main" val="1502553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Arial" panose="020B0604020202020204" pitchFamily="34" charset="0"/>
                <a:cs typeface="Arial" panose="020B0604020202020204" pitchFamily="34" charset="0"/>
              </a:rPr>
              <a:t>Lauantait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poistuvat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lomien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kertymisestä</a:t>
            </a:r>
            <a:r>
              <a:rPr lang="en-US" b="1" dirty="0">
                <a:latin typeface="Arial" panose="020B0604020202020204" pitchFamily="34" charset="0"/>
                <a:cs typeface="Arial" panose="020B0604020202020204" pitchFamily="34" charset="0"/>
              </a:rPr>
              <a:t> ja </a:t>
            </a:r>
            <a:r>
              <a:rPr lang="en-US" b="1" dirty="0" err="1">
                <a:latin typeface="Arial" panose="020B0604020202020204" pitchFamily="34" charset="0"/>
                <a:cs typeface="Arial" panose="020B0604020202020204" pitchFamily="34" charset="0"/>
              </a:rPr>
              <a:t>antamisesta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fi-FI" dirty="0">
                <a:latin typeface="Arial" panose="020B0604020202020204" pitchFamily="34" charset="0"/>
                <a:cs typeface="Arial" panose="020B0604020202020204" pitchFamily="34" charset="0"/>
              </a:rPr>
              <a:t>Työehtosopimusneuvotteluissa päästiin tällä neuvottelukierroksella sopimukseen viisipäiväiseen vuosilomaviikkoon siirtymisestä. Muutos vastaa pääpiirteittäissään sitä, joka on jo aiemmin tehty </a:t>
            </a:r>
            <a:r>
              <a:rPr lang="fi-FI" dirty="0" err="1">
                <a:latin typeface="Arial" panose="020B0604020202020204" pitchFamily="34" charset="0"/>
                <a:cs typeface="Arial" panose="020B0604020202020204" pitchFamily="34" charset="0"/>
              </a:rPr>
              <a:t>HALIn</a:t>
            </a:r>
            <a:r>
              <a:rPr lang="fi-FI" dirty="0">
                <a:latin typeface="Arial" panose="020B0604020202020204" pitchFamily="34" charset="0"/>
                <a:cs typeface="Arial" panose="020B0604020202020204" pitchFamily="34" charset="0"/>
              </a:rPr>
              <a:t> isoilla TES-aloilla, eli yksityisen sosiaalipalvelualan ja terveyspalvelualan työehtosopimuksissa.</a:t>
            </a:r>
          </a:p>
          <a:p>
            <a:r>
              <a:rPr lang="fi-FI" dirty="0">
                <a:latin typeface="Arial" panose="020B0604020202020204" pitchFamily="34" charset="0"/>
                <a:cs typeface="Arial" panose="020B0604020202020204" pitchFamily="34" charset="0"/>
              </a:rPr>
              <a:t>Viisipäiväisen järjestelmän käyttöönotossa on siirtymäaika siten, että sitä siirrytään noudattamaan 1.4.2024 alkaen ansaittavissa lomissa. Järjestöt voivat kuitenkin halutessaan ottaa järjestelmän käyttöön jo aiemminkin, eli 1.4.2022 tai 1.4.2023 lukien.</a:t>
            </a:r>
          </a:p>
        </p:txBody>
      </p:sp>
    </p:spTree>
    <p:extLst>
      <p:ext uri="{BB962C8B-B14F-4D97-AF65-F5344CB8AC3E}">
        <p14:creationId xmlns:p14="http://schemas.microsoft.com/office/powerpoint/2010/main" val="410880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Ajankohtaista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Uusi </a:t>
            </a:r>
            <a:r>
              <a:rPr lang="en-US" dirty="0" err="1">
                <a:latin typeface="Arial" panose="020B0604020202020204" pitchFamily="34" charset="0"/>
                <a:cs typeface="Arial" panose="020B0604020202020204" pitchFamily="34" charset="0"/>
              </a:rPr>
              <a:t>työehtosopimus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sovittiin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kaudelle</a:t>
            </a:r>
            <a:r>
              <a:rPr lang="en-US" dirty="0">
                <a:latin typeface="Arial" panose="020B0604020202020204" pitchFamily="34" charset="0"/>
                <a:cs typeface="Arial" panose="020B0604020202020204" pitchFamily="34" charset="0"/>
              </a:rPr>
              <a:t> 1.6.2022–31.3.2024.</a:t>
            </a:r>
          </a:p>
          <a:p>
            <a:pPr lvl="1"/>
            <a:r>
              <a:rPr lang="en-US" dirty="0" err="1">
                <a:latin typeface="Arial" panose="020B0604020202020204" pitchFamily="34" charset="0"/>
                <a:cs typeface="Arial" panose="020B0604020202020204" pitchFamily="34" charset="0"/>
              </a:rPr>
              <a:t>Neuvottelutulos</a:t>
            </a:r>
            <a:r>
              <a:rPr lang="en-US" dirty="0">
                <a:latin typeface="Arial" panose="020B0604020202020204" pitchFamily="34" charset="0"/>
                <a:cs typeface="Arial" panose="020B0604020202020204" pitchFamily="34" charset="0"/>
              </a:rPr>
              <a:t> 1.6.2022, </a:t>
            </a:r>
            <a:r>
              <a:rPr lang="en-US" dirty="0" err="1">
                <a:latin typeface="Arial" panose="020B0604020202020204" pitchFamily="34" charset="0"/>
                <a:cs typeface="Arial" panose="020B0604020202020204" pitchFamily="34" charset="0"/>
              </a:rPr>
              <a:t>hyväksynnät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HALIn</a:t>
            </a:r>
            <a:r>
              <a:rPr lang="en-US" dirty="0">
                <a:latin typeface="Arial" panose="020B0604020202020204" pitchFamily="34" charset="0"/>
                <a:cs typeface="Arial" panose="020B0604020202020204" pitchFamily="34" charset="0"/>
              </a:rPr>
              <a:t> ja </a:t>
            </a:r>
            <a:r>
              <a:rPr lang="en-US" dirty="0" err="1">
                <a:latin typeface="Arial" panose="020B0604020202020204" pitchFamily="34" charset="0"/>
                <a:cs typeface="Arial" panose="020B0604020202020204" pitchFamily="34" charset="0"/>
              </a:rPr>
              <a:t>ERTOn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hallinnoissa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tulleet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jälkeen</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Uusi TES </a:t>
            </a:r>
            <a:r>
              <a:rPr lang="en-US" dirty="0" err="1">
                <a:latin typeface="Arial" panose="020B0604020202020204" pitchFamily="34" charset="0"/>
                <a:cs typeface="Arial" panose="020B0604020202020204" pitchFamily="34" charset="0"/>
              </a:rPr>
              <a:t>menee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seuraavaksi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taitettavaksi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Taitetun</a:t>
            </a:r>
            <a:r>
              <a:rPr lang="en-US" dirty="0">
                <a:latin typeface="Arial" panose="020B0604020202020204" pitchFamily="34" charset="0"/>
                <a:cs typeface="Arial" panose="020B0604020202020204" pitchFamily="34" charset="0"/>
              </a:rPr>
              <a:t> version </a:t>
            </a:r>
            <a:r>
              <a:rPr lang="en-US" dirty="0" err="1">
                <a:latin typeface="Arial" panose="020B0604020202020204" pitchFamily="34" charset="0"/>
                <a:cs typeface="Arial" panose="020B0604020202020204" pitchFamily="34" charset="0"/>
              </a:rPr>
              <a:t>julkaisuajankohdasta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tiedotetaan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myöhemmin</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TES-</a:t>
            </a:r>
            <a:r>
              <a:rPr lang="en-US" dirty="0" err="1">
                <a:latin typeface="Arial" panose="020B0604020202020204" pitchFamily="34" charset="0"/>
                <a:cs typeface="Arial" panose="020B0604020202020204" pitchFamily="34" charset="0"/>
              </a:rPr>
              <a:t>ratkaisu</a:t>
            </a:r>
            <a:r>
              <a:rPr lang="en-US" dirty="0">
                <a:latin typeface="Arial" panose="020B0604020202020204" pitchFamily="34" charset="0"/>
                <a:cs typeface="Arial" panose="020B0604020202020204" pitchFamily="34" charset="0"/>
              </a:rPr>
              <a:t> on </a:t>
            </a:r>
            <a:r>
              <a:rPr lang="en-US" dirty="0" err="1">
                <a:latin typeface="Arial" panose="020B0604020202020204" pitchFamily="34" charset="0"/>
                <a:cs typeface="Arial" panose="020B0604020202020204" pitchFamily="34" charset="0"/>
              </a:rPr>
              <a:t>yleisen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linjan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mukainen</a:t>
            </a:r>
            <a:r>
              <a:rPr lang="en-US" dirty="0">
                <a:latin typeface="Arial" panose="020B0604020202020204" pitchFamily="34" charset="0"/>
                <a:cs typeface="Arial" panose="020B0604020202020204" pitchFamily="34" charset="0"/>
              </a:rPr>
              <a:t> ja </a:t>
            </a:r>
            <a:r>
              <a:rPr lang="en-US" dirty="0" err="1">
                <a:latin typeface="Arial" panose="020B0604020202020204" pitchFamily="34" charset="0"/>
                <a:cs typeface="Arial" panose="020B0604020202020204" pitchFamily="34" charset="0"/>
              </a:rPr>
              <a:t>huomioi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järjestöjen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taloudellisen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tilanteen</a:t>
            </a:r>
            <a:r>
              <a:rPr lang="en-US" dirty="0">
                <a:latin typeface="Arial" panose="020B0604020202020204" pitchFamily="34" charset="0"/>
                <a:cs typeface="Arial" panose="020B0604020202020204" pitchFamily="34" charset="0"/>
              </a:rPr>
              <a:t>.</a:t>
            </a:r>
          </a:p>
          <a:p>
            <a:r>
              <a:rPr lang="fi-FI" dirty="0">
                <a:latin typeface="Arial" panose="020B0604020202020204" pitchFamily="34" charset="0"/>
                <a:cs typeface="Arial" panose="020B0604020202020204" pitchFamily="34" charset="0"/>
              </a:rPr>
              <a:t>Saavutettiin yhteisymmärrys vuosilomien ansainnan ja laskennan muuttamisesta ma–pe-järjestelmään.</a:t>
            </a:r>
          </a:p>
          <a:p>
            <a:r>
              <a:rPr lang="en-US" dirty="0" err="1">
                <a:latin typeface="Arial" panose="020B0604020202020204" pitchFamily="34" charset="0"/>
                <a:cs typeface="Arial" panose="020B0604020202020204" pitchFamily="34" charset="0"/>
              </a:rPr>
              <a:t>Lisäksi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TESin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sopimuskausi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lyhenee</a:t>
            </a:r>
            <a:r>
              <a:rPr lang="en-US" dirty="0">
                <a:latin typeface="Arial" panose="020B0604020202020204" pitchFamily="34" charset="0"/>
                <a:cs typeface="Arial" panose="020B0604020202020204" pitchFamily="34" charset="0"/>
              </a:rPr>
              <a:t> 22 </a:t>
            </a:r>
            <a:r>
              <a:rPr lang="en-US" dirty="0" err="1">
                <a:latin typeface="Arial" panose="020B0604020202020204" pitchFamily="34" charset="0"/>
                <a:cs typeface="Arial" panose="020B0604020202020204" pitchFamily="34" charset="0"/>
              </a:rPr>
              <a:t>kuukauteen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mikä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mahdollistaa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paremman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yhteensovituksen</a:t>
            </a:r>
            <a:r>
              <a:rPr lang="en-US" dirty="0">
                <a:latin typeface="Arial" panose="020B0604020202020204" pitchFamily="34" charset="0"/>
                <a:cs typeface="Arial" panose="020B0604020202020204" pitchFamily="34" charset="0"/>
              </a:rPr>
              <a:t> mm. </a:t>
            </a:r>
            <a:r>
              <a:rPr lang="en-US" dirty="0" err="1">
                <a:latin typeface="Arial" panose="020B0604020202020204" pitchFamily="34" charset="0"/>
                <a:cs typeface="Arial" panose="020B0604020202020204" pitchFamily="34" charset="0"/>
              </a:rPr>
              <a:t>rahoituksen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hakemisen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kanssa</a:t>
            </a:r>
            <a:r>
              <a:rPr lang="en-US" dirty="0">
                <a:latin typeface="Arial" panose="020B0604020202020204" pitchFamily="34" charset="0"/>
                <a:cs typeface="Arial" panose="020B0604020202020204" pitchFamily="34" charset="0"/>
              </a:rPr>
              <a:t>.</a:t>
            </a:r>
          </a:p>
          <a:p>
            <a:endParaRPr lang="en-US" dirty="0"/>
          </a:p>
          <a:p>
            <a:pPr marL="0" indent="0">
              <a:buNone/>
            </a:pPr>
            <a:endParaRPr lang="en-US" dirty="0"/>
          </a:p>
        </p:txBody>
      </p:sp>
    </p:spTree>
    <p:extLst>
      <p:ext uri="{BB962C8B-B14F-4D97-AF65-F5344CB8AC3E}">
        <p14:creationId xmlns:p14="http://schemas.microsoft.com/office/powerpoint/2010/main" val="823502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C09071-C91B-924D-0671-EC796111F461}"/>
              </a:ext>
            </a:extLst>
          </p:cNvPr>
          <p:cNvSpPr>
            <a:spLocks noGrp="1"/>
          </p:cNvSpPr>
          <p:nvPr>
            <p:ph type="title"/>
          </p:nvPr>
        </p:nvSpPr>
        <p:spPr/>
        <p:txBody>
          <a:bodyPr>
            <a:normAutofit fontScale="90000"/>
          </a:bodyPr>
          <a:lstStyle/>
          <a:p>
            <a:r>
              <a:rPr lang="fi-FI" b="1" dirty="0">
                <a:latin typeface="Arial" panose="020B0604020202020204" pitchFamily="34" charset="0"/>
                <a:cs typeface="Arial" panose="020B0604020202020204" pitchFamily="34" charset="0"/>
              </a:rPr>
              <a:t>Lauantait poistuvat lomien kertymisestä ja antamisesta</a:t>
            </a:r>
          </a:p>
        </p:txBody>
      </p:sp>
      <p:sp>
        <p:nvSpPr>
          <p:cNvPr id="3" name="Sisällön paikkamerkki 2">
            <a:extLst>
              <a:ext uri="{FF2B5EF4-FFF2-40B4-BE49-F238E27FC236}">
                <a16:creationId xmlns:a16="http://schemas.microsoft.com/office/drawing/2014/main" id="{106F90FA-343F-C4DA-48CE-A571101D20D6}"/>
              </a:ext>
            </a:extLst>
          </p:cNvPr>
          <p:cNvSpPr>
            <a:spLocks noGrp="1"/>
          </p:cNvSpPr>
          <p:nvPr>
            <p:ph idx="1"/>
          </p:nvPr>
        </p:nvSpPr>
        <p:spPr/>
        <p:txBody>
          <a:bodyPr/>
          <a:lstStyle/>
          <a:p>
            <a:r>
              <a:rPr lang="fi-FI" dirty="0">
                <a:latin typeface="Arial" panose="020B0604020202020204" pitchFamily="34" charset="0"/>
                <a:cs typeface="Arial" panose="020B0604020202020204" pitchFamily="34" charset="0"/>
              </a:rPr>
              <a:t>Muutos tapahtuu toimialalla kustannusneutraalisti. </a:t>
            </a:r>
          </a:p>
          <a:p>
            <a:r>
              <a:rPr lang="fi-FI" dirty="0">
                <a:latin typeface="Arial" panose="020B0604020202020204" pitchFamily="34" charset="0"/>
                <a:cs typeface="Arial" panose="020B0604020202020204" pitchFamily="34" charset="0"/>
              </a:rPr>
              <a:t>Pääsääntöisesti lomapäivien lukumäärä pienenee n. 1/6. </a:t>
            </a:r>
          </a:p>
          <a:p>
            <a:pPr lvl="1"/>
            <a:r>
              <a:rPr lang="fi-FI" dirty="0" err="1">
                <a:latin typeface="Arial" panose="020B0604020202020204" pitchFamily="34" charset="0"/>
                <a:cs typeface="Arial" panose="020B0604020202020204" pitchFamily="34" charset="0"/>
              </a:rPr>
              <a:t>Esim</a:t>
            </a:r>
            <a:r>
              <a:rPr lang="fi-FI" dirty="0">
                <a:latin typeface="Arial" panose="020B0604020202020204" pitchFamily="34" charset="0"/>
                <a:cs typeface="Arial" panose="020B0604020202020204" pitchFamily="34" charset="0"/>
              </a:rPr>
              <a:t>: 6pv/vk 30 arkipäivän lomaoikeus = 5 vk &gt; 5pv/vk lomapäivinä vastaava lomaoikeus 25 pv = 5 vk </a:t>
            </a:r>
          </a:p>
          <a:p>
            <a:pPr lvl="1"/>
            <a:r>
              <a:rPr lang="fi-FI" dirty="0">
                <a:latin typeface="Arial" panose="020B0604020202020204" pitchFamily="34" charset="0"/>
                <a:cs typeface="Arial" panose="020B0604020202020204" pitchFamily="34" charset="0"/>
              </a:rPr>
              <a:t>Lomaa on yhtä paljon, koska ennen vuosilomapäiviä olivat arkipäivät </a:t>
            </a:r>
            <a:r>
              <a:rPr lang="fi-FI" dirty="0" err="1">
                <a:latin typeface="Arial" panose="020B0604020202020204" pitchFamily="34" charset="0"/>
                <a:cs typeface="Arial" panose="020B0604020202020204" pitchFamily="34" charset="0"/>
              </a:rPr>
              <a:t>ma</a:t>
            </a:r>
            <a:r>
              <a:rPr lang="fi-FI" dirty="0" err="1">
                <a:latin typeface="Calibri" panose="020F0502020204030204" pitchFamily="34" charset="0"/>
                <a:cs typeface="Calibri" panose="020F0502020204030204" pitchFamily="34" charset="0"/>
              </a:rPr>
              <a:t>─</a:t>
            </a:r>
            <a:r>
              <a:rPr lang="fi-FI" dirty="0" err="1">
                <a:latin typeface="Arial" panose="020B0604020202020204" pitchFamily="34" charset="0"/>
                <a:cs typeface="Arial" panose="020B0604020202020204" pitchFamily="34" charset="0"/>
              </a:rPr>
              <a:t>la</a:t>
            </a:r>
            <a:r>
              <a:rPr lang="fi-FI" dirty="0">
                <a:latin typeface="Arial" panose="020B0604020202020204" pitchFamily="34" charset="0"/>
                <a:cs typeface="Arial" panose="020B0604020202020204" pitchFamily="34" charset="0"/>
              </a:rPr>
              <a:t>, kun uudessa järjestelmässä vuosilomapäiviä ovat </a:t>
            </a:r>
            <a:r>
              <a:rPr lang="fi-FI" dirty="0" err="1">
                <a:latin typeface="Arial" panose="020B0604020202020204" pitchFamily="34" charset="0"/>
                <a:cs typeface="Arial" panose="020B0604020202020204" pitchFamily="34" charset="0"/>
              </a:rPr>
              <a:t>ma</a:t>
            </a:r>
            <a:r>
              <a:rPr lang="fi-FI" dirty="0" err="1">
                <a:latin typeface="Calibri" panose="020F0502020204030204" pitchFamily="34" charset="0"/>
                <a:cs typeface="Calibri" panose="020F0502020204030204" pitchFamily="34" charset="0"/>
              </a:rPr>
              <a:t>─</a:t>
            </a:r>
            <a:r>
              <a:rPr lang="fi-FI" dirty="0" err="1">
                <a:latin typeface="Arial" panose="020B0604020202020204" pitchFamily="34" charset="0"/>
                <a:cs typeface="Arial" panose="020B0604020202020204" pitchFamily="34" charset="0"/>
              </a:rPr>
              <a:t>pe</a:t>
            </a:r>
            <a:r>
              <a:rPr lang="fi-FI" dirty="0">
                <a:latin typeface="Arial" panose="020B0604020202020204" pitchFamily="34" charset="0"/>
                <a:cs typeface="Arial" panose="020B0604020202020204" pitchFamily="34" charset="0"/>
              </a:rPr>
              <a:t> väliset päivät.</a:t>
            </a:r>
          </a:p>
          <a:p>
            <a:r>
              <a:rPr lang="fi-FI" dirty="0">
                <a:latin typeface="Arial" panose="020B0604020202020204" pitchFamily="34" charset="0"/>
                <a:cs typeface="Arial" panose="020B0604020202020204" pitchFamily="34" charset="0"/>
              </a:rPr>
              <a:t>Hyvin lyhyissä työsuhteissa pienenemistä ei tapahdu, koska 6/vk arkipäivälomatkin olisi annettu työpäivinä.</a:t>
            </a:r>
          </a:p>
        </p:txBody>
      </p:sp>
      <p:sp>
        <p:nvSpPr>
          <p:cNvPr id="5" name="Tekstiruutu 4">
            <a:extLst>
              <a:ext uri="{FF2B5EF4-FFF2-40B4-BE49-F238E27FC236}">
                <a16:creationId xmlns:a16="http://schemas.microsoft.com/office/drawing/2014/main" id="{EE8059C1-E583-BFF8-AEA0-F2F0A8840155}"/>
              </a:ext>
            </a:extLst>
          </p:cNvPr>
          <p:cNvSpPr txBox="1"/>
          <p:nvPr/>
        </p:nvSpPr>
        <p:spPr>
          <a:xfrm>
            <a:off x="2286000" y="1903665"/>
            <a:ext cx="4572000" cy="300082"/>
          </a:xfrm>
          <a:prstGeom prst="rect">
            <a:avLst/>
          </a:prstGeom>
          <a:noFill/>
        </p:spPr>
        <p:txBody>
          <a:bodyPr wrap="square">
            <a:spAutoFit/>
          </a:bodyPr>
          <a:lstStyle/>
          <a:p>
            <a:endParaRPr lang="fi-FI" dirty="0"/>
          </a:p>
        </p:txBody>
      </p:sp>
    </p:spTree>
    <p:extLst>
      <p:ext uri="{BB962C8B-B14F-4D97-AF65-F5344CB8AC3E}">
        <p14:creationId xmlns:p14="http://schemas.microsoft.com/office/powerpoint/2010/main" val="932058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C09071-C91B-924D-0671-EC796111F461}"/>
              </a:ext>
            </a:extLst>
          </p:cNvPr>
          <p:cNvSpPr>
            <a:spLocks noGrp="1"/>
          </p:cNvSpPr>
          <p:nvPr>
            <p:ph type="title"/>
          </p:nvPr>
        </p:nvSpPr>
        <p:spPr/>
        <p:txBody>
          <a:bodyPr>
            <a:normAutofit fontScale="90000"/>
          </a:bodyPr>
          <a:lstStyle/>
          <a:p>
            <a:r>
              <a:rPr lang="fi-FI" b="1" dirty="0">
                <a:latin typeface="Arial" panose="020B0604020202020204" pitchFamily="34" charset="0"/>
                <a:cs typeface="Arial" panose="020B0604020202020204" pitchFamily="34" charset="0"/>
              </a:rPr>
              <a:t>Muutamia nostoja uudesta järjestelmästä</a:t>
            </a:r>
          </a:p>
        </p:txBody>
      </p:sp>
      <p:sp>
        <p:nvSpPr>
          <p:cNvPr id="3" name="Sisällön paikkamerkki 2">
            <a:extLst>
              <a:ext uri="{FF2B5EF4-FFF2-40B4-BE49-F238E27FC236}">
                <a16:creationId xmlns:a16="http://schemas.microsoft.com/office/drawing/2014/main" id="{106F90FA-343F-C4DA-48CE-A571101D20D6}"/>
              </a:ext>
            </a:extLst>
          </p:cNvPr>
          <p:cNvSpPr>
            <a:spLocks noGrp="1"/>
          </p:cNvSpPr>
          <p:nvPr>
            <p:ph idx="1"/>
          </p:nvPr>
        </p:nvSpPr>
        <p:spPr/>
        <p:txBody>
          <a:bodyPr>
            <a:noAutofit/>
          </a:bodyPr>
          <a:lstStyle/>
          <a:p>
            <a:r>
              <a:rPr lang="fi-FI" dirty="0">
                <a:latin typeface="Arial" panose="020B0604020202020204" pitchFamily="34" charset="0"/>
                <a:cs typeface="Arial" panose="020B0604020202020204" pitchFamily="34" charset="0"/>
              </a:rPr>
              <a:t>Jatkossa lomaoikeus valitaan taulukosta A, B tai C. Täysien lomanmääräytymiskuukausien perusteella katsotaan taulukoista suoraan, kuinka monta lomapäivää työntekijä ansaitsee.</a:t>
            </a:r>
          </a:p>
          <a:p>
            <a:r>
              <a:rPr lang="fi-FI" dirty="0">
                <a:latin typeface="Arial" panose="020B0604020202020204" pitchFamily="34" charset="0"/>
                <a:cs typeface="Arial" panose="020B0604020202020204" pitchFamily="34" charset="0"/>
              </a:rPr>
              <a:t>Säästövapaiden ja muiden pidempien lomien muuntamiseen on oma taulukko.</a:t>
            </a:r>
          </a:p>
          <a:p>
            <a:r>
              <a:rPr lang="fi-FI" dirty="0">
                <a:latin typeface="Arial" panose="020B0604020202020204" pitchFamily="34" charset="0"/>
                <a:cs typeface="Arial" panose="020B0604020202020204" pitchFamily="34" charset="0"/>
              </a:rPr>
              <a:t>Määräykset vuosilomapalkan maksuajankohdasta </a:t>
            </a:r>
          </a:p>
          <a:p>
            <a:r>
              <a:rPr lang="fi-FI" dirty="0">
                <a:latin typeface="Arial" panose="020B0604020202020204" pitchFamily="34" charset="0"/>
                <a:cs typeface="Arial" panose="020B0604020202020204" pitchFamily="34" charset="0"/>
              </a:rPr>
              <a:t>Määräykset vuosilomapalkasta- ja korvauksesta eri tilanteissa</a:t>
            </a:r>
          </a:p>
          <a:p>
            <a:pPr lvl="1"/>
            <a:r>
              <a:rPr lang="fi-FI" sz="1600" dirty="0">
                <a:latin typeface="Arial" panose="020B0604020202020204" pitchFamily="34" charset="0"/>
                <a:cs typeface="Arial" panose="020B0604020202020204" pitchFamily="34" charset="0"/>
              </a:rPr>
              <a:t>Huom. uudessa järjestelmässä on tehty pieni muutos prosenttiperusteisten työntekijöiden vuosilomapalkan laskentaan. Jos työntekijän vuosilomapalkka tai vuosilomakorvaus määräytyy prosenttimääräisenä ja hänelle on kertynyt lomapäiviä enemmän kuin 25, korotetaan hänelle maksettavaa lomapalkkaa tai lomakorvausta 11,5 %:n lisäksi kutakin ylittävää lomapäivää kohden 0,45%.</a:t>
            </a:r>
          </a:p>
        </p:txBody>
      </p:sp>
      <p:sp>
        <p:nvSpPr>
          <p:cNvPr id="5" name="Tekstiruutu 4">
            <a:extLst>
              <a:ext uri="{FF2B5EF4-FFF2-40B4-BE49-F238E27FC236}">
                <a16:creationId xmlns:a16="http://schemas.microsoft.com/office/drawing/2014/main" id="{EE8059C1-E583-BFF8-AEA0-F2F0A8840155}"/>
              </a:ext>
            </a:extLst>
          </p:cNvPr>
          <p:cNvSpPr txBox="1"/>
          <p:nvPr/>
        </p:nvSpPr>
        <p:spPr>
          <a:xfrm>
            <a:off x="2286000" y="1903665"/>
            <a:ext cx="4572000" cy="300082"/>
          </a:xfrm>
          <a:prstGeom prst="rect">
            <a:avLst/>
          </a:prstGeom>
          <a:noFill/>
        </p:spPr>
        <p:txBody>
          <a:bodyPr wrap="square">
            <a:spAutoFit/>
          </a:bodyPr>
          <a:lstStyle/>
          <a:p>
            <a:endParaRPr lang="fi-FI" dirty="0"/>
          </a:p>
        </p:txBody>
      </p:sp>
    </p:spTree>
    <p:extLst>
      <p:ext uri="{BB962C8B-B14F-4D97-AF65-F5344CB8AC3E}">
        <p14:creationId xmlns:p14="http://schemas.microsoft.com/office/powerpoint/2010/main" val="2447507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CB6053-463E-C98D-FF6D-F037FCD56338}"/>
              </a:ext>
            </a:extLst>
          </p:cNvPr>
          <p:cNvSpPr>
            <a:spLocks noGrp="1"/>
          </p:cNvSpPr>
          <p:nvPr>
            <p:ph type="title"/>
          </p:nvPr>
        </p:nvSpPr>
        <p:spPr/>
        <p:txBody>
          <a:bodyPr/>
          <a:lstStyle/>
          <a:p>
            <a:r>
              <a:rPr lang="fi-FI" b="1" dirty="0">
                <a:latin typeface="Arial" panose="020B0604020202020204" pitchFamily="34" charset="0"/>
                <a:cs typeface="Arial" panose="020B0604020202020204" pitchFamily="34" charset="0"/>
              </a:rPr>
              <a:t>Koulutus vuosilomamuutoksesta</a:t>
            </a:r>
          </a:p>
        </p:txBody>
      </p:sp>
      <p:sp>
        <p:nvSpPr>
          <p:cNvPr id="3" name="Sisällön paikkamerkki 2">
            <a:extLst>
              <a:ext uri="{FF2B5EF4-FFF2-40B4-BE49-F238E27FC236}">
                <a16:creationId xmlns:a16="http://schemas.microsoft.com/office/drawing/2014/main" id="{F0A8C116-077B-5177-6953-8EC1B4D41EBF}"/>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HALI </a:t>
            </a:r>
            <a:r>
              <a:rPr lang="en-US" dirty="0" err="1">
                <a:latin typeface="Arial" panose="020B0604020202020204" pitchFamily="34" charset="0"/>
                <a:cs typeface="Arial" panose="020B0604020202020204" pitchFamily="34" charset="0"/>
              </a:rPr>
              <a:t>järjestää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koulutuksen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vuosilomamuutoksesta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lähempänä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säännöksen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voimaantuloa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Ilmoitamme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koulutuksen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ajankohdan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jäsenkirjeessämme</a:t>
            </a:r>
            <a:r>
              <a:rPr lang="en-US" dirty="0">
                <a:latin typeface="Arial" panose="020B0604020202020204" pitchFamily="34" charset="0"/>
                <a:cs typeface="Arial" panose="020B0604020202020204" pitchFamily="34" charset="0"/>
              </a:rPr>
              <a:t>.</a:t>
            </a:r>
          </a:p>
          <a:p>
            <a:r>
              <a:rPr lang="en-US" dirty="0" err="1">
                <a:latin typeface="Arial" panose="020B0604020202020204" pitchFamily="34" charset="0"/>
                <a:cs typeface="Arial" panose="020B0604020202020204" pitchFamily="34" charset="0"/>
              </a:rPr>
              <a:t>Tätä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ennen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muutokseen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voi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tutustua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liittenä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olevasta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allekirjoituspöytäkirjasta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Tarvittaessa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lisätietoja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HALIn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työsuhdeneuvonnasta</a:t>
            </a:r>
            <a:r>
              <a:rPr lang="en-US" dirty="0">
                <a:latin typeface="Arial" panose="020B0604020202020204" pitchFamily="34" charset="0"/>
                <a:cs typeface="Arial" panose="020B0604020202020204" pitchFamily="34" charset="0"/>
              </a:rPr>
              <a:t>.</a:t>
            </a:r>
          </a:p>
          <a:p>
            <a:endParaRPr lang="fi-FI" dirty="0"/>
          </a:p>
        </p:txBody>
      </p:sp>
    </p:spTree>
    <p:extLst>
      <p:ext uri="{BB962C8B-B14F-4D97-AF65-F5344CB8AC3E}">
        <p14:creationId xmlns:p14="http://schemas.microsoft.com/office/powerpoint/2010/main" val="1927664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859" y="800893"/>
            <a:ext cx="4231141" cy="2388924"/>
          </a:xfrm>
        </p:spPr>
        <p:txBody>
          <a:bodyPr>
            <a:normAutofit/>
          </a:bodyPr>
          <a:lstStyle/>
          <a:p>
            <a:r>
              <a:rPr lang="en-US" b="1" dirty="0" err="1">
                <a:latin typeface="Arial" panose="020B0604020202020204" pitchFamily="34" charset="0"/>
                <a:cs typeface="Arial" panose="020B0604020202020204" pitchFamily="34" charset="0"/>
              </a:rPr>
              <a:t>Lomarahan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maksu</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1035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20 §: </a:t>
            </a:r>
            <a:r>
              <a:rPr lang="en-US" b="1" dirty="0" err="1">
                <a:latin typeface="Arial" panose="020B0604020202020204" pitchFamily="34" charset="0"/>
                <a:cs typeface="Arial" panose="020B0604020202020204" pitchFamily="34" charset="0"/>
              </a:rPr>
              <a:t>Pieni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tiukennus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lomarahan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maksuun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fi-FI" dirty="0">
                <a:latin typeface="Arial" panose="020B0604020202020204" pitchFamily="34" charset="0"/>
                <a:cs typeface="Arial" panose="020B0604020202020204" pitchFamily="34" charset="0"/>
              </a:rPr>
              <a:t>Lomarahan maksamiseen lisätään 20 §:n 3. kohtaan pieni tiukennus, kun työsuhde päättyy työntekijästä johtuvasta syystä [lisäys kursivoituna]:</a:t>
            </a:r>
          </a:p>
          <a:p>
            <a:pPr marL="0" indent="0">
              <a:buNone/>
            </a:pPr>
            <a:r>
              <a:rPr lang="fi-FI" dirty="0">
                <a:latin typeface="Arial" panose="020B0604020202020204" pitchFamily="34" charset="0"/>
                <a:cs typeface="Arial" panose="020B0604020202020204" pitchFamily="34" charset="0"/>
              </a:rPr>
              <a:t>	”3. Lomaraha maksetaan myös työsuhteen päättyessä maksettavasta 	lomakorvauksesta edellyttäen, että työsuhde on kestänyt yhdenjaksoisesti vähintään neljä kuukautta. Tämä ei kuitenkaan koske toimihenkilöä, joka jättää irtisanomisajan noudattamatta tai purkaa määräaikaisen työsuhteen. </a:t>
            </a:r>
            <a:r>
              <a:rPr lang="fi-FI" i="1" dirty="0">
                <a:latin typeface="Arial" panose="020B0604020202020204" pitchFamily="34" charset="0"/>
                <a:cs typeface="Arial" panose="020B0604020202020204" pitchFamily="34" charset="0"/>
              </a:rPr>
              <a:t>Lomarahaa ei myöskään makseta, jos työnantaja päättää työsuhteen muusta työntekijästä johtuvasta työsopimuslain mukaisesta syystä kuin työkyvyttömyydestä johtuen. Lomaraha maksetaan kuitenkin, mikäli työsuhteen päättäminen katsotaan lainvastaiseksi.”</a:t>
            </a:r>
          </a:p>
          <a:p>
            <a:r>
              <a:rPr lang="fi-FI" dirty="0">
                <a:latin typeface="Arial" panose="020B0604020202020204" pitchFamily="34" charset="0"/>
                <a:cs typeface="Arial" panose="020B0604020202020204" pitchFamily="34" charset="0"/>
              </a:rPr>
              <a:t>Huom. muutos ei koske työntekijän omaa irtisanoutumista eikä tilannetta, jossa työnantaja päättää työsuhteen työntekijän työkyvyttömyydestä johtuen (kuten pitkä sairaus). </a:t>
            </a:r>
          </a:p>
        </p:txBody>
      </p:sp>
    </p:spTree>
    <p:extLst>
      <p:ext uri="{BB962C8B-B14F-4D97-AF65-F5344CB8AC3E}">
        <p14:creationId xmlns:p14="http://schemas.microsoft.com/office/powerpoint/2010/main" val="2663979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1478170"/>
            <a:ext cx="3797085" cy="2388924"/>
          </a:xfrm>
        </p:spPr>
        <p:txBody>
          <a:bodyPr>
            <a:normAutofit fontScale="90000"/>
          </a:bodyPr>
          <a:lstStyle/>
          <a:p>
            <a:r>
              <a:rPr lang="en-US" b="1" dirty="0" err="1">
                <a:latin typeface="Arial" panose="020B0604020202020204" pitchFamily="34" charset="0"/>
                <a:cs typeface="Arial" panose="020B0604020202020204" pitchFamily="34" charset="0"/>
              </a:rPr>
              <a:t>Sairausajan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palkkaan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tarkennusta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työtapaturma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ym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tapauksissa</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3693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56872"/>
            <a:ext cx="7781703" cy="911489"/>
          </a:xfrm>
        </p:spPr>
        <p:txBody>
          <a:bodyPr>
            <a:noAutofit/>
          </a:bodyPr>
          <a:lstStyle/>
          <a:p>
            <a:br>
              <a:rPr lang="en-US" sz="2400" dirty="0"/>
            </a:br>
            <a:r>
              <a:rPr lang="en-US" sz="2400" b="1" dirty="0">
                <a:latin typeface="Arial" panose="020B0604020202020204" pitchFamily="34" charset="0"/>
                <a:cs typeface="Arial" panose="020B0604020202020204" pitchFamily="34" charset="0"/>
              </a:rPr>
              <a:t>21§ </a:t>
            </a:r>
            <a:r>
              <a:rPr lang="en-US" sz="2400" b="1" dirty="0" err="1">
                <a:latin typeface="Arial" panose="020B0604020202020204" pitchFamily="34" charset="0"/>
                <a:cs typeface="Arial" panose="020B0604020202020204" pitchFamily="34" charset="0"/>
              </a:rPr>
              <a:t>Sairausajan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palkkaan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tarkennus</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työntekijälle</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myötävaikutusvelvollisuus</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vakuutuskorvauksen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hakemiseen</a:t>
            </a:r>
            <a:endParaRPr lang="en-US"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1666762"/>
            <a:ext cx="7886700" cy="3067314"/>
          </a:xfrm>
        </p:spPr>
        <p:txBody>
          <a:bodyPr>
            <a:normAutofit/>
          </a:bodyPr>
          <a:lstStyle/>
          <a:p>
            <a:r>
              <a:rPr lang="fi-FI" dirty="0">
                <a:latin typeface="Arial" panose="020B0604020202020204" pitchFamily="34" charset="0"/>
                <a:cs typeface="Arial" panose="020B0604020202020204" pitchFamily="34" charset="0"/>
              </a:rPr>
              <a:t>Työehtosopimukseen tuli tarkennus siltä osin, kun kyse on sairausajan palkasta työtapaturma- ym. tapauksissa. </a:t>
            </a:r>
          </a:p>
          <a:p>
            <a:r>
              <a:rPr lang="fi-FI" dirty="0">
                <a:latin typeface="Arial" panose="020B0604020202020204" pitchFamily="34" charset="0"/>
                <a:cs typeface="Arial" panose="020B0604020202020204" pitchFamily="34" charset="0"/>
              </a:rPr>
              <a:t>Työehtosopimukseen lisättiin maininta työntekijän velvollisuudesta myötävaikuttaa korvausten hakemisessa tapaturmavakuutuslainsäädännön mukaisesti. </a:t>
            </a:r>
          </a:p>
          <a:p>
            <a:r>
              <a:rPr lang="fi-FI" dirty="0">
                <a:latin typeface="Arial" panose="020B0604020202020204" pitchFamily="34" charset="0"/>
                <a:cs typeface="Arial" panose="020B0604020202020204" pitchFamily="34" charset="0"/>
              </a:rPr>
              <a:t>Kyse lähinnä selkeyttävästä määräyksestä, koska työntekijällä on aina ollut näyttövelvollisuus työkyvyttömyydestä ja sen aiheuttajasta.</a:t>
            </a:r>
          </a:p>
        </p:txBody>
      </p:sp>
    </p:spTree>
    <p:extLst>
      <p:ext uri="{BB962C8B-B14F-4D97-AF65-F5344CB8AC3E}">
        <p14:creationId xmlns:p14="http://schemas.microsoft.com/office/powerpoint/2010/main" val="42927949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21§: </a:t>
            </a:r>
            <a:r>
              <a:rPr lang="en-US" b="1" dirty="0" err="1">
                <a:latin typeface="Arial" panose="020B0604020202020204" pitchFamily="34" charset="0"/>
                <a:cs typeface="Arial" panose="020B0604020202020204" pitchFamily="34" charset="0"/>
              </a:rPr>
              <a:t>Sairausajan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palkka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fi-FI" dirty="0">
                <a:latin typeface="Arial" panose="020B0604020202020204" pitchFamily="34" charset="0"/>
                <a:cs typeface="Arial" panose="020B0604020202020204" pitchFamily="34" charset="0"/>
              </a:rPr>
              <a:t>Uusi lisäys kursiivilla:</a:t>
            </a:r>
          </a:p>
          <a:p>
            <a:pPr marL="0" indent="0">
              <a:buNone/>
            </a:pPr>
            <a:r>
              <a:rPr lang="fi-FI" dirty="0">
                <a:latin typeface="Arial" panose="020B0604020202020204" pitchFamily="34" charset="0"/>
                <a:cs typeface="Arial" panose="020B0604020202020204" pitchFamily="34" charset="0"/>
              </a:rPr>
              <a:t>”Milloin poissaolon syy on toimihenkilön työtehtävissä sattunut työtapaturma, toimihenkilöä työtehtävissä kohdannut väkivalta tai ammattitauti, on sairausajan palkanmaksujakso 90 kalenteripäivää.</a:t>
            </a:r>
          </a:p>
          <a:p>
            <a:pPr marL="0" indent="0">
              <a:buNone/>
            </a:pPr>
            <a:r>
              <a:rPr lang="fi-FI" i="1" dirty="0">
                <a:latin typeface="Arial" panose="020B0604020202020204" pitchFamily="34" charset="0"/>
                <a:cs typeface="Arial" panose="020B0604020202020204" pitchFamily="34" charset="0"/>
              </a:rPr>
              <a:t>Työntekijällä on velvollisuus myötävaikuttaa korvausten hakemisessa tapaturmavakuutuslainsäädännön mukaisesti.”</a:t>
            </a:r>
          </a:p>
        </p:txBody>
      </p:sp>
    </p:spTree>
    <p:extLst>
      <p:ext uri="{BB962C8B-B14F-4D97-AF65-F5344CB8AC3E}">
        <p14:creationId xmlns:p14="http://schemas.microsoft.com/office/powerpoint/2010/main" val="2645678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425378"/>
            <a:ext cx="3797085" cy="2388924"/>
          </a:xfrm>
        </p:spPr>
        <p:txBody>
          <a:bodyPr>
            <a:normAutofit/>
          </a:bodyPr>
          <a:lstStyle/>
          <a:p>
            <a:r>
              <a:rPr lang="en-US" b="1" dirty="0">
                <a:latin typeface="Arial" panose="020B0604020202020204" pitchFamily="34" charset="0"/>
                <a:cs typeface="Arial" panose="020B0604020202020204" pitchFamily="34" charset="0"/>
              </a:rPr>
              <a:t>Muita </a:t>
            </a:r>
            <a:r>
              <a:rPr lang="en-US" b="1" dirty="0" err="1">
                <a:latin typeface="Arial" panose="020B0604020202020204" pitchFamily="34" charset="0"/>
                <a:cs typeface="Arial" panose="020B0604020202020204" pitchFamily="34" charset="0"/>
              </a:rPr>
              <a:t>muutoksia</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0971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Arial" panose="020B0604020202020204" pitchFamily="34" charset="0"/>
                <a:cs typeface="Arial" panose="020B0604020202020204" pitchFamily="34" charset="0"/>
              </a:rPr>
              <a:t>Työaikapankkimalli-liitteestä</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korjattu</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kirjoitusvirhe</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lomarahan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muuntosuhteesta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1369219"/>
            <a:ext cx="7886700" cy="3067314"/>
          </a:xfrm>
        </p:spPr>
        <p:txBody>
          <a:bodyPr>
            <a:normAutofit/>
          </a:bodyPr>
          <a:lstStyle/>
          <a:p>
            <a:r>
              <a:rPr lang="fi-FI" dirty="0">
                <a:latin typeface="Arial" panose="020B0604020202020204" pitchFamily="34" charset="0"/>
                <a:cs typeface="Arial" panose="020B0604020202020204" pitchFamily="34" charset="0"/>
              </a:rPr>
              <a:t>Korjataan</a:t>
            </a:r>
            <a:r>
              <a:rPr lang="fi-FI" sz="1800" dirty="0">
                <a:effectLst/>
                <a:latin typeface="Arial" panose="020B0604020202020204" pitchFamily="34" charset="0"/>
                <a:ea typeface="Calibri" panose="020F0502020204030204" pitchFamily="34" charset="0"/>
                <a:cs typeface="Arial" panose="020B0604020202020204" pitchFamily="34" charset="0"/>
              </a:rPr>
              <a:t> liitteessä ”Työaikapankkimalli sosiaalialan järjestöille” ollut kirjoitusvirhe 2. kohdan alla olevan esimerkin kolmannesta kohdasta seuraavasti:</a:t>
            </a:r>
            <a:endParaRPr lang="fi-FI" dirty="0">
              <a:latin typeface="Arial" panose="020B0604020202020204" pitchFamily="34" charset="0"/>
              <a:cs typeface="Arial" panose="020B0604020202020204" pitchFamily="34" charset="0"/>
            </a:endParaRPr>
          </a:p>
          <a:p>
            <a:pPr marL="0" indent="0">
              <a:buNone/>
            </a:pPr>
            <a:endParaRPr lang="fi-FI" i="1" dirty="0">
              <a:latin typeface="Arial" panose="020B0604020202020204" pitchFamily="34" charset="0"/>
              <a:cs typeface="Arial" panose="020B0604020202020204" pitchFamily="34" charset="0"/>
            </a:endParaRPr>
          </a:p>
          <a:p>
            <a:pPr marL="0" indent="0">
              <a:buNone/>
            </a:pPr>
            <a:r>
              <a:rPr lang="fi-FI" sz="1800" dirty="0">
                <a:effectLst/>
                <a:latin typeface="Arial" panose="020B0604020202020204" pitchFamily="34" charset="0"/>
                <a:ea typeface="Calibri" panose="020F0502020204030204" pitchFamily="34" charset="0"/>
                <a:cs typeface="Arial" panose="020B0604020202020204" pitchFamily="34" charset="0"/>
              </a:rPr>
              <a:t>”3) Lomarahan muuntosuhde: 2</a:t>
            </a:r>
            <a:r>
              <a:rPr lang="fi-FI" sz="1800" i="1" dirty="0">
                <a:effectLst/>
                <a:latin typeface="Arial" panose="020B0604020202020204" pitchFamily="34" charset="0"/>
                <a:ea typeface="Calibri" panose="020F0502020204030204" pitchFamily="34" charset="0"/>
                <a:cs typeface="Arial" panose="020B0604020202020204" pitchFamily="34" charset="0"/>
              </a:rPr>
              <a:t>4</a:t>
            </a:r>
            <a:r>
              <a:rPr lang="fi-FI" sz="1800" dirty="0">
                <a:effectLst/>
                <a:latin typeface="Arial" panose="020B0604020202020204" pitchFamily="34" charset="0"/>
                <a:ea typeface="Calibri" panose="020F0502020204030204" pitchFamily="34" charset="0"/>
                <a:cs typeface="Arial" panose="020B0604020202020204" pitchFamily="34" charset="0"/>
              </a:rPr>
              <a:t> lomapäivän lomaraha = 12 arkipäivää = 2 	viikkoa eli 10 työpäivää vapaata. ”</a:t>
            </a:r>
          </a:p>
          <a:p>
            <a:pPr marL="0" indent="0">
              <a:buNone/>
            </a:pPr>
            <a:endParaRPr lang="fi-FI" dirty="0">
              <a:latin typeface="Arial" panose="020B0604020202020204" pitchFamily="34" charset="0"/>
              <a:ea typeface="Calibri" panose="020F0502020204030204" pitchFamily="34" charset="0"/>
              <a:cs typeface="Arial" panose="020B0604020202020204" pitchFamily="34" charset="0"/>
            </a:endParaRPr>
          </a:p>
          <a:p>
            <a:r>
              <a:rPr lang="fi-FI" sz="1800" dirty="0">
                <a:effectLst/>
                <a:latin typeface="Arial" panose="020B0604020202020204" pitchFamily="34" charset="0"/>
                <a:ea typeface="Calibri" panose="020F0502020204030204" pitchFamily="34" charset="0"/>
                <a:cs typeface="Arial" panose="020B0604020202020204" pitchFamily="34" charset="0"/>
              </a:rPr>
              <a:t>Pelkkä tekninen muutos eli kirjoitusvirheen korjaus. </a:t>
            </a:r>
          </a:p>
          <a:p>
            <a:pPr marL="0" indent="0">
              <a:buNone/>
            </a:pPr>
            <a:endParaRPr lang="fi-FI" i="1" dirty="0"/>
          </a:p>
          <a:p>
            <a:pPr>
              <a:buFontTx/>
              <a:buChar char="-"/>
            </a:pPr>
            <a:endParaRPr lang="fi-FI" dirty="0"/>
          </a:p>
        </p:txBody>
      </p:sp>
    </p:spTree>
    <p:extLst>
      <p:ext uri="{BB962C8B-B14F-4D97-AF65-F5344CB8AC3E}">
        <p14:creationId xmlns:p14="http://schemas.microsoft.com/office/powerpoint/2010/main" val="337992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Pähkinänkuoressa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err="1">
                <a:latin typeface="Arial" panose="020B0604020202020204" pitchFamily="34" charset="0"/>
                <a:cs typeface="Arial" panose="020B0604020202020204" pitchFamily="34" charset="0"/>
              </a:rPr>
              <a:t>Uuden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TESin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sopimuskausi</a:t>
            </a:r>
            <a:r>
              <a:rPr lang="en-US" dirty="0">
                <a:latin typeface="Arial" panose="020B0604020202020204" pitchFamily="34" charset="0"/>
                <a:cs typeface="Arial" panose="020B0604020202020204" pitchFamily="34" charset="0"/>
              </a:rPr>
              <a:t> 11 kk + 11 kk.</a:t>
            </a:r>
          </a:p>
          <a:p>
            <a:pPr lvl="1"/>
            <a:r>
              <a:rPr lang="en-US" dirty="0" err="1">
                <a:latin typeface="Arial" panose="020B0604020202020204" pitchFamily="34" charset="0"/>
                <a:cs typeface="Arial" panose="020B0604020202020204" pitchFamily="34" charset="0"/>
              </a:rPr>
              <a:t>Voidaan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irtisanoa</a:t>
            </a:r>
            <a:r>
              <a:rPr lang="en-US" dirty="0">
                <a:latin typeface="Arial" panose="020B0604020202020204" pitchFamily="34" charset="0"/>
                <a:cs typeface="Arial" panose="020B0604020202020204" pitchFamily="34" charset="0"/>
              </a:rPr>
              <a:t> 11 kk </a:t>
            </a:r>
            <a:r>
              <a:rPr lang="en-US" dirty="0" err="1">
                <a:latin typeface="Arial" panose="020B0604020202020204" pitchFamily="34" charset="0"/>
                <a:cs typeface="Arial" panose="020B0604020202020204" pitchFamily="34" charset="0"/>
              </a:rPr>
              <a:t>jälkeen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osapuolet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eivät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pääse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sopuun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vuoden</a:t>
            </a:r>
            <a:r>
              <a:rPr lang="en-US" dirty="0">
                <a:latin typeface="Arial" panose="020B0604020202020204" pitchFamily="34" charset="0"/>
                <a:cs typeface="Arial" panose="020B0604020202020204" pitchFamily="34" charset="0"/>
              </a:rPr>
              <a:t> 2023 </a:t>
            </a:r>
            <a:r>
              <a:rPr lang="en-US" dirty="0" err="1">
                <a:latin typeface="Arial" panose="020B0604020202020204" pitchFamily="34" charset="0"/>
                <a:cs typeface="Arial" panose="020B0604020202020204" pitchFamily="34" charset="0"/>
              </a:rPr>
              <a:t>palkankorotuksista</a:t>
            </a:r>
            <a:r>
              <a:rPr lang="en-US" dirty="0">
                <a:latin typeface="Arial" panose="020B0604020202020204" pitchFamily="34" charset="0"/>
                <a:cs typeface="Arial" panose="020B0604020202020204" pitchFamily="34" charset="0"/>
              </a:rPr>
              <a:t>.</a:t>
            </a:r>
          </a:p>
          <a:p>
            <a:r>
              <a:rPr lang="en-US" dirty="0" err="1">
                <a:latin typeface="Arial" panose="020B0604020202020204" pitchFamily="34" charset="0"/>
                <a:cs typeface="Arial" panose="020B0604020202020204" pitchFamily="34" charset="0"/>
              </a:rPr>
              <a:t>Palkankorotus</a:t>
            </a:r>
            <a:r>
              <a:rPr lang="en-US" dirty="0">
                <a:latin typeface="Arial" panose="020B0604020202020204" pitchFamily="34" charset="0"/>
                <a:cs typeface="Arial" panose="020B0604020202020204" pitchFamily="34" charset="0"/>
              </a:rPr>
              <a:t> on </a:t>
            </a:r>
            <a:r>
              <a:rPr lang="en-US" dirty="0" err="1">
                <a:latin typeface="Arial" panose="020B0604020202020204" pitchFamily="34" charset="0"/>
                <a:cs typeface="Arial" panose="020B0604020202020204" pitchFamily="34" charset="0"/>
              </a:rPr>
              <a:t>yleisen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linjan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mukainen</a:t>
            </a:r>
            <a:r>
              <a:rPr lang="en-US" dirty="0">
                <a:latin typeface="Arial" panose="020B0604020202020204" pitchFamily="34" charset="0"/>
                <a:cs typeface="Arial" panose="020B0604020202020204" pitchFamily="34" charset="0"/>
              </a:rPr>
              <a:t>. </a:t>
            </a:r>
          </a:p>
          <a:p>
            <a:r>
              <a:rPr lang="en-US" dirty="0" err="1">
                <a:latin typeface="Arial" panose="020B0604020202020204" pitchFamily="34" charset="0"/>
                <a:cs typeface="Arial" panose="020B0604020202020204" pitchFamily="34" charset="0"/>
              </a:rPr>
              <a:t>Työehtosopimuksessa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sovittiin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muutamista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tekstimuutoksista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Suuria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muutoksia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suhteessa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päättyneeseen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TESiin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juurikaan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tullut</a:t>
            </a:r>
            <a:r>
              <a:rPr lang="en-US" dirty="0">
                <a:latin typeface="Arial" panose="020B0604020202020204" pitchFamily="34" charset="0"/>
                <a:cs typeface="Arial" panose="020B0604020202020204" pitchFamily="34" charset="0"/>
              </a:rPr>
              <a:t>.</a:t>
            </a:r>
          </a:p>
          <a:p>
            <a:r>
              <a:rPr lang="en-US" dirty="0" err="1">
                <a:latin typeface="Arial" panose="020B0604020202020204" pitchFamily="34" charset="0"/>
                <a:cs typeface="Arial" panose="020B0604020202020204" pitchFamily="34" charset="0"/>
              </a:rPr>
              <a:t>Merkittävin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muutos</a:t>
            </a:r>
            <a:r>
              <a:rPr lang="en-US" dirty="0">
                <a:latin typeface="Arial" panose="020B0604020202020204" pitchFamily="34" charset="0"/>
                <a:cs typeface="Arial" panose="020B0604020202020204" pitchFamily="34" charset="0"/>
              </a:rPr>
              <a:t> on </a:t>
            </a:r>
            <a:r>
              <a:rPr lang="en-US" dirty="0" err="1">
                <a:latin typeface="Arial" panose="020B0604020202020204" pitchFamily="34" charset="0"/>
                <a:cs typeface="Arial" panose="020B0604020202020204" pitchFamily="34" charset="0"/>
              </a:rPr>
              <a:t>vuosilomien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siirtäminen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viisipäiväiseen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vuosilomajärjestelmään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siirtymäajalla</a:t>
            </a:r>
            <a:r>
              <a:rPr lang="en-US" dirty="0">
                <a:latin typeface="Arial" panose="020B0604020202020204" pitchFamily="34" charset="0"/>
                <a:cs typeface="Arial" panose="020B0604020202020204" pitchFamily="34" charset="0"/>
              </a:rPr>
              <a:t> (2 </a:t>
            </a:r>
            <a:r>
              <a:rPr lang="en-US" dirty="0" err="1">
                <a:latin typeface="Arial" panose="020B0604020202020204" pitchFamily="34" charset="0"/>
                <a:cs typeface="Arial" panose="020B0604020202020204" pitchFamily="34" charset="0"/>
              </a:rPr>
              <a:t>vuotta</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790040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Työryhmät</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5343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Työryhmät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1369219"/>
            <a:ext cx="7886700" cy="3359192"/>
          </a:xfrm>
        </p:spPr>
        <p:txBody>
          <a:bodyPr>
            <a:normAutofit fontScale="85000" lnSpcReduction="20000"/>
          </a:bodyPr>
          <a:lstStyle/>
          <a:p>
            <a:pPr marL="0" indent="0">
              <a:buNone/>
            </a:pPr>
            <a:r>
              <a:rPr lang="fi-FI" dirty="0">
                <a:latin typeface="Arial" panose="020B0604020202020204" pitchFamily="34" charset="0"/>
                <a:cs typeface="Arial" panose="020B0604020202020204" pitchFamily="34" charset="0"/>
              </a:rPr>
              <a:t>Työehtosopimuksessa sovittiin kahdesta eri työryhmästä:</a:t>
            </a:r>
          </a:p>
          <a:p>
            <a:pPr marL="0" indent="0">
              <a:buNone/>
            </a:pPr>
            <a:endParaRPr lang="fi-FI" dirty="0">
              <a:latin typeface="Arial" panose="020B0604020202020204" pitchFamily="34" charset="0"/>
              <a:cs typeface="Arial" panose="020B0604020202020204" pitchFamily="34" charset="0"/>
            </a:endParaRPr>
          </a:p>
          <a:p>
            <a:pPr marL="342900" indent="-342900">
              <a:buAutoNum type="arabicParenR"/>
            </a:pPr>
            <a:r>
              <a:rPr lang="fi-FI" dirty="0">
                <a:latin typeface="Arial" panose="020B0604020202020204" pitchFamily="34" charset="0"/>
                <a:cs typeface="Arial" panose="020B0604020202020204" pitchFamily="34" charset="0"/>
              </a:rPr>
              <a:t>Perhevapaauudistustyöryhmä</a:t>
            </a:r>
          </a:p>
          <a:p>
            <a:r>
              <a:rPr lang="fi-FI" dirty="0">
                <a:latin typeface="Arial" panose="020B0604020202020204" pitchFamily="34" charset="0"/>
                <a:cs typeface="Arial" panose="020B0604020202020204" pitchFamily="34" charset="0"/>
              </a:rPr>
              <a:t>Selvitetään perhevapaauudistuksen aiheuttamia muutostarpeita työehtosopimukseen sopimuskauden aikana. Mahdollisten muutosten toteutus tehdään </a:t>
            </a:r>
            <a:r>
              <a:rPr lang="fi-FI" i="1" dirty="0">
                <a:latin typeface="Arial" panose="020B0604020202020204" pitchFamily="34" charset="0"/>
                <a:cs typeface="Arial" panose="020B0604020202020204" pitchFamily="34" charset="0"/>
              </a:rPr>
              <a:t>kustannusneutraalisti.</a:t>
            </a:r>
          </a:p>
          <a:p>
            <a:r>
              <a:rPr lang="fi-FI" dirty="0">
                <a:latin typeface="Arial" panose="020B0604020202020204" pitchFamily="34" charset="0"/>
                <a:cs typeface="Arial" panose="020B0604020202020204" pitchFamily="34" charset="0"/>
              </a:rPr>
              <a:t>Jos muutoksista ei sovita 1.8.2022 lukien, jatketaan palkallisuusaikojen maksamista laissa olevien termien muutoksista huolimatta sopimuskauden loppuun asti. Tällöin siis </a:t>
            </a:r>
            <a:r>
              <a:rPr lang="fi-FI" dirty="0" err="1">
                <a:latin typeface="Arial" panose="020B0604020202020204" pitchFamily="34" charset="0"/>
                <a:cs typeface="Arial" panose="020B0604020202020204" pitchFamily="34" charset="0"/>
              </a:rPr>
              <a:t>TESin</a:t>
            </a:r>
            <a:r>
              <a:rPr lang="fi-FI" dirty="0">
                <a:latin typeface="Arial" panose="020B0604020202020204" pitchFamily="34" charset="0"/>
                <a:cs typeface="Arial" panose="020B0604020202020204" pitchFamily="34" charset="0"/>
              </a:rPr>
              <a:t> nykyiset 72 ja 6 arkipäivää säilyvät entisellään.</a:t>
            </a:r>
          </a:p>
          <a:p>
            <a:pPr marL="0" indent="0">
              <a:buNone/>
            </a:pPr>
            <a:endParaRPr lang="fi-FI" dirty="0">
              <a:latin typeface="Arial" panose="020B0604020202020204" pitchFamily="34" charset="0"/>
              <a:cs typeface="Arial" panose="020B0604020202020204" pitchFamily="34" charset="0"/>
            </a:endParaRPr>
          </a:p>
          <a:p>
            <a:pPr marL="0" indent="0">
              <a:buNone/>
            </a:pPr>
            <a:r>
              <a:rPr lang="fi-FI" dirty="0">
                <a:solidFill>
                  <a:srgbClr val="F7A31B"/>
                </a:solidFill>
                <a:latin typeface="Arial" panose="020B0604020202020204" pitchFamily="34" charset="0"/>
                <a:cs typeface="Arial" panose="020B0604020202020204" pitchFamily="34" charset="0"/>
              </a:rPr>
              <a:t>2) </a:t>
            </a:r>
            <a:r>
              <a:rPr lang="fi-FI" dirty="0">
                <a:latin typeface="Arial" panose="020B0604020202020204" pitchFamily="34" charset="0"/>
                <a:cs typeface="Arial" panose="020B0604020202020204" pitchFamily="34" charset="0"/>
              </a:rPr>
              <a:t>Työryhmä selvittää palkkausperusteiden toimivuutta ja edistämistä</a:t>
            </a:r>
          </a:p>
          <a:p>
            <a:r>
              <a:rPr lang="fi-FI" dirty="0">
                <a:latin typeface="Arial" panose="020B0604020202020204" pitchFamily="34" charset="0"/>
                <a:cs typeface="Arial" panose="020B0604020202020204" pitchFamily="34" charset="0"/>
              </a:rPr>
              <a:t>Selvitetään palkkausperusteiden toimivuutta sekä muita tarpeelliseksi katsottavia asioita TES-kauden aikana. </a:t>
            </a:r>
          </a:p>
          <a:p>
            <a:r>
              <a:rPr lang="fi-FI" dirty="0">
                <a:latin typeface="Arial" panose="020B0604020202020204" pitchFamily="34" charset="0"/>
                <a:cs typeface="Arial" panose="020B0604020202020204" pitchFamily="34" charset="0"/>
              </a:rPr>
              <a:t>Tavoite tuottaa laadukasta pohjatietoa mahdolliseen jatkossa tehtävään palkkausperusteiden/järjestelmän selkeyttämis- ja/-tai uudistamistyöhön.</a:t>
            </a:r>
          </a:p>
          <a:p>
            <a:pPr lvl="1"/>
            <a:endParaRPr lang="fi-FI" dirty="0"/>
          </a:p>
        </p:txBody>
      </p:sp>
    </p:spTree>
    <p:extLst>
      <p:ext uri="{BB962C8B-B14F-4D97-AF65-F5344CB8AC3E}">
        <p14:creationId xmlns:p14="http://schemas.microsoft.com/office/powerpoint/2010/main" val="2431277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Suositukset</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1691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Arial" panose="020B0604020202020204" pitchFamily="34" charset="0"/>
                <a:cs typeface="Arial" panose="020B0604020202020204" pitchFamily="34" charset="0"/>
              </a:rPr>
              <a:t>Suositus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keskustelu</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työpaikalla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etätyön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vakuuttamisen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tarpeesta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fi-FI" dirty="0">
                <a:latin typeface="Arial" panose="020B0604020202020204" pitchFamily="34" charset="0"/>
                <a:cs typeface="Arial" panose="020B0604020202020204" pitchFamily="34" charset="0"/>
              </a:rPr>
              <a:t>HALI ja ERTO suosittelevat allekirjoituspöytäkirjassa, että työnantajan ja henkilöstön välillä keskustellaan tarpeesta ottaa henkilöstölle työtapaturma- ja ammattitautilain 199 §:n mukainen vapaa-ajan vakuutus johtuen </a:t>
            </a:r>
            <a:r>
              <a:rPr lang="fi-FI" sz="1800" dirty="0">
                <a:effectLst/>
                <a:latin typeface="Arial" panose="020B0604020202020204" pitchFamily="34" charset="0"/>
                <a:ea typeface="Calibri" panose="020F0502020204030204" pitchFamily="34" charset="0"/>
                <a:cs typeface="Arial" panose="020B0604020202020204" pitchFamily="34" charset="0"/>
              </a:rPr>
              <a:t>etätyön lähityötä heikommasta tapaturmavakuutusturvasta.</a:t>
            </a:r>
          </a:p>
          <a:p>
            <a:r>
              <a:rPr lang="fi-FI" dirty="0">
                <a:latin typeface="Arial" panose="020B0604020202020204" pitchFamily="34" charset="0"/>
                <a:cs typeface="Arial" panose="020B0604020202020204" pitchFamily="34" charset="0"/>
              </a:rPr>
              <a:t>Kyseessä suositus, ei velvoite. </a:t>
            </a:r>
          </a:p>
          <a:p>
            <a:r>
              <a:rPr lang="fi-FI" dirty="0">
                <a:latin typeface="Arial" panose="020B0604020202020204" pitchFamily="34" charset="0"/>
                <a:cs typeface="Arial" panose="020B0604020202020204" pitchFamily="34" charset="0"/>
              </a:rPr>
              <a:t>Suositellaan työpaikoilla käytäväksi yhteistä keskustelua etätyön vakuuttamisen tarpeesta.</a:t>
            </a:r>
          </a:p>
        </p:txBody>
      </p:sp>
    </p:spTree>
    <p:extLst>
      <p:ext uri="{BB962C8B-B14F-4D97-AF65-F5344CB8AC3E}">
        <p14:creationId xmlns:p14="http://schemas.microsoft.com/office/powerpoint/2010/main" val="3643702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137548"/>
            <a:ext cx="3847657" cy="3264195"/>
          </a:xfrm>
        </p:spPr>
        <p:txBody>
          <a:bodyPr>
            <a:normAutofit fontScale="90000"/>
          </a:bodyPr>
          <a:lstStyle/>
          <a:p>
            <a:pPr algn="l"/>
            <a:r>
              <a:rPr lang="en-US" b="1" dirty="0" err="1">
                <a:latin typeface="Arial" panose="020B0604020202020204" pitchFamily="34" charset="0"/>
                <a:cs typeface="Arial" panose="020B0604020202020204" pitchFamily="34" charset="0"/>
              </a:rPr>
              <a:t>Lisätietoja</a:t>
            </a:r>
            <a:r>
              <a:rPr lang="en-US" b="1" dirty="0">
                <a:latin typeface="Arial" panose="020B0604020202020204" pitchFamily="34" charset="0"/>
                <a:cs typeface="Arial" panose="020B0604020202020204" pitchFamily="34" charset="0"/>
              </a:rPr>
              <a:t>:</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Jukka-Pekka Tyni</a:t>
            </a:r>
            <a:br>
              <a:rPr lang="en-US" sz="2000" dirty="0">
                <a:latin typeface="Arial" panose="020B0604020202020204" pitchFamily="34" charset="0"/>
                <a:cs typeface="Arial" panose="020B0604020202020204" pitchFamily="34" charset="0"/>
              </a:rPr>
            </a:br>
            <a:r>
              <a:rPr lang="en-US" sz="1800" dirty="0" err="1">
                <a:latin typeface="Arial" panose="020B0604020202020204" pitchFamily="34" charset="0"/>
                <a:cs typeface="Arial" panose="020B0604020202020204" pitchFamily="34" charset="0"/>
              </a:rPr>
              <a:t>Neuvottelujohtaja</a:t>
            </a:r>
            <a:br>
              <a:rPr lang="en-US" sz="1800" dirty="0">
                <a:latin typeface="Arial" panose="020B0604020202020204" pitchFamily="34" charset="0"/>
                <a:cs typeface="Arial" panose="020B0604020202020204" pitchFamily="34" charset="0"/>
              </a:rPr>
            </a:br>
            <a:r>
              <a:rPr lang="fi-FI" sz="1100" b="0" i="0" dirty="0">
                <a:solidFill>
                  <a:srgbClr val="000000"/>
                </a:solidFill>
                <a:effectLst/>
                <a:latin typeface="Roboto" panose="02000000000000000000" pitchFamily="2" charset="0"/>
              </a:rPr>
              <a:t>0417314772</a:t>
            </a:r>
            <a:br>
              <a:rPr lang="fi-FI" sz="1100" b="0" i="0" dirty="0">
                <a:solidFill>
                  <a:srgbClr val="000000"/>
                </a:solidFill>
                <a:effectLst/>
                <a:latin typeface="Roboto" panose="02000000000000000000" pitchFamily="2" charset="0"/>
              </a:rPr>
            </a:br>
            <a:r>
              <a:rPr lang="fi-FI" sz="1100" b="0" i="0" u="none" strike="noStrike" dirty="0">
                <a:solidFill>
                  <a:srgbClr val="000000"/>
                </a:solidFill>
                <a:effectLst/>
                <a:latin typeface="Roboto" panose="02000000000000000000" pitchFamily="2" charset="0"/>
                <a:hlinkClick r:id="rId2"/>
              </a:rPr>
              <a:t>jukka-pekka.tyni@hyvinvointiala.fi</a:t>
            </a:r>
            <a:br>
              <a:rPr lang="fi-FI" sz="1100" b="0" i="0" dirty="0">
                <a:solidFill>
                  <a:srgbClr val="000000"/>
                </a:solidFill>
                <a:effectLst/>
                <a:latin typeface="Roboto" panose="02000000000000000000" pitchFamily="2" charset="0"/>
              </a:rPr>
            </a:b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Nathalia Petralia</a:t>
            </a:r>
            <a:br>
              <a:rPr lang="en-US" sz="2000" dirty="0">
                <a:latin typeface="Arial" panose="020B0604020202020204" pitchFamily="34" charset="0"/>
                <a:cs typeface="Arial" panose="020B0604020202020204" pitchFamily="34" charset="0"/>
              </a:rPr>
            </a:br>
            <a:r>
              <a:rPr lang="en-US" sz="1800" dirty="0" err="1">
                <a:latin typeface="Arial" panose="020B0604020202020204" pitchFamily="34" charset="0"/>
                <a:cs typeface="Arial" panose="020B0604020202020204" pitchFamily="34" charset="0"/>
              </a:rPr>
              <a:t>Lakimies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työmarkkinat</a:t>
            </a:r>
            <a:br>
              <a:rPr lang="en-US" sz="1800" dirty="0">
                <a:latin typeface="Arial" panose="020B0604020202020204" pitchFamily="34" charset="0"/>
                <a:cs typeface="Arial" panose="020B0604020202020204" pitchFamily="34" charset="0"/>
              </a:rPr>
            </a:br>
            <a:r>
              <a:rPr lang="fi-FI" sz="1100" b="0" i="0" dirty="0">
                <a:solidFill>
                  <a:srgbClr val="000000"/>
                </a:solidFill>
                <a:effectLst/>
                <a:latin typeface="Roboto" panose="02000000000000000000" pitchFamily="2" charset="0"/>
              </a:rPr>
              <a:t>09 1728 5525</a:t>
            </a:r>
            <a:br>
              <a:rPr lang="fi-FI" sz="1100" b="0" i="0" dirty="0">
                <a:solidFill>
                  <a:srgbClr val="000000"/>
                </a:solidFill>
                <a:effectLst/>
                <a:latin typeface="Roboto" panose="02000000000000000000" pitchFamily="2" charset="0"/>
              </a:rPr>
            </a:br>
            <a:r>
              <a:rPr lang="fi-FI" sz="1100" b="0" i="0" dirty="0">
                <a:solidFill>
                  <a:srgbClr val="000000"/>
                </a:solidFill>
                <a:effectLst/>
                <a:latin typeface="Roboto" panose="02000000000000000000" pitchFamily="2" charset="0"/>
              </a:rPr>
              <a:t> </a:t>
            </a:r>
            <a:r>
              <a:rPr lang="fi-FI" sz="1100" b="0" i="0" u="none" strike="noStrike" dirty="0">
                <a:solidFill>
                  <a:srgbClr val="000000"/>
                </a:solidFill>
                <a:effectLst/>
                <a:latin typeface="Roboto" panose="02000000000000000000" pitchFamily="2" charset="0"/>
                <a:hlinkClick r:id="rId3"/>
              </a:rPr>
              <a:t>nathalia.petralia@hyvinvointiala.fi</a:t>
            </a:r>
            <a:br>
              <a:rPr lang="fi-FI" sz="1050" b="0" i="0" dirty="0">
                <a:solidFill>
                  <a:srgbClr val="000000"/>
                </a:solidFill>
                <a:effectLst/>
                <a:latin typeface="Roboto" panose="02000000000000000000" pitchFamily="2" charset="0"/>
              </a:rPr>
            </a:b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237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861313"/>
            <a:ext cx="4202112" cy="2388924"/>
          </a:xfrm>
        </p:spPr>
        <p:txBody>
          <a:bodyPr/>
          <a:lstStyle/>
          <a:p>
            <a:r>
              <a:rPr lang="en-US" b="1" dirty="0" err="1">
                <a:latin typeface="Arial" panose="020B0604020202020204" pitchFamily="34" charset="0"/>
                <a:cs typeface="Arial" panose="020B0604020202020204" pitchFamily="34" charset="0"/>
              </a:rPr>
              <a:t>Palkankorotukset</a:t>
            </a:r>
            <a:r>
              <a:rPr lang="en-US" b="1" dirty="0">
                <a:latin typeface="Arial" panose="020B0604020202020204" pitchFamily="34" charset="0"/>
                <a:cs typeface="Arial" panose="020B0604020202020204" pitchFamily="34" charset="0"/>
              </a:rPr>
              <a:t> ja </a:t>
            </a:r>
            <a:r>
              <a:rPr lang="en-US" b="1" dirty="0" err="1">
                <a:latin typeface="Arial" panose="020B0604020202020204" pitchFamily="34" charset="0"/>
                <a:cs typeface="Arial" panose="020B0604020202020204" pitchFamily="34" charset="0"/>
              </a:rPr>
              <a:t>sopimuskausi</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586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4C2003-A996-ED55-969F-DD6BA29A09B7}"/>
              </a:ext>
            </a:extLst>
          </p:cNvPr>
          <p:cNvSpPr>
            <a:spLocks noGrp="1"/>
          </p:cNvSpPr>
          <p:nvPr>
            <p:ph type="title"/>
          </p:nvPr>
        </p:nvSpPr>
        <p:spPr/>
        <p:txBody>
          <a:bodyPr>
            <a:normAutofit fontScale="90000"/>
          </a:bodyPr>
          <a:lstStyle/>
          <a:p>
            <a:r>
              <a:rPr lang="fi-FI" b="1" dirty="0">
                <a:latin typeface="Arial" panose="020B0604020202020204" pitchFamily="34" charset="0"/>
                <a:cs typeface="Arial" panose="020B0604020202020204" pitchFamily="34" charset="0"/>
              </a:rPr>
              <a:t>Sopimuskausi ja palkankorotukset 1.9.2022</a:t>
            </a:r>
          </a:p>
        </p:txBody>
      </p:sp>
      <p:sp>
        <p:nvSpPr>
          <p:cNvPr id="3" name="Sisällön paikkamerkki 2">
            <a:extLst>
              <a:ext uri="{FF2B5EF4-FFF2-40B4-BE49-F238E27FC236}">
                <a16:creationId xmlns:a16="http://schemas.microsoft.com/office/drawing/2014/main" id="{4831368F-C69F-7E53-2A30-B4C1CF9A4D49}"/>
              </a:ext>
            </a:extLst>
          </p:cNvPr>
          <p:cNvSpPr>
            <a:spLocks noGrp="1"/>
          </p:cNvSpPr>
          <p:nvPr>
            <p:ph idx="1"/>
          </p:nvPr>
        </p:nvSpPr>
        <p:spPr/>
        <p:txBody>
          <a:bodyPr>
            <a:normAutofit lnSpcReduction="10000"/>
          </a:bodyPr>
          <a:lstStyle/>
          <a:p>
            <a:r>
              <a:rPr lang="fi-FI" sz="1800" dirty="0">
                <a:effectLst/>
                <a:latin typeface="Arial" panose="020B0604020202020204" pitchFamily="34" charset="0"/>
                <a:ea typeface="Calibri" panose="020F0502020204030204" pitchFamily="34" charset="0"/>
                <a:cs typeface="Arial" panose="020B0604020202020204" pitchFamily="34" charset="0"/>
              </a:rPr>
              <a:t>Sopimuskausi on 11 kk + 11 kk. </a:t>
            </a:r>
            <a:r>
              <a:rPr lang="fi-FI" dirty="0">
                <a:latin typeface="Arial" panose="020B0604020202020204" pitchFamily="34" charset="0"/>
                <a:ea typeface="Calibri" panose="020F0502020204030204" pitchFamily="34" charset="0"/>
                <a:cs typeface="Arial" panose="020B0604020202020204" pitchFamily="34" charset="0"/>
              </a:rPr>
              <a:t>Y</a:t>
            </a:r>
            <a:r>
              <a:rPr lang="fi-FI" sz="1800" dirty="0">
                <a:effectLst/>
                <a:latin typeface="Arial" panose="020B0604020202020204" pitchFamily="34" charset="0"/>
                <a:ea typeface="Calibri" panose="020F0502020204030204" pitchFamily="34" charset="0"/>
                <a:cs typeface="Arial" panose="020B0604020202020204" pitchFamily="34" charset="0"/>
              </a:rPr>
              <a:t>hteensä 22 kk eli TES voimassa ajalla 1.6.2022–31.3.2024. </a:t>
            </a:r>
          </a:p>
          <a:p>
            <a:r>
              <a:rPr lang="fi-FI" sz="1800" dirty="0">
                <a:effectLst/>
                <a:latin typeface="Arial" panose="020B0604020202020204" pitchFamily="34" charset="0"/>
                <a:ea typeface="Calibri" panose="020F0502020204030204" pitchFamily="34" charset="0"/>
                <a:cs typeface="Arial" panose="020B0604020202020204" pitchFamily="34" charset="0"/>
              </a:rPr>
              <a:t>Palkankorotukset ensimmäisen 11 kk:n osalta ovat yhteensä 1,8 prosenttia, josta yleiskorotuksen osuus on 1,5 prosenttia ja paikallista erää 0,3 prosenttia. </a:t>
            </a:r>
          </a:p>
          <a:p>
            <a:r>
              <a:rPr lang="fi-FI" sz="1800" dirty="0">
                <a:effectLst/>
                <a:latin typeface="Arial" panose="020B0604020202020204" pitchFamily="34" charset="0"/>
                <a:ea typeface="Calibri" panose="020F0502020204030204" pitchFamily="34" charset="0"/>
                <a:cs typeface="Arial" panose="020B0604020202020204" pitchFamily="34" charset="0"/>
              </a:rPr>
              <a:t>Jälkimmäisen 11 kuukauden palkankorotuksen ajankohta, suuruus ja rakenne sovitaan </a:t>
            </a:r>
            <a:r>
              <a:rPr lang="fi-FI" sz="1800" dirty="0" err="1">
                <a:effectLst/>
                <a:latin typeface="Arial" panose="020B0604020202020204" pitchFamily="34" charset="0"/>
                <a:ea typeface="Calibri" panose="020F0502020204030204" pitchFamily="34" charset="0"/>
                <a:cs typeface="Arial" panose="020B0604020202020204" pitchFamily="34" charset="0"/>
              </a:rPr>
              <a:t>HALIn</a:t>
            </a:r>
            <a:r>
              <a:rPr lang="fi-FI" sz="1800" dirty="0">
                <a:effectLst/>
                <a:latin typeface="Arial" panose="020B0604020202020204" pitchFamily="34" charset="0"/>
                <a:ea typeface="Calibri" panose="020F0502020204030204" pitchFamily="34" charset="0"/>
                <a:cs typeface="Arial" panose="020B0604020202020204" pitchFamily="34" charset="0"/>
              </a:rPr>
              <a:t> ja </a:t>
            </a:r>
            <a:r>
              <a:rPr lang="fi-FI" sz="1800" dirty="0" err="1">
                <a:effectLst/>
                <a:latin typeface="Arial" panose="020B0604020202020204" pitchFamily="34" charset="0"/>
                <a:ea typeface="Calibri" panose="020F0502020204030204" pitchFamily="34" charset="0"/>
                <a:cs typeface="Arial" panose="020B0604020202020204" pitchFamily="34" charset="0"/>
              </a:rPr>
              <a:t>ERTOn</a:t>
            </a:r>
            <a:r>
              <a:rPr lang="fi-FI" sz="1800" dirty="0">
                <a:effectLst/>
                <a:latin typeface="Arial" panose="020B0604020202020204" pitchFamily="34" charset="0"/>
                <a:ea typeface="Calibri" panose="020F0502020204030204" pitchFamily="34" charset="0"/>
                <a:cs typeface="Arial" panose="020B0604020202020204" pitchFamily="34" charset="0"/>
              </a:rPr>
              <a:t> välisissä neuvotteluissa 15.3.2023 mennessä. Jos vuoden 2023 palkantarkastuksesta ei päästä yksimielisyyteen 15.3.2023 mennessä, voivat työehtosopimusosapuolet irtisanoa </a:t>
            </a:r>
            <a:r>
              <a:rPr lang="fi-FI" sz="1800" dirty="0" err="1">
                <a:effectLst/>
                <a:latin typeface="Arial" panose="020B0604020202020204" pitchFamily="34" charset="0"/>
                <a:ea typeface="Calibri" panose="020F0502020204030204" pitchFamily="34" charset="0"/>
                <a:cs typeface="Arial" panose="020B0604020202020204" pitchFamily="34" charset="0"/>
              </a:rPr>
              <a:t>TESin</a:t>
            </a:r>
            <a:r>
              <a:rPr lang="fi-FI" sz="1800" dirty="0">
                <a:effectLst/>
                <a:latin typeface="Arial" panose="020B0604020202020204" pitchFamily="34" charset="0"/>
                <a:ea typeface="Calibri" panose="020F0502020204030204" pitchFamily="34" charset="0"/>
                <a:cs typeface="Arial" panose="020B0604020202020204" pitchFamily="34" charset="0"/>
              </a:rPr>
              <a:t> päättymään 30.4.2023. </a:t>
            </a:r>
          </a:p>
          <a:p>
            <a:r>
              <a:rPr lang="fi-FI" sz="1800" dirty="0">
                <a:effectLst/>
                <a:latin typeface="Arial" panose="020B0604020202020204" pitchFamily="34" charset="0"/>
                <a:ea typeface="Calibri" panose="020F0502020204030204" pitchFamily="34" charset="0"/>
                <a:cs typeface="Arial" panose="020B0604020202020204" pitchFamily="34" charset="0"/>
              </a:rPr>
              <a:t>Palkankorotuksista neuvotellaan siis uudemman kerran keväällä 2023. </a:t>
            </a:r>
            <a:r>
              <a:rPr lang="fi-FI" dirty="0">
                <a:latin typeface="Arial" panose="020B0604020202020204" pitchFamily="34" charset="0"/>
                <a:ea typeface="Calibri" panose="020F0502020204030204" pitchFamily="34" charset="0"/>
                <a:cs typeface="Arial" panose="020B0604020202020204" pitchFamily="34" charset="0"/>
              </a:rPr>
              <a:t>Muut TES- muutokset ovat voimassa normaalisti 31.3.2024 saakka.</a:t>
            </a:r>
            <a:endParaRPr lang="fi-FI"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fi-FI" dirty="0"/>
          </a:p>
        </p:txBody>
      </p:sp>
    </p:spTree>
    <p:extLst>
      <p:ext uri="{BB962C8B-B14F-4D97-AF65-F5344CB8AC3E}">
        <p14:creationId xmlns:p14="http://schemas.microsoft.com/office/powerpoint/2010/main" val="278089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4C2003-A996-ED55-969F-DD6BA29A09B7}"/>
              </a:ext>
            </a:extLst>
          </p:cNvPr>
          <p:cNvSpPr>
            <a:spLocks noGrp="1"/>
          </p:cNvSpPr>
          <p:nvPr>
            <p:ph type="title"/>
          </p:nvPr>
        </p:nvSpPr>
        <p:spPr/>
        <p:txBody>
          <a:bodyPr/>
          <a:lstStyle/>
          <a:p>
            <a:r>
              <a:rPr lang="fi-FI" b="1" dirty="0">
                <a:latin typeface="Arial" panose="020B0604020202020204" pitchFamily="34" charset="0"/>
                <a:cs typeface="Arial" panose="020B0604020202020204" pitchFamily="34" charset="0"/>
              </a:rPr>
              <a:t>Palkankorotukset 1.9.2022</a:t>
            </a:r>
          </a:p>
        </p:txBody>
      </p:sp>
      <p:sp>
        <p:nvSpPr>
          <p:cNvPr id="3" name="Sisällön paikkamerkki 2">
            <a:extLst>
              <a:ext uri="{FF2B5EF4-FFF2-40B4-BE49-F238E27FC236}">
                <a16:creationId xmlns:a16="http://schemas.microsoft.com/office/drawing/2014/main" id="{4831368F-C69F-7E53-2A30-B4C1CF9A4D49}"/>
              </a:ext>
            </a:extLst>
          </p:cNvPr>
          <p:cNvSpPr>
            <a:spLocks noGrp="1"/>
          </p:cNvSpPr>
          <p:nvPr>
            <p:ph idx="1"/>
          </p:nvPr>
        </p:nvSpPr>
        <p:spPr>
          <a:xfrm>
            <a:off x="318977" y="1411970"/>
            <a:ext cx="8196373" cy="3508467"/>
          </a:xfrm>
        </p:spPr>
        <p:txBody>
          <a:bodyPr>
            <a:normAutofit fontScale="77500" lnSpcReduction="20000"/>
          </a:bodyPr>
          <a:lstStyle/>
          <a:p>
            <a:pPr marL="8255" indent="0">
              <a:lnSpc>
                <a:spcPts val="1150"/>
              </a:lnSpc>
              <a:spcAft>
                <a:spcPts val="565"/>
              </a:spcAft>
              <a:buNone/>
              <a:tabLst>
                <a:tab pos="1475740" algn="ctr"/>
              </a:tabLst>
            </a:pPr>
            <a:r>
              <a:rPr lang="en-US" dirty="0" err="1">
                <a:latin typeface="Arial" panose="020B0604020202020204" pitchFamily="34" charset="0"/>
                <a:cs typeface="Arial" panose="020B0604020202020204" pitchFamily="34" charset="0"/>
              </a:rPr>
              <a:t>Yleiskorotus</a:t>
            </a:r>
            <a:r>
              <a:rPr lang="en-US" dirty="0">
                <a:latin typeface="Arial" panose="020B0604020202020204" pitchFamily="34" charset="0"/>
                <a:cs typeface="Arial" panose="020B0604020202020204" pitchFamily="34" charset="0"/>
              </a:rPr>
              <a:t> 1,5 % ja </a:t>
            </a:r>
            <a:r>
              <a:rPr lang="en-US" dirty="0" err="1">
                <a:latin typeface="Arial" panose="020B0604020202020204" pitchFamily="34" charset="0"/>
                <a:cs typeface="Arial" panose="020B0604020202020204" pitchFamily="34" charset="0"/>
              </a:rPr>
              <a:t>paikallinen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erä</a:t>
            </a:r>
            <a:r>
              <a:rPr lang="en-US" dirty="0">
                <a:latin typeface="Arial" panose="020B0604020202020204" pitchFamily="34" charset="0"/>
                <a:cs typeface="Arial" panose="020B0604020202020204" pitchFamily="34" charset="0"/>
              </a:rPr>
              <a:t> 0,3 % </a:t>
            </a:r>
            <a:r>
              <a:rPr lang="en-US" dirty="0" err="1">
                <a:latin typeface="Arial" panose="020B0604020202020204" pitchFamily="34" charset="0"/>
                <a:cs typeface="Arial" panose="020B0604020202020204" pitchFamily="34" charset="0"/>
              </a:rPr>
              <a:t>sekä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taulukkorotus</a:t>
            </a:r>
            <a:r>
              <a:rPr lang="en-US" dirty="0">
                <a:latin typeface="Arial" panose="020B0604020202020204" pitchFamily="34" charset="0"/>
                <a:cs typeface="Arial" panose="020B0604020202020204" pitchFamily="34" charset="0"/>
              </a:rPr>
              <a:t> 1,8 %.</a:t>
            </a:r>
            <a:endParaRPr lang="fi-FI" dirty="0">
              <a:effectLst/>
              <a:latin typeface="Arial" panose="020B0604020202020204" pitchFamily="34" charset="0"/>
              <a:ea typeface="Calibri" panose="020F0502020204030204" pitchFamily="34" charset="0"/>
              <a:cs typeface="Arial" panose="020B0604020202020204" pitchFamily="34" charset="0"/>
            </a:endParaRPr>
          </a:p>
          <a:p>
            <a:r>
              <a:rPr lang="fi-FI" b="1" dirty="0">
                <a:latin typeface="Arial" panose="020B0604020202020204" pitchFamily="34" charset="0"/>
                <a:cs typeface="Arial" panose="020B0604020202020204" pitchFamily="34" charset="0"/>
              </a:rPr>
              <a:t>Toimihenkilöiden henkilökohtaisia 31.8.2022 voimassa olevia kuukausipalkkoja korotetaan 1.9.2022 yleiskorotuksella 1,5 %.</a:t>
            </a:r>
          </a:p>
          <a:p>
            <a:r>
              <a:rPr lang="fi-FI" b="1" dirty="0">
                <a:latin typeface="Arial" panose="020B0604020202020204" pitchFamily="34" charset="0"/>
                <a:cs typeface="Arial" panose="020B0604020202020204" pitchFamily="34" charset="0"/>
              </a:rPr>
              <a:t>Lisäksi toteutetaan 1.9.2022 alkaen paikallinen erä 0,3 %. </a:t>
            </a:r>
          </a:p>
          <a:p>
            <a:pPr lvl="1"/>
            <a:r>
              <a:rPr lang="fi-FI" dirty="0">
                <a:latin typeface="Arial" panose="020B0604020202020204" pitchFamily="34" charset="0"/>
                <a:cs typeface="Arial" panose="020B0604020202020204" pitchFamily="34" charset="0"/>
              </a:rPr>
              <a:t>Paikallisesta erästä sovitaan ja se jaetaan liittojen sopiman ohjeen mukaisesti. Paikallisen erän suuruus lasketaan toukokuun 2022 palkoista. </a:t>
            </a:r>
          </a:p>
          <a:p>
            <a:pPr lvl="1"/>
            <a:r>
              <a:rPr lang="fi-FI" dirty="0">
                <a:latin typeface="Arial" panose="020B0604020202020204" pitchFamily="34" charset="0"/>
                <a:cs typeface="Arial" panose="020B0604020202020204" pitchFamily="34" charset="0"/>
              </a:rPr>
              <a:t>Jakamisesta voidaan neuvotella marraskuun 2022 loppuun asti. </a:t>
            </a:r>
          </a:p>
          <a:p>
            <a:pPr lvl="1"/>
            <a:r>
              <a:rPr lang="en-US" dirty="0" err="1">
                <a:latin typeface="Arial" panose="020B0604020202020204" pitchFamily="34" charset="0"/>
                <a:cs typeface="Arial" panose="020B0604020202020204" pitchFamily="34" charset="0"/>
              </a:rPr>
              <a:t>Tarkemmat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ohjeet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paikallisen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erän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jakamisesta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ovat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liitteenä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olevassa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allekirjoituspöytäkirjassa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liite</a:t>
            </a:r>
            <a:r>
              <a:rPr lang="en-US" dirty="0">
                <a:latin typeface="Arial" panose="020B0604020202020204" pitchFamily="34" charset="0"/>
                <a:cs typeface="Arial" panose="020B0604020202020204" pitchFamily="34" charset="0"/>
              </a:rPr>
              <a:t> 1). </a:t>
            </a:r>
            <a:r>
              <a:rPr lang="en-US" dirty="0" err="1">
                <a:latin typeface="Arial" panose="020B0604020202020204" pitchFamily="34" charset="0"/>
                <a:cs typeface="Arial" panose="020B0604020202020204" pitchFamily="34" charset="0"/>
              </a:rPr>
              <a:t>Ohje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käytännössä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vastaava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kuin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edellisellä</a:t>
            </a:r>
            <a:r>
              <a:rPr lang="en-US" dirty="0">
                <a:latin typeface="Arial" panose="020B0604020202020204" pitchFamily="34" charset="0"/>
                <a:cs typeface="Arial" panose="020B0604020202020204" pitchFamily="34" charset="0"/>
              </a:rPr>
              <a:t> TES-</a:t>
            </a:r>
            <a:r>
              <a:rPr lang="en-US" dirty="0" err="1">
                <a:latin typeface="Arial" panose="020B0604020202020204" pitchFamily="34" charset="0"/>
                <a:cs typeface="Arial" panose="020B0604020202020204" pitchFamily="34" charset="0"/>
              </a:rPr>
              <a:t>kaudella</a:t>
            </a:r>
            <a:r>
              <a:rPr lang="en-US" dirty="0">
                <a:latin typeface="Arial" panose="020B0604020202020204" pitchFamily="34" charset="0"/>
                <a:cs typeface="Arial" panose="020B0604020202020204" pitchFamily="34" charset="0"/>
              </a:rPr>
              <a:t>.</a:t>
            </a:r>
            <a:endParaRPr lang="fi-FI" dirty="0">
              <a:latin typeface="Arial" panose="020B0604020202020204" pitchFamily="34" charset="0"/>
              <a:cs typeface="Arial" panose="020B0604020202020204" pitchFamily="34" charset="0"/>
            </a:endParaRPr>
          </a:p>
          <a:p>
            <a:r>
              <a:rPr lang="fi-FI" b="1" dirty="0">
                <a:latin typeface="Arial" panose="020B0604020202020204" pitchFamily="34" charset="0"/>
                <a:cs typeface="Arial" panose="020B0604020202020204" pitchFamily="34" charset="0"/>
              </a:rPr>
              <a:t>Taulukkopalkkoja korotetaan 1.9.2022 alkaen 1,8 %. </a:t>
            </a:r>
          </a:p>
          <a:p>
            <a:pPr lvl="1"/>
            <a:r>
              <a:rPr lang="fi-FI" dirty="0">
                <a:latin typeface="Arial" panose="020B0604020202020204" pitchFamily="34" charset="0"/>
                <a:cs typeface="Arial" panose="020B0604020202020204" pitchFamily="34" charset="0"/>
              </a:rPr>
              <a:t>”Jos taulukkokorotus johtaa pakottavaan henkilökohtaisen palkankorotuksen ylittävään korotukseen, on työnantajalla oikeus vähentää tämä ylite henkilön erityistekijälisästä tai henkilökohtaisesta lisästä tai muusta palkanosasta, kuitenkin niin, että työehtosopimuksen määräykset vähimmäispalkoista toteutuvat.”</a:t>
            </a:r>
          </a:p>
          <a:p>
            <a:pPr lvl="1"/>
            <a:r>
              <a:rPr lang="en-US" dirty="0" err="1">
                <a:latin typeface="Arial" panose="020B0604020202020204" pitchFamily="34" charset="0"/>
                <a:cs typeface="Arial" panose="020B0604020202020204" pitchFamily="34" charset="0"/>
              </a:rPr>
              <a:t>Taulukkokorotus</a:t>
            </a:r>
            <a:r>
              <a:rPr lang="en-US" dirty="0">
                <a:latin typeface="Arial" panose="020B0604020202020204" pitchFamily="34" charset="0"/>
                <a:cs typeface="Arial" panose="020B0604020202020204" pitchFamily="34" charset="0"/>
              </a:rPr>
              <a:t> on </a:t>
            </a:r>
            <a:r>
              <a:rPr lang="en-US" dirty="0" err="1">
                <a:latin typeface="Arial" panose="020B0604020202020204" pitchFamily="34" charset="0"/>
                <a:cs typeface="Arial" panose="020B0604020202020204" pitchFamily="34" charset="0"/>
              </a:rPr>
              <a:t>siis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korkeampi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kuin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yleiskorotus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Kompensoidaan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tarvittaessa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pienentämällä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taulukkopalkan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eli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peruspalkan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ylitteitä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tavoin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Palkanosien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suhde</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rakenne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saattaa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muuttua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mutta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palkka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nousee</a:t>
            </a:r>
            <a:r>
              <a:rPr lang="en-US" dirty="0">
                <a:latin typeface="Arial" panose="020B0604020202020204" pitchFamily="34" charset="0"/>
                <a:cs typeface="Arial" panose="020B0604020202020204" pitchFamily="34" charset="0"/>
              </a:rPr>
              <a:t>.</a:t>
            </a:r>
          </a:p>
          <a:p>
            <a:endParaRPr lang="fi-FI" dirty="0"/>
          </a:p>
          <a:p>
            <a:endParaRPr lang="fi-FI" dirty="0"/>
          </a:p>
        </p:txBody>
      </p:sp>
    </p:spTree>
    <p:extLst>
      <p:ext uri="{BB962C8B-B14F-4D97-AF65-F5344CB8AC3E}">
        <p14:creationId xmlns:p14="http://schemas.microsoft.com/office/powerpoint/2010/main" val="1981999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Palkankorotus</a:t>
            </a:r>
            <a:r>
              <a:rPr lang="en-US" b="1" dirty="0">
                <a:latin typeface="Arial" panose="020B0604020202020204" pitchFamily="34" charset="0"/>
                <a:cs typeface="Arial" panose="020B0604020202020204" pitchFamily="34" charset="0"/>
              </a:rPr>
              <a:t> 1.9.2022</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err="1">
                <a:latin typeface="Arial" panose="020B0604020202020204" pitchFamily="34" charset="0"/>
                <a:cs typeface="Arial" panose="020B0604020202020204" pitchFamily="34" charset="0"/>
              </a:rPr>
              <a:t>Yleiskorotus</a:t>
            </a:r>
            <a:r>
              <a:rPr lang="en-US" dirty="0">
                <a:latin typeface="Arial" panose="020B0604020202020204" pitchFamily="34" charset="0"/>
                <a:cs typeface="Arial" panose="020B0604020202020204" pitchFamily="34" charset="0"/>
              </a:rPr>
              <a:t> 1.9.2022:</a:t>
            </a:r>
          </a:p>
          <a:p>
            <a:r>
              <a:rPr lang="en-US" dirty="0" err="1">
                <a:latin typeface="Arial" panose="020B0604020202020204" pitchFamily="34" charset="0"/>
                <a:cs typeface="Arial" panose="020B0604020202020204" pitchFamily="34" charset="0"/>
              </a:rPr>
              <a:t>Toimihenkilöiden</a:t>
            </a:r>
            <a:r>
              <a:rPr lang="en-US" dirty="0">
                <a:latin typeface="Arial" panose="020B0604020202020204" pitchFamily="34" charset="0"/>
                <a:cs typeface="Arial" panose="020B0604020202020204" pitchFamily="34" charset="0"/>
              </a:rPr>
              <a:t> 31.8.2022 </a:t>
            </a:r>
            <a:r>
              <a:rPr lang="en-US" dirty="0" err="1">
                <a:latin typeface="Arial" panose="020B0604020202020204" pitchFamily="34" charset="0"/>
                <a:cs typeface="Arial" panose="020B0604020202020204" pitchFamily="34" charset="0"/>
              </a:rPr>
              <a:t>voimassa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olevia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henkilökohtaisia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kuukausipalkkoja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korotetaan</a:t>
            </a:r>
            <a:r>
              <a:rPr lang="en-US" dirty="0">
                <a:latin typeface="Arial" panose="020B0604020202020204" pitchFamily="34" charset="0"/>
                <a:cs typeface="Arial" panose="020B0604020202020204" pitchFamily="34" charset="0"/>
              </a:rPr>
              <a:t> 1,5 %. </a:t>
            </a:r>
          </a:p>
          <a:p>
            <a:pPr lvl="1"/>
            <a:r>
              <a:rPr lang="en-US" dirty="0">
                <a:latin typeface="Arial" panose="020B0604020202020204" pitchFamily="34" charset="0"/>
                <a:cs typeface="Arial" panose="020B0604020202020204" pitchFamily="34" charset="0"/>
              </a:rPr>
              <a:t>Jos </a:t>
            </a:r>
            <a:r>
              <a:rPr lang="en-US" dirty="0" err="1">
                <a:latin typeface="Arial" panose="020B0604020202020204" pitchFamily="34" charset="0"/>
                <a:cs typeface="Arial" panose="020B0604020202020204" pitchFamily="34" charset="0"/>
              </a:rPr>
              <a:t>palkka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koostuu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työehtosopimuksen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mukaisista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palkanosista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jokaista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korotetaan</a:t>
            </a:r>
            <a:r>
              <a:rPr lang="en-US" dirty="0">
                <a:latin typeface="Arial" panose="020B0604020202020204" pitchFamily="34" charset="0"/>
                <a:cs typeface="Arial" panose="020B0604020202020204" pitchFamily="34" charset="0"/>
              </a:rPr>
              <a:t> 1,5% </a:t>
            </a:r>
          </a:p>
          <a:p>
            <a:pPr lvl="2"/>
            <a:r>
              <a:rPr lang="en-US" dirty="0" err="1">
                <a:latin typeface="Arial" panose="020B0604020202020204" pitchFamily="34" charset="0"/>
                <a:cs typeface="Arial" panose="020B0604020202020204" pitchFamily="34" charset="0"/>
              </a:rPr>
              <a:t>Vaativuusryhmän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peruspalkka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eli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taulukkopalkka</a:t>
            </a:r>
            <a:endParaRPr lang="en-US" dirty="0">
              <a:latin typeface="Arial" panose="020B0604020202020204" pitchFamily="34" charset="0"/>
              <a:cs typeface="Arial" panose="020B0604020202020204" pitchFamily="34" charset="0"/>
            </a:endParaRPr>
          </a:p>
          <a:p>
            <a:pPr lvl="2"/>
            <a:r>
              <a:rPr lang="en-US" dirty="0" err="1">
                <a:latin typeface="Arial" panose="020B0604020202020204" pitchFamily="34" charset="0"/>
                <a:cs typeface="Arial" panose="020B0604020202020204" pitchFamily="34" charset="0"/>
              </a:rPr>
              <a:t>Henkilökohtainen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palkanosa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joka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voi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sisältää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henkilökohtaista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lisää</a:t>
            </a:r>
            <a:r>
              <a:rPr lang="en-US" dirty="0">
                <a:latin typeface="Arial" panose="020B0604020202020204" pitchFamily="34" charset="0"/>
                <a:cs typeface="Arial" panose="020B0604020202020204" pitchFamily="34" charset="0"/>
              </a:rPr>
              <a:t> ja/tai </a:t>
            </a:r>
            <a:r>
              <a:rPr lang="en-US" dirty="0" err="1">
                <a:latin typeface="Arial" panose="020B0604020202020204" pitchFamily="34" charset="0"/>
                <a:cs typeface="Arial" panose="020B0604020202020204" pitchFamily="34" charset="0"/>
              </a:rPr>
              <a:t>vuosisidonnaista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takuuta</a:t>
            </a:r>
            <a:endParaRPr lang="en-US" dirty="0">
              <a:latin typeface="Arial" panose="020B0604020202020204" pitchFamily="34" charset="0"/>
              <a:cs typeface="Arial" panose="020B0604020202020204" pitchFamily="34" charset="0"/>
            </a:endParaRPr>
          </a:p>
          <a:p>
            <a:pPr lvl="2"/>
            <a:r>
              <a:rPr lang="en-US" dirty="0" err="1">
                <a:latin typeface="Arial" panose="020B0604020202020204" pitchFamily="34" charset="0"/>
                <a:cs typeface="Arial" panose="020B0604020202020204" pitchFamily="34" charset="0"/>
              </a:rPr>
              <a:t>Erityistekijälisä</a:t>
            </a:r>
            <a:endParaRPr lang="en-US" dirty="0">
              <a:latin typeface="Arial" panose="020B0604020202020204" pitchFamily="34" charset="0"/>
              <a:cs typeface="Arial" panose="020B0604020202020204" pitchFamily="34" charset="0"/>
            </a:endParaRPr>
          </a:p>
          <a:p>
            <a:pPr lvl="2"/>
            <a:r>
              <a:rPr lang="en-US" dirty="0" err="1">
                <a:latin typeface="Arial" panose="020B0604020202020204" pitchFamily="34" charset="0"/>
                <a:cs typeface="Arial" panose="020B0604020202020204" pitchFamily="34" charset="0"/>
              </a:rPr>
              <a:t>Taulukkopalkasta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prosentuaalisesti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laskettavat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palkanosat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korottuvat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taulukkopalkkaa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korotetaan</a:t>
            </a:r>
            <a:r>
              <a:rPr lang="en-US" dirty="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Jos </a:t>
            </a:r>
            <a:r>
              <a:rPr lang="en-US" dirty="0" err="1">
                <a:latin typeface="Arial" panose="020B0604020202020204" pitchFamily="34" charset="0"/>
                <a:cs typeface="Arial" panose="020B0604020202020204" pitchFamily="34" charset="0"/>
              </a:rPr>
              <a:t>palkka</a:t>
            </a:r>
            <a:r>
              <a:rPr lang="en-US" dirty="0">
                <a:latin typeface="Arial" panose="020B0604020202020204" pitchFamily="34" charset="0"/>
                <a:cs typeface="Arial" panose="020B0604020202020204" pitchFamily="34" charset="0"/>
              </a:rPr>
              <a:t> on </a:t>
            </a:r>
            <a:r>
              <a:rPr lang="en-US" dirty="0" err="1">
                <a:latin typeface="Arial" panose="020B0604020202020204" pitchFamily="34" charset="0"/>
                <a:cs typeface="Arial" panose="020B0604020202020204" pitchFamily="34" charset="0"/>
              </a:rPr>
              <a:t>kiinteä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sopimuspalkka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sitä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korotetaan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kokonaisuudessaan</a:t>
            </a:r>
            <a:r>
              <a:rPr lang="en-US" dirty="0">
                <a:latin typeface="Arial" panose="020B0604020202020204" pitchFamily="34" charset="0"/>
                <a:cs typeface="Arial" panose="020B0604020202020204" pitchFamily="34" charset="0"/>
              </a:rPr>
              <a:t> 1,5 %.</a:t>
            </a:r>
          </a:p>
          <a:p>
            <a:pPr lvl="1"/>
            <a:r>
              <a:rPr lang="en-US" dirty="0">
                <a:latin typeface="Arial" panose="020B0604020202020204" pitchFamily="34" charset="0"/>
                <a:cs typeface="Arial" panose="020B0604020202020204" pitchFamily="34" charset="0"/>
              </a:rPr>
              <a:t>Jos on </a:t>
            </a:r>
            <a:r>
              <a:rPr lang="en-US" dirty="0" err="1">
                <a:latin typeface="Arial" panose="020B0604020202020204" pitchFamily="34" charset="0"/>
                <a:cs typeface="Arial" panose="020B0604020202020204" pitchFamily="34" charset="0"/>
              </a:rPr>
              <a:t>sovittu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tuntipalkasta</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sitä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korotetaan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myös</a:t>
            </a:r>
            <a:r>
              <a:rPr lang="en-US" dirty="0">
                <a:latin typeface="Arial" panose="020B0604020202020204" pitchFamily="34" charset="0"/>
                <a:cs typeface="Arial" panose="020B0604020202020204" pitchFamily="34" charset="0"/>
              </a:rPr>
              <a:t> 1,5 %.</a:t>
            </a:r>
          </a:p>
          <a:p>
            <a:pPr marL="0" indent="0">
              <a:buNone/>
            </a:pPr>
            <a:r>
              <a:rPr lang="en-US" dirty="0" err="1">
                <a:latin typeface="Arial" panose="020B0604020202020204" pitchFamily="34" charset="0"/>
                <a:cs typeface="Arial" panose="020B0604020202020204" pitchFamily="34" charset="0"/>
              </a:rPr>
              <a:t>Paikallinen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erä</a:t>
            </a:r>
            <a:r>
              <a:rPr lang="en-US" dirty="0">
                <a:latin typeface="Arial" panose="020B0604020202020204" pitchFamily="34" charset="0"/>
                <a:cs typeface="Arial" panose="020B0604020202020204" pitchFamily="34" charset="0"/>
              </a:rPr>
              <a:t> 1.9.2022:</a:t>
            </a:r>
          </a:p>
          <a:p>
            <a:r>
              <a:rPr lang="en-US" dirty="0" err="1">
                <a:latin typeface="Arial" panose="020B0604020202020204" pitchFamily="34" charset="0"/>
                <a:cs typeface="Arial" panose="020B0604020202020204" pitchFamily="34" charset="0"/>
              </a:rPr>
              <a:t>Paikallinen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erä</a:t>
            </a:r>
            <a:r>
              <a:rPr lang="en-US" dirty="0">
                <a:latin typeface="Arial" panose="020B0604020202020204" pitchFamily="34" charset="0"/>
                <a:cs typeface="Arial" panose="020B0604020202020204" pitchFamily="34" charset="0"/>
              </a:rPr>
              <a:t> 0,3 % </a:t>
            </a:r>
            <a:r>
              <a:rPr lang="en-US" dirty="0" err="1">
                <a:latin typeface="Arial" panose="020B0604020202020204" pitchFamily="34" charset="0"/>
                <a:cs typeface="Arial" panose="020B0604020202020204" pitchFamily="34" charset="0"/>
              </a:rPr>
              <a:t>jaetaan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liittojen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sopiman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ohjeen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mukaisesti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Jakamisesta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voidaan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neuvotella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marraskuun</a:t>
            </a:r>
            <a:r>
              <a:rPr lang="en-US" dirty="0">
                <a:latin typeface="Arial" panose="020B0604020202020204" pitchFamily="34" charset="0"/>
                <a:cs typeface="Arial" panose="020B0604020202020204" pitchFamily="34" charset="0"/>
              </a:rPr>
              <a:t> 2022 </a:t>
            </a:r>
            <a:r>
              <a:rPr lang="en-US" dirty="0" err="1">
                <a:latin typeface="Arial" panose="020B0604020202020204" pitchFamily="34" charset="0"/>
                <a:cs typeface="Arial" panose="020B0604020202020204" pitchFamily="34" charset="0"/>
              </a:rPr>
              <a:t>loppuun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asti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mutta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maksetaan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syyskuun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alusta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lukien</a:t>
            </a:r>
            <a:r>
              <a:rPr lang="en-US" dirty="0">
                <a:latin typeface="Arial" panose="020B0604020202020204" pitchFamily="34" charset="0"/>
                <a:cs typeface="Arial" panose="020B0604020202020204" pitchFamily="34" charset="0"/>
              </a:rPr>
              <a:t>.</a:t>
            </a:r>
          </a:p>
          <a:p>
            <a:pPr marL="0" indent="0">
              <a:buNone/>
            </a:pPr>
            <a:r>
              <a:rPr lang="en-US" dirty="0" err="1">
                <a:latin typeface="Arial" panose="020B0604020202020204" pitchFamily="34" charset="0"/>
                <a:cs typeface="Arial" panose="020B0604020202020204" pitchFamily="34" charset="0"/>
              </a:rPr>
              <a:t>Taulukkokorotus</a:t>
            </a:r>
            <a:r>
              <a:rPr lang="en-US" dirty="0">
                <a:latin typeface="Arial" panose="020B0604020202020204" pitchFamily="34" charset="0"/>
                <a:cs typeface="Arial" panose="020B0604020202020204" pitchFamily="34" charset="0"/>
              </a:rPr>
              <a:t> 1.9.2022:</a:t>
            </a:r>
          </a:p>
          <a:p>
            <a:r>
              <a:rPr lang="en-US" dirty="0" err="1">
                <a:latin typeface="Arial" panose="020B0604020202020204" pitchFamily="34" charset="0"/>
                <a:cs typeface="Arial" panose="020B0604020202020204" pitchFamily="34" charset="0"/>
              </a:rPr>
              <a:t>Käyttöön</a:t>
            </a:r>
            <a:r>
              <a:rPr lang="en-US" dirty="0">
                <a:latin typeface="Arial" panose="020B0604020202020204" pitchFamily="34" charset="0"/>
                <a:cs typeface="Arial" panose="020B0604020202020204" pitchFamily="34" charset="0"/>
              </a:rPr>
              <a:t> 1,8 %:</a:t>
            </a:r>
            <a:r>
              <a:rPr lang="en-US" dirty="0" err="1">
                <a:latin typeface="Arial" panose="020B0604020202020204" pitchFamily="34" charset="0"/>
                <a:cs typeface="Arial" panose="020B0604020202020204" pitchFamily="34" charset="0"/>
              </a:rPr>
              <a:t>lla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korotettu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uusi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taulukko</a:t>
            </a:r>
            <a:r>
              <a:rPr lang="en-US" dirty="0">
                <a:latin typeface="Arial" panose="020B0604020202020204" pitchFamily="34" charset="0"/>
                <a:cs typeface="Arial" panose="020B0604020202020204" pitchFamily="34" charset="0"/>
              </a:rPr>
              <a:t> 1.9.2022 </a:t>
            </a:r>
            <a:r>
              <a:rPr lang="en-US" dirty="0" err="1">
                <a:latin typeface="Arial" panose="020B0604020202020204" pitchFamily="34" charset="0"/>
                <a:cs typeface="Arial" panose="020B0604020202020204" pitchFamily="34" charset="0"/>
              </a:rPr>
              <a:t>alkaen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sovitaan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uusien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toimihenkilöiden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palkoista</a:t>
            </a:r>
            <a:r>
              <a:rPr lang="en-US" dirty="0">
                <a:latin typeface="Arial" panose="020B0604020202020204" pitchFamily="34" charset="0"/>
                <a:cs typeface="Arial" panose="020B0604020202020204" pitchFamily="34" charset="0"/>
              </a:rPr>
              <a:t>.</a:t>
            </a:r>
          </a:p>
          <a:p>
            <a:r>
              <a:rPr lang="en-US" dirty="0" err="1">
                <a:latin typeface="Arial" panose="020B0604020202020204" pitchFamily="34" charset="0"/>
                <a:cs typeface="Arial" panose="020B0604020202020204" pitchFamily="34" charset="0"/>
              </a:rPr>
              <a:t>Korotukset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koskevat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TESin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soveltamisalan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piirissä</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olevia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työsuhteisia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toimihenkilöitä</a:t>
            </a:r>
            <a:r>
              <a:rPr lang="en-US" dirty="0">
                <a:latin typeface="Arial" panose="020B0604020202020204" pitchFamily="34" charset="0"/>
                <a:cs typeface="Arial" panose="020B0604020202020204" pitchFamily="34" charset="0"/>
              </a:rPr>
              <a:t> tai </a:t>
            </a:r>
            <a:r>
              <a:rPr lang="en-US" dirty="0" err="1">
                <a:latin typeface="Arial" panose="020B0604020202020204" pitchFamily="34" charset="0"/>
                <a:cs typeface="Arial" panose="020B0604020202020204" pitchFamily="34" charset="0"/>
              </a:rPr>
              <a:t>työntekijöitä</a:t>
            </a:r>
            <a:r>
              <a:rPr lang="en-US" dirty="0">
                <a:latin typeface="Arial" panose="020B0604020202020204" pitchFamily="34" charset="0"/>
                <a:cs typeface="Arial" panose="020B0604020202020204" pitchFamily="34" charset="0"/>
              </a:rPr>
              <a:t>. </a:t>
            </a:r>
          </a:p>
          <a:p>
            <a:pPr lvl="1"/>
            <a:r>
              <a:rPr lang="en-US" dirty="0" err="1">
                <a:latin typeface="Arial" panose="020B0604020202020204" pitchFamily="34" charset="0"/>
                <a:cs typeface="Arial" panose="020B0604020202020204" pitchFamily="34" charset="0"/>
              </a:rPr>
              <a:t>Tarkista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mahdolliset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johtajasopimukset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erikseen</a:t>
            </a:r>
            <a:r>
              <a:rPr lang="en-US" dirty="0">
                <a:latin typeface="Arial" panose="020B0604020202020204" pitchFamily="34" charset="0"/>
                <a:cs typeface="Arial" panose="020B0604020202020204" pitchFamily="34" charset="0"/>
              </a:rPr>
              <a:t>.</a:t>
            </a:r>
          </a:p>
          <a:p>
            <a:pPr lvl="1"/>
            <a:endParaRPr lang="en-US" dirty="0"/>
          </a:p>
        </p:txBody>
      </p:sp>
    </p:spTree>
    <p:extLst>
      <p:ext uri="{BB962C8B-B14F-4D97-AF65-F5344CB8AC3E}">
        <p14:creationId xmlns:p14="http://schemas.microsoft.com/office/powerpoint/2010/main" val="387281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Tekstimuutokset</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552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861312"/>
            <a:ext cx="3797085" cy="3668157"/>
          </a:xfrm>
        </p:spPr>
        <p:txBody>
          <a:bodyPr>
            <a:normAutofit fontScale="90000"/>
          </a:bodyPr>
          <a:lstStyle/>
          <a:p>
            <a:r>
              <a:rPr lang="en-US" b="1" dirty="0" err="1">
                <a:latin typeface="Arial" panose="020B0604020202020204" pitchFamily="34" charset="0"/>
                <a:cs typeface="Arial" panose="020B0604020202020204" pitchFamily="34" charset="0"/>
              </a:rPr>
              <a:t>Teknisiä</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muutoksia</a:t>
            </a:r>
            <a:r>
              <a:rPr lang="en-US" b="1" dirty="0">
                <a:latin typeface="Arial" panose="020B0604020202020204" pitchFamily="34" charset="0"/>
                <a:cs typeface="Arial" panose="020B0604020202020204" pitchFamily="34" charset="0"/>
              </a:rPr>
              <a:t> </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6 § (</a:t>
            </a:r>
            <a:r>
              <a:rPr lang="en-US" dirty="0" err="1">
                <a:latin typeface="Arial" panose="020B0604020202020204" pitchFamily="34" charset="0"/>
                <a:cs typeface="Arial" panose="020B0604020202020204" pitchFamily="34" charset="0"/>
              </a:rPr>
              <a:t>Työaika</a:t>
            </a:r>
            <a:r>
              <a:rPr lang="en-US" dirty="0">
                <a:latin typeface="Arial" panose="020B0604020202020204" pitchFamily="34" charset="0"/>
                <a:cs typeface="Arial" panose="020B0604020202020204" pitchFamily="34" charset="0"/>
              </a:rPr>
              <a:t>)</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8§ (</a:t>
            </a:r>
            <a:r>
              <a:rPr lang="en-US" dirty="0" err="1">
                <a:latin typeface="Arial" panose="020B0604020202020204" pitchFamily="34" charset="0"/>
                <a:cs typeface="Arial" panose="020B0604020202020204" pitchFamily="34" charset="0"/>
              </a:rPr>
              <a:t>Lisätyö</a:t>
            </a:r>
            <a:r>
              <a:rPr lang="en-US" dirty="0">
                <a:latin typeface="Arial" panose="020B0604020202020204" pitchFamily="34" charset="0"/>
                <a:cs typeface="Arial" panose="020B0604020202020204" pitchFamily="34" charset="0"/>
              </a:rPr>
              <a:t>)</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15 § (</a:t>
            </a:r>
            <a:r>
              <a:rPr lang="en-US" dirty="0" err="1">
                <a:latin typeface="Arial" panose="020B0604020202020204" pitchFamily="34" charset="0"/>
                <a:cs typeface="Arial" panose="020B0604020202020204" pitchFamily="34" charset="0"/>
              </a:rPr>
              <a:t>Varallaolo</a:t>
            </a:r>
            <a:r>
              <a:rPr lang="en-US" dirty="0">
                <a:latin typeface="Arial" panose="020B0604020202020204" pitchFamily="34" charset="0"/>
                <a:cs typeface="Arial" panose="020B0604020202020204" pitchFamily="34" charset="0"/>
              </a:rPr>
              <a:t> ja </a:t>
            </a:r>
            <a:r>
              <a:rPr lang="en-US" dirty="0" err="1">
                <a:latin typeface="Arial" panose="020B0604020202020204" pitchFamily="34" charset="0"/>
                <a:cs typeface="Arial" panose="020B0604020202020204" pitchFamily="34" charset="0"/>
              </a:rPr>
              <a:t>hälytyskorvaus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39790806"/>
      </p:ext>
    </p:extLst>
  </p:cSld>
  <p:clrMapOvr>
    <a:masterClrMapping/>
  </p:clrMapOvr>
</p:sld>
</file>

<file path=ppt/theme/theme1.xml><?xml version="1.0" encoding="utf-8"?>
<a:theme xmlns:a="http://schemas.openxmlformats.org/drawingml/2006/main" name="Hyvinvointiala">
  <a:themeElements>
    <a:clrScheme name="Hyvinvointiala_colors 1">
      <a:dk1>
        <a:srgbClr val="6D6964"/>
      </a:dk1>
      <a:lt1>
        <a:srgbClr val="FFFFFF"/>
      </a:lt1>
      <a:dk2>
        <a:srgbClr val="000000"/>
      </a:dk2>
      <a:lt2>
        <a:srgbClr val="D3D2CF"/>
      </a:lt2>
      <a:accent1>
        <a:srgbClr val="1AAEB8"/>
      </a:accent1>
      <a:accent2>
        <a:srgbClr val="76CED3"/>
      </a:accent2>
      <a:accent3>
        <a:srgbClr val="B9E7E9"/>
      </a:accent3>
      <a:accent4>
        <a:srgbClr val="F7A21C"/>
      </a:accent4>
      <a:accent5>
        <a:srgbClr val="FAC777"/>
      </a:accent5>
      <a:accent6>
        <a:srgbClr val="FCE2B9"/>
      </a:accent6>
      <a:hlink>
        <a:srgbClr val="F57920"/>
      </a:hlink>
      <a:folHlink>
        <a:srgbClr val="10B799"/>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yvinvointiala_Hali.pptx" id="{E8C334BD-3177-45AB-9077-81F55082FDEA}" vid="{E3BB4457-A319-4295-A543-B47EE566C8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CE5B680908F044A8067D091C2A8B63" ma:contentTypeVersion="11" ma:contentTypeDescription="Create a new document." ma:contentTypeScope="" ma:versionID="a93f1c81503e06f9e963f483ad68f939">
  <xsd:schema xmlns:xsd="http://www.w3.org/2001/XMLSchema" xmlns:xs="http://www.w3.org/2001/XMLSchema" xmlns:p="http://schemas.microsoft.com/office/2006/metadata/properties" xmlns:ns3="51115d04-425a-4e40-9d9c-0275433189d5" xmlns:ns4="111017a1-f057-4295-9207-b034383e2f06" targetNamespace="http://schemas.microsoft.com/office/2006/metadata/properties" ma:root="true" ma:fieldsID="c5387656ea1a676c16d99ba75c82788f" ns3:_="" ns4:_="">
    <xsd:import namespace="51115d04-425a-4e40-9d9c-0275433189d5"/>
    <xsd:import namespace="111017a1-f057-4295-9207-b034383e2f0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115d04-425a-4e40-9d9c-0275433189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1017a1-f057-4295-9207-b034383e2f0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A5A933-0672-4434-9857-076BC35530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115d04-425a-4e40-9d9c-0275433189d5"/>
    <ds:schemaRef ds:uri="111017a1-f057-4295-9207-b034383e2f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4BCD37-94E2-4E51-8C23-4EC4CF12B9D9}">
  <ds:schemaRefs>
    <ds:schemaRef ds:uri="http://schemas.microsoft.com/sharepoint/v3/contenttype/forms"/>
  </ds:schemaRefs>
</ds:datastoreItem>
</file>

<file path=customXml/itemProps3.xml><?xml version="1.0" encoding="utf-8"?>
<ds:datastoreItem xmlns:ds="http://schemas.openxmlformats.org/officeDocument/2006/customXml" ds:itemID="{F9DE0C0E-D039-4982-864B-0279720AF497}">
  <ds:schemaRefs>
    <ds:schemaRef ds:uri="http://purl.org/dc/elements/1.1/"/>
    <ds:schemaRef ds:uri="http://purl.org/dc/terms/"/>
    <ds:schemaRef ds:uri="http://www.w3.org/XML/1998/namespace"/>
    <ds:schemaRef ds:uri="51115d04-425a-4e40-9d9c-0275433189d5"/>
    <ds:schemaRef ds:uri="http://schemas.microsoft.com/office/2006/documentManagement/type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111017a1-f057-4295-9207-b034383e2f06"/>
  </ds:schemaRefs>
</ds:datastoreItem>
</file>

<file path=docProps/app.xml><?xml version="1.0" encoding="utf-8"?>
<Properties xmlns="http://schemas.openxmlformats.org/officeDocument/2006/extended-properties" xmlns:vt="http://schemas.openxmlformats.org/officeDocument/2006/docPropsVTypes">
  <Template>Hyvinvointiala_Hali</Template>
  <TotalTime>5098</TotalTime>
  <Words>1993</Words>
  <Application>Microsoft Office PowerPoint</Application>
  <PresentationFormat>Näytössä katseltava esitys (16:9)</PresentationFormat>
  <Paragraphs>150</Paragraphs>
  <Slides>34</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34</vt:i4>
      </vt:variant>
    </vt:vector>
  </HeadingPairs>
  <TitlesOfParts>
    <vt:vector size="38" baseType="lpstr">
      <vt:lpstr>Arial</vt:lpstr>
      <vt:lpstr>Calibri</vt:lpstr>
      <vt:lpstr>Roboto</vt:lpstr>
      <vt:lpstr>Hyvinvointiala</vt:lpstr>
      <vt:lpstr>Sosiaalialan järjestöjen työehtosopimus 1.6.2022 – 31.3.2024</vt:lpstr>
      <vt:lpstr>Ajankohtaista</vt:lpstr>
      <vt:lpstr>Pähkinänkuoressa</vt:lpstr>
      <vt:lpstr>Palkankorotukset ja sopimuskausi</vt:lpstr>
      <vt:lpstr>Sopimuskausi ja palkankorotukset 1.9.2022</vt:lpstr>
      <vt:lpstr>Palkankorotukset 1.9.2022</vt:lpstr>
      <vt:lpstr>Palkankorotus 1.9.2022</vt:lpstr>
      <vt:lpstr>Tekstimuutokset</vt:lpstr>
      <vt:lpstr>Teknisiä muutoksia   6 § (Työaika)  8§ (Lisätyö)  15 § (Varallaolo ja hälytyskorvaus)</vt:lpstr>
      <vt:lpstr>Tekninen muutos 6 §:ään</vt:lpstr>
      <vt:lpstr>Tekninen muutos 6 §:ään</vt:lpstr>
      <vt:lpstr>Muutos 8 §:ään: vanha viittaus ylityökiintiöihin poistettu</vt:lpstr>
      <vt:lpstr>Tekninen muutos 15 §:ään: hälytyskorvauksen määrä</vt:lpstr>
      <vt:lpstr>Vuosilomapalkan maksuajankohta</vt:lpstr>
      <vt:lpstr>18 §: Muutos vuosilomapalkan maksuajankohtaan</vt:lpstr>
      <vt:lpstr>18 §: Muutos vuosilomapalkan maksuajankohtaan</vt:lpstr>
      <vt:lpstr>Vuosilomien ma─pe-laskenta</vt:lpstr>
      <vt:lpstr>18 §: Siirtyminen viisipäiväiseen vuosilomaviikkoon</vt:lpstr>
      <vt:lpstr>Lauantait poistuvat lomien kertymisestä ja antamisesta</vt:lpstr>
      <vt:lpstr>Lauantait poistuvat lomien kertymisestä ja antamisesta</vt:lpstr>
      <vt:lpstr>Muutamia nostoja uudesta järjestelmästä</vt:lpstr>
      <vt:lpstr>Koulutus vuosilomamuutoksesta</vt:lpstr>
      <vt:lpstr>Lomarahan maksu</vt:lpstr>
      <vt:lpstr>20 §: Pieni tiukennus lomarahan maksuun</vt:lpstr>
      <vt:lpstr>Sairausajan palkkaan tarkennusta työtapaturma- ym. tapauksissa</vt:lpstr>
      <vt:lpstr> 21§ Sairausajan palkkaan tarkennus: työntekijälle myötävaikutusvelvollisuus vakuutuskorvauksen hakemiseen</vt:lpstr>
      <vt:lpstr>21§: Sairausajan palkka</vt:lpstr>
      <vt:lpstr>Muita muutoksia</vt:lpstr>
      <vt:lpstr>Työaikapankkimalli-liitteestä korjattu kirjoitusvirhe lomarahan muuntosuhteesta</vt:lpstr>
      <vt:lpstr>Työryhmät</vt:lpstr>
      <vt:lpstr>Työryhmät</vt:lpstr>
      <vt:lpstr>Suositukset</vt:lpstr>
      <vt:lpstr>Suositus: keskustelu työpaikalla etätyön vakuuttamisen tarpeesta</vt:lpstr>
      <vt:lpstr>Lisätietoja:  Jukka-Pekka Tyni Neuvottelujohtaja 0417314772 jukka-pekka.tyni@hyvinvointiala.fi   Nathalia Petralia Lakimies, työmarkkinat 09 1728 5525  nathalia.petralia@hyvinvointiala.fi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Esityksen otsikko</dc:title>
  <dc:creator>Ulla Perämäki</dc:creator>
  <cp:lastModifiedBy>Siina Ekberg</cp:lastModifiedBy>
  <cp:revision>26</cp:revision>
  <dcterms:created xsi:type="dcterms:W3CDTF">2020-04-28T05:35:26Z</dcterms:created>
  <dcterms:modified xsi:type="dcterms:W3CDTF">2022-06-23T04:49:36Z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0x01010064CE5B680908F044A8067D091C2A8B63</vt:lpwstr>
  </property>
</Properties>
</file>