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93" r:id="rId5"/>
    <p:sldId id="2147373650" r:id="rId6"/>
    <p:sldId id="2147373672" r:id="rId7"/>
    <p:sldId id="2147373673" r:id="rId8"/>
    <p:sldId id="2147373680" r:id="rId9"/>
    <p:sldId id="2147373674" r:id="rId10"/>
    <p:sldId id="2147373676" r:id="rId11"/>
    <p:sldId id="2147373675" r:id="rId12"/>
    <p:sldId id="2147373678" r:id="rId13"/>
    <p:sldId id="257"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A729"/>
    <a:srgbClr val="19ABB5"/>
    <a:srgbClr val="45BDC7"/>
    <a:srgbClr val="FAA61A"/>
    <a:srgbClr val="E6C028"/>
    <a:srgbClr val="19A6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Vaalea tyyli 2 - Korostu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Vaalea tyyli 2 - Korostus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Normaali tyyli 1 - Korostu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Vaalea tyyli 3 - Korostus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7CE84F3-28C3-443E-9E96-99CF82512B78}" styleName="Tumma tyyli 1 - Korostu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Normaali tyyli 3 - Korostu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59" autoAdjust="0"/>
    <p:restoredTop sz="94660"/>
  </p:normalViewPr>
  <p:slideViewPr>
    <p:cSldViewPr snapToGrid="0" showGuides="1">
      <p:cViewPr varScale="1">
        <p:scale>
          <a:sx n="67" d="100"/>
          <a:sy n="67" d="100"/>
        </p:scale>
        <p:origin x="372"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D2F6BC-C3AC-471B-A838-B70FD4272352}" type="datetimeFigureOut">
              <a:rPr lang="fi-FI" smtClean="0"/>
              <a:t>14.10.2022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AD96A-2756-48D5-983B-63C214F57679}" type="slidenum">
              <a:rPr lang="fi-FI" smtClean="0"/>
              <a:t>‹#›</a:t>
            </a:fld>
            <a:endParaRPr lang="fi-FI"/>
          </a:p>
        </p:txBody>
      </p:sp>
    </p:spTree>
    <p:extLst>
      <p:ext uri="{BB962C8B-B14F-4D97-AF65-F5344CB8AC3E}">
        <p14:creationId xmlns:p14="http://schemas.microsoft.com/office/powerpoint/2010/main" val="168090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801757" y="1721224"/>
            <a:ext cx="8064337" cy="3666563"/>
          </a:xfrm>
        </p:spPr>
        <p:txBody>
          <a:bodyPr anchor="b"/>
          <a:lstStyle>
            <a:lvl1pPr algn="l">
              <a:lnSpc>
                <a:spcPct val="85000"/>
              </a:lnSpc>
              <a:defRPr sz="7000"/>
            </a:lvl1pPr>
          </a:lstStyle>
          <a:p>
            <a:r>
              <a:rPr lang="en-GB"/>
              <a:t>Click to edit Master title style</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801757" y="5661212"/>
            <a:ext cx="9158032" cy="354106"/>
          </a:xfrm>
        </p:spPr>
        <p:txBody>
          <a:bodyPr anchor="ctr" anchorCtr="0"/>
          <a:lstStyle>
            <a:lvl1pPr marL="0" indent="0" algn="l">
              <a:buNone/>
              <a:defRPr sz="1500" b="1">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dirty="0"/>
          </a:p>
        </p:txBody>
      </p:sp>
      <p:grpSp>
        <p:nvGrpSpPr>
          <p:cNvPr id="39" name="Ryhmä 38">
            <a:extLst>
              <a:ext uri="{FF2B5EF4-FFF2-40B4-BE49-F238E27FC236}">
                <a16:creationId xmlns:a16="http://schemas.microsoft.com/office/drawing/2014/main" id="{B7D6EB11-109C-45B8-9B9F-3C0736FFA2B1}"/>
              </a:ext>
              <a:ext uri="{C183D7F6-B498-43B3-948B-1728B52AA6E4}">
                <adec:decorative xmlns:adec="http://schemas.microsoft.com/office/drawing/2017/decorative" val="1"/>
              </a:ext>
            </a:extLst>
          </p:cNvPr>
          <p:cNvGrpSpPr/>
          <p:nvPr userDrawn="1"/>
        </p:nvGrpSpPr>
        <p:grpSpPr bwMode="gray">
          <a:xfrm>
            <a:off x="815853" y="830624"/>
            <a:ext cx="1992885" cy="569299"/>
            <a:chOff x="815853" y="830624"/>
            <a:chExt cx="1992885" cy="569299"/>
          </a:xfrm>
        </p:grpSpPr>
        <p:sp>
          <p:nvSpPr>
            <p:cNvPr id="12" name="Freeform 5">
              <a:extLst>
                <a:ext uri="{FF2B5EF4-FFF2-40B4-BE49-F238E27FC236}">
                  <a16:creationId xmlns:a16="http://schemas.microsoft.com/office/drawing/2014/main" id="{46D74ADD-39E3-49FF-B22B-A0459F30CA77}"/>
                </a:ext>
              </a:extLst>
            </p:cNvPr>
            <p:cNvSpPr>
              <a:spLocks/>
            </p:cNvSpPr>
            <p:nvPr userDrawn="1"/>
          </p:nvSpPr>
          <p:spPr bwMode="gray">
            <a:xfrm>
              <a:off x="815853" y="1129184"/>
              <a:ext cx="270061" cy="270739"/>
            </a:xfrm>
            <a:custGeom>
              <a:avLst/>
              <a:gdLst>
                <a:gd name="T0" fmla="*/ 2190 w 3513"/>
                <a:gd name="T1" fmla="*/ 3275 h 3513"/>
                <a:gd name="T2" fmla="*/ 3457 w 3513"/>
                <a:gd name="T3" fmla="*/ 483 h 3513"/>
                <a:gd name="T4" fmla="*/ 3512 w 3513"/>
                <a:gd name="T5" fmla="*/ 278 h 3513"/>
                <a:gd name="T6" fmla="*/ 3426 w 3513"/>
                <a:gd name="T7" fmla="*/ 88 h 3513"/>
                <a:gd name="T8" fmla="*/ 3235 w 3513"/>
                <a:gd name="T9" fmla="*/ 2 h 3513"/>
                <a:gd name="T10" fmla="*/ 3031 w 3513"/>
                <a:gd name="T11" fmla="*/ 56 h 3513"/>
                <a:gd name="T12" fmla="*/ 238 w 3513"/>
                <a:gd name="T13" fmla="*/ 1324 h 3513"/>
                <a:gd name="T14" fmla="*/ 0 w 3513"/>
                <a:gd name="T15" fmla="*/ 1586 h 3513"/>
                <a:gd name="T16" fmla="*/ 0 w 3513"/>
                <a:gd name="T17" fmla="*/ 1589 h 3513"/>
                <a:gd name="T18" fmla="*/ 0 w 3513"/>
                <a:gd name="T19" fmla="*/ 1596 h 3513"/>
                <a:gd name="T20" fmla="*/ 82 w 3513"/>
                <a:gd name="T21" fmla="*/ 1780 h 3513"/>
                <a:gd name="T22" fmla="*/ 222 w 3513"/>
                <a:gd name="T23" fmla="*/ 1847 h 3513"/>
                <a:gd name="T24" fmla="*/ 448 w 3513"/>
                <a:gd name="T25" fmla="*/ 1785 h 3513"/>
                <a:gd name="T26" fmla="*/ 2833 w 3513"/>
                <a:gd name="T27" fmla="*/ 680 h 3513"/>
                <a:gd name="T28" fmla="*/ 1728 w 3513"/>
                <a:gd name="T29" fmla="*/ 3066 h 3513"/>
                <a:gd name="T30" fmla="*/ 1667 w 3513"/>
                <a:gd name="T31" fmla="*/ 3291 h 3513"/>
                <a:gd name="T32" fmla="*/ 1733 w 3513"/>
                <a:gd name="T33" fmla="*/ 3431 h 3513"/>
                <a:gd name="T34" fmla="*/ 1918 w 3513"/>
                <a:gd name="T35" fmla="*/ 3513 h 3513"/>
                <a:gd name="T36" fmla="*/ 1924 w 3513"/>
                <a:gd name="T37" fmla="*/ 3513 h 3513"/>
                <a:gd name="T38" fmla="*/ 1927 w 3513"/>
                <a:gd name="T39" fmla="*/ 3513 h 3513"/>
                <a:gd name="T40" fmla="*/ 2190 w 3513"/>
                <a:gd name="T41" fmla="*/ 3275 h 3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13" h="3513">
                  <a:moveTo>
                    <a:pt x="2190" y="3275"/>
                  </a:moveTo>
                  <a:lnTo>
                    <a:pt x="3457" y="483"/>
                  </a:lnTo>
                  <a:cubicBezTo>
                    <a:pt x="3503" y="385"/>
                    <a:pt x="3513" y="336"/>
                    <a:pt x="3512" y="278"/>
                  </a:cubicBezTo>
                  <a:cubicBezTo>
                    <a:pt x="3510" y="206"/>
                    <a:pt x="3485" y="147"/>
                    <a:pt x="3426" y="88"/>
                  </a:cubicBezTo>
                  <a:cubicBezTo>
                    <a:pt x="3366" y="28"/>
                    <a:pt x="3307" y="4"/>
                    <a:pt x="3235" y="2"/>
                  </a:cubicBezTo>
                  <a:cubicBezTo>
                    <a:pt x="3177" y="0"/>
                    <a:pt x="3129" y="11"/>
                    <a:pt x="3031" y="56"/>
                  </a:cubicBezTo>
                  <a:lnTo>
                    <a:pt x="238" y="1324"/>
                  </a:lnTo>
                  <a:cubicBezTo>
                    <a:pt x="103" y="1385"/>
                    <a:pt x="2" y="1441"/>
                    <a:pt x="0" y="1586"/>
                  </a:cubicBezTo>
                  <a:lnTo>
                    <a:pt x="0" y="1589"/>
                  </a:lnTo>
                  <a:lnTo>
                    <a:pt x="0" y="1596"/>
                  </a:lnTo>
                  <a:cubicBezTo>
                    <a:pt x="1" y="1661"/>
                    <a:pt x="32" y="1730"/>
                    <a:pt x="82" y="1780"/>
                  </a:cubicBezTo>
                  <a:cubicBezTo>
                    <a:pt x="123" y="1821"/>
                    <a:pt x="172" y="1841"/>
                    <a:pt x="222" y="1847"/>
                  </a:cubicBezTo>
                  <a:cubicBezTo>
                    <a:pt x="285" y="1854"/>
                    <a:pt x="332" y="1838"/>
                    <a:pt x="448" y="1785"/>
                  </a:cubicBezTo>
                  <a:lnTo>
                    <a:pt x="2833" y="680"/>
                  </a:lnTo>
                  <a:lnTo>
                    <a:pt x="1728" y="3066"/>
                  </a:lnTo>
                  <a:cubicBezTo>
                    <a:pt x="1675" y="3181"/>
                    <a:pt x="1660" y="3228"/>
                    <a:pt x="1667" y="3291"/>
                  </a:cubicBezTo>
                  <a:cubicBezTo>
                    <a:pt x="1672" y="3342"/>
                    <a:pt x="1693" y="3391"/>
                    <a:pt x="1733" y="3431"/>
                  </a:cubicBezTo>
                  <a:cubicBezTo>
                    <a:pt x="1783" y="3481"/>
                    <a:pt x="1852" y="3512"/>
                    <a:pt x="1918" y="3513"/>
                  </a:cubicBezTo>
                  <a:lnTo>
                    <a:pt x="1924" y="3513"/>
                  </a:lnTo>
                  <a:lnTo>
                    <a:pt x="1927" y="3513"/>
                  </a:lnTo>
                  <a:cubicBezTo>
                    <a:pt x="2072" y="3512"/>
                    <a:pt x="2128" y="3410"/>
                    <a:pt x="2190" y="3275"/>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24FDEA0-77B9-4413-805D-806A8EE76139}"/>
                </a:ext>
              </a:extLst>
            </p:cNvPr>
            <p:cNvSpPr>
              <a:spLocks/>
            </p:cNvSpPr>
            <p:nvPr userDrawn="1"/>
          </p:nvSpPr>
          <p:spPr bwMode="gray">
            <a:xfrm>
              <a:off x="1114074" y="830624"/>
              <a:ext cx="270400" cy="270739"/>
            </a:xfrm>
            <a:custGeom>
              <a:avLst/>
              <a:gdLst>
                <a:gd name="T0" fmla="*/ 3275 w 3515"/>
                <a:gd name="T1" fmla="*/ 2190 h 3513"/>
                <a:gd name="T2" fmla="*/ 483 w 3515"/>
                <a:gd name="T3" fmla="*/ 3457 h 3513"/>
                <a:gd name="T4" fmla="*/ 278 w 3515"/>
                <a:gd name="T5" fmla="*/ 3512 h 3513"/>
                <a:gd name="T6" fmla="*/ 88 w 3515"/>
                <a:gd name="T7" fmla="*/ 3426 h 3513"/>
                <a:gd name="T8" fmla="*/ 2 w 3515"/>
                <a:gd name="T9" fmla="*/ 3235 h 3513"/>
                <a:gd name="T10" fmla="*/ 56 w 3515"/>
                <a:gd name="T11" fmla="*/ 3031 h 3513"/>
                <a:gd name="T12" fmla="*/ 1324 w 3515"/>
                <a:gd name="T13" fmla="*/ 238 h 3513"/>
                <a:gd name="T14" fmla="*/ 1586 w 3515"/>
                <a:gd name="T15" fmla="*/ 0 h 3513"/>
                <a:gd name="T16" fmla="*/ 1589 w 3515"/>
                <a:gd name="T17" fmla="*/ 0 h 3513"/>
                <a:gd name="T18" fmla="*/ 1596 w 3515"/>
                <a:gd name="T19" fmla="*/ 0 h 3513"/>
                <a:gd name="T20" fmla="*/ 1780 w 3515"/>
                <a:gd name="T21" fmla="*/ 83 h 3513"/>
                <a:gd name="T22" fmla="*/ 1847 w 3515"/>
                <a:gd name="T23" fmla="*/ 222 h 3513"/>
                <a:gd name="T24" fmla="*/ 1786 w 3515"/>
                <a:gd name="T25" fmla="*/ 448 h 3513"/>
                <a:gd name="T26" fmla="*/ 680 w 3515"/>
                <a:gd name="T27" fmla="*/ 2833 h 3513"/>
                <a:gd name="T28" fmla="*/ 3066 w 3515"/>
                <a:gd name="T29" fmla="*/ 1728 h 3513"/>
                <a:gd name="T30" fmla="*/ 3291 w 3515"/>
                <a:gd name="T31" fmla="*/ 1667 h 3513"/>
                <a:gd name="T32" fmla="*/ 3431 w 3515"/>
                <a:gd name="T33" fmla="*/ 1733 h 3513"/>
                <a:gd name="T34" fmla="*/ 3513 w 3515"/>
                <a:gd name="T35" fmla="*/ 1927 h 3513"/>
                <a:gd name="T36" fmla="*/ 3275 w 3515"/>
                <a:gd name="T37" fmla="*/ 2190 h 3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515" h="3513">
                  <a:moveTo>
                    <a:pt x="3275" y="2190"/>
                  </a:moveTo>
                  <a:lnTo>
                    <a:pt x="483" y="3457"/>
                  </a:lnTo>
                  <a:cubicBezTo>
                    <a:pt x="385" y="3503"/>
                    <a:pt x="336" y="3513"/>
                    <a:pt x="278" y="3512"/>
                  </a:cubicBezTo>
                  <a:cubicBezTo>
                    <a:pt x="206" y="3510"/>
                    <a:pt x="147" y="3485"/>
                    <a:pt x="88" y="3426"/>
                  </a:cubicBezTo>
                  <a:cubicBezTo>
                    <a:pt x="28" y="3366"/>
                    <a:pt x="4" y="3307"/>
                    <a:pt x="2" y="3235"/>
                  </a:cubicBezTo>
                  <a:cubicBezTo>
                    <a:pt x="0" y="3178"/>
                    <a:pt x="11" y="3129"/>
                    <a:pt x="56" y="3031"/>
                  </a:cubicBezTo>
                  <a:lnTo>
                    <a:pt x="1324" y="238"/>
                  </a:lnTo>
                  <a:cubicBezTo>
                    <a:pt x="1385" y="103"/>
                    <a:pt x="1441" y="2"/>
                    <a:pt x="1586" y="0"/>
                  </a:cubicBezTo>
                  <a:lnTo>
                    <a:pt x="1589" y="0"/>
                  </a:lnTo>
                  <a:lnTo>
                    <a:pt x="1596" y="0"/>
                  </a:lnTo>
                  <a:cubicBezTo>
                    <a:pt x="1661" y="1"/>
                    <a:pt x="1730" y="32"/>
                    <a:pt x="1780" y="83"/>
                  </a:cubicBezTo>
                  <a:cubicBezTo>
                    <a:pt x="1821" y="123"/>
                    <a:pt x="1841" y="172"/>
                    <a:pt x="1847" y="222"/>
                  </a:cubicBezTo>
                  <a:cubicBezTo>
                    <a:pt x="1854" y="285"/>
                    <a:pt x="1838" y="332"/>
                    <a:pt x="1786" y="448"/>
                  </a:cubicBezTo>
                  <a:lnTo>
                    <a:pt x="680" y="2833"/>
                  </a:lnTo>
                  <a:lnTo>
                    <a:pt x="3066" y="1728"/>
                  </a:lnTo>
                  <a:cubicBezTo>
                    <a:pt x="3181" y="1675"/>
                    <a:pt x="3228" y="1660"/>
                    <a:pt x="3291" y="1667"/>
                  </a:cubicBezTo>
                  <a:cubicBezTo>
                    <a:pt x="3342" y="1672"/>
                    <a:pt x="3391" y="1693"/>
                    <a:pt x="3431" y="1733"/>
                  </a:cubicBezTo>
                  <a:cubicBezTo>
                    <a:pt x="3484" y="1786"/>
                    <a:pt x="3515" y="1859"/>
                    <a:pt x="3513" y="1927"/>
                  </a:cubicBezTo>
                  <a:cubicBezTo>
                    <a:pt x="3512" y="2072"/>
                    <a:pt x="3410" y="2128"/>
                    <a:pt x="3275" y="219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39488195-3903-4CE7-BF62-5F3CEA498306}"/>
                </a:ext>
              </a:extLst>
            </p:cNvPr>
            <p:cNvSpPr>
              <a:spLocks/>
            </p:cNvSpPr>
            <p:nvPr userDrawn="1"/>
          </p:nvSpPr>
          <p:spPr bwMode="gray">
            <a:xfrm>
              <a:off x="1114074" y="1129184"/>
              <a:ext cx="270400" cy="270739"/>
            </a:xfrm>
            <a:custGeom>
              <a:avLst/>
              <a:gdLst>
                <a:gd name="T0" fmla="*/ 3275 w 3515"/>
                <a:gd name="T1" fmla="*/ 1324 h 3513"/>
                <a:gd name="T2" fmla="*/ 483 w 3515"/>
                <a:gd name="T3" fmla="*/ 56 h 3513"/>
                <a:gd name="T4" fmla="*/ 278 w 3515"/>
                <a:gd name="T5" fmla="*/ 2 h 3513"/>
                <a:gd name="T6" fmla="*/ 88 w 3515"/>
                <a:gd name="T7" fmla="*/ 88 h 3513"/>
                <a:gd name="T8" fmla="*/ 2 w 3515"/>
                <a:gd name="T9" fmla="*/ 278 h 3513"/>
                <a:gd name="T10" fmla="*/ 56 w 3515"/>
                <a:gd name="T11" fmla="*/ 483 h 3513"/>
                <a:gd name="T12" fmla="*/ 1324 w 3515"/>
                <a:gd name="T13" fmla="*/ 3275 h 3513"/>
                <a:gd name="T14" fmla="*/ 1586 w 3515"/>
                <a:gd name="T15" fmla="*/ 3513 h 3513"/>
                <a:gd name="T16" fmla="*/ 1589 w 3515"/>
                <a:gd name="T17" fmla="*/ 3513 h 3513"/>
                <a:gd name="T18" fmla="*/ 1596 w 3515"/>
                <a:gd name="T19" fmla="*/ 3513 h 3513"/>
                <a:gd name="T20" fmla="*/ 1780 w 3515"/>
                <a:gd name="T21" fmla="*/ 3431 h 3513"/>
                <a:gd name="T22" fmla="*/ 1847 w 3515"/>
                <a:gd name="T23" fmla="*/ 3291 h 3513"/>
                <a:gd name="T24" fmla="*/ 1786 w 3515"/>
                <a:gd name="T25" fmla="*/ 3066 h 3513"/>
                <a:gd name="T26" fmla="*/ 680 w 3515"/>
                <a:gd name="T27" fmla="*/ 680 h 3513"/>
                <a:gd name="T28" fmla="*/ 3066 w 3515"/>
                <a:gd name="T29" fmla="*/ 1785 h 3513"/>
                <a:gd name="T30" fmla="*/ 3291 w 3515"/>
                <a:gd name="T31" fmla="*/ 1847 h 3513"/>
                <a:gd name="T32" fmla="*/ 3431 w 3515"/>
                <a:gd name="T33" fmla="*/ 1780 h 3513"/>
                <a:gd name="T34" fmla="*/ 3513 w 3515"/>
                <a:gd name="T35" fmla="*/ 1586 h 3513"/>
                <a:gd name="T36" fmla="*/ 3275 w 3515"/>
                <a:gd name="T37" fmla="*/ 1324 h 3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515" h="3513">
                  <a:moveTo>
                    <a:pt x="3275" y="1324"/>
                  </a:moveTo>
                  <a:lnTo>
                    <a:pt x="483" y="56"/>
                  </a:lnTo>
                  <a:cubicBezTo>
                    <a:pt x="385" y="11"/>
                    <a:pt x="336" y="0"/>
                    <a:pt x="278" y="2"/>
                  </a:cubicBezTo>
                  <a:cubicBezTo>
                    <a:pt x="206" y="4"/>
                    <a:pt x="147" y="28"/>
                    <a:pt x="88" y="88"/>
                  </a:cubicBezTo>
                  <a:cubicBezTo>
                    <a:pt x="28" y="147"/>
                    <a:pt x="4" y="207"/>
                    <a:pt x="2" y="278"/>
                  </a:cubicBezTo>
                  <a:cubicBezTo>
                    <a:pt x="0" y="336"/>
                    <a:pt x="11" y="385"/>
                    <a:pt x="56" y="483"/>
                  </a:cubicBezTo>
                  <a:lnTo>
                    <a:pt x="1324" y="3275"/>
                  </a:lnTo>
                  <a:cubicBezTo>
                    <a:pt x="1385" y="3410"/>
                    <a:pt x="1441" y="3512"/>
                    <a:pt x="1586" y="3513"/>
                  </a:cubicBezTo>
                  <a:lnTo>
                    <a:pt x="1589" y="3513"/>
                  </a:lnTo>
                  <a:lnTo>
                    <a:pt x="1596" y="3513"/>
                  </a:lnTo>
                  <a:cubicBezTo>
                    <a:pt x="1661" y="3512"/>
                    <a:pt x="1730" y="3481"/>
                    <a:pt x="1780" y="3431"/>
                  </a:cubicBezTo>
                  <a:cubicBezTo>
                    <a:pt x="1821" y="3391"/>
                    <a:pt x="1841" y="3342"/>
                    <a:pt x="1847" y="3291"/>
                  </a:cubicBezTo>
                  <a:cubicBezTo>
                    <a:pt x="1854" y="3228"/>
                    <a:pt x="1838" y="3181"/>
                    <a:pt x="1786" y="3066"/>
                  </a:cubicBezTo>
                  <a:lnTo>
                    <a:pt x="680" y="680"/>
                  </a:lnTo>
                  <a:lnTo>
                    <a:pt x="3066" y="1785"/>
                  </a:lnTo>
                  <a:cubicBezTo>
                    <a:pt x="3181" y="1838"/>
                    <a:pt x="3228" y="1854"/>
                    <a:pt x="3291" y="1847"/>
                  </a:cubicBezTo>
                  <a:cubicBezTo>
                    <a:pt x="3342" y="1841"/>
                    <a:pt x="3391" y="1821"/>
                    <a:pt x="3431" y="1780"/>
                  </a:cubicBezTo>
                  <a:cubicBezTo>
                    <a:pt x="3484" y="1728"/>
                    <a:pt x="3515" y="1654"/>
                    <a:pt x="3513" y="1586"/>
                  </a:cubicBezTo>
                  <a:cubicBezTo>
                    <a:pt x="3512" y="1441"/>
                    <a:pt x="3410" y="1385"/>
                    <a:pt x="3275" y="1324"/>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15" name="Freeform 8">
              <a:extLst>
                <a:ext uri="{FF2B5EF4-FFF2-40B4-BE49-F238E27FC236}">
                  <a16:creationId xmlns:a16="http://schemas.microsoft.com/office/drawing/2014/main" id="{BE039D17-E84E-4352-92DC-B4AE5608CE5D}"/>
                </a:ext>
              </a:extLst>
            </p:cNvPr>
            <p:cNvSpPr>
              <a:spLocks/>
            </p:cNvSpPr>
            <p:nvPr userDrawn="1"/>
          </p:nvSpPr>
          <p:spPr bwMode="gray">
            <a:xfrm>
              <a:off x="815853" y="830624"/>
              <a:ext cx="270061" cy="270739"/>
            </a:xfrm>
            <a:custGeom>
              <a:avLst/>
              <a:gdLst>
                <a:gd name="T0" fmla="*/ 2190 w 3513"/>
                <a:gd name="T1" fmla="*/ 238 h 3513"/>
                <a:gd name="T2" fmla="*/ 3457 w 3513"/>
                <a:gd name="T3" fmla="*/ 3031 h 3513"/>
                <a:gd name="T4" fmla="*/ 3512 w 3513"/>
                <a:gd name="T5" fmla="*/ 3235 h 3513"/>
                <a:gd name="T6" fmla="*/ 3426 w 3513"/>
                <a:gd name="T7" fmla="*/ 3426 h 3513"/>
                <a:gd name="T8" fmla="*/ 3235 w 3513"/>
                <a:gd name="T9" fmla="*/ 3512 h 3513"/>
                <a:gd name="T10" fmla="*/ 3031 w 3513"/>
                <a:gd name="T11" fmla="*/ 3457 h 3513"/>
                <a:gd name="T12" fmla="*/ 238 w 3513"/>
                <a:gd name="T13" fmla="*/ 2190 h 3513"/>
                <a:gd name="T14" fmla="*/ 0 w 3513"/>
                <a:gd name="T15" fmla="*/ 1927 h 3513"/>
                <a:gd name="T16" fmla="*/ 0 w 3513"/>
                <a:gd name="T17" fmla="*/ 1924 h 3513"/>
                <a:gd name="T18" fmla="*/ 0 w 3513"/>
                <a:gd name="T19" fmla="*/ 1918 h 3513"/>
                <a:gd name="T20" fmla="*/ 82 w 3513"/>
                <a:gd name="T21" fmla="*/ 1733 h 3513"/>
                <a:gd name="T22" fmla="*/ 222 w 3513"/>
                <a:gd name="T23" fmla="*/ 1667 h 3513"/>
                <a:gd name="T24" fmla="*/ 448 w 3513"/>
                <a:gd name="T25" fmla="*/ 1728 h 3513"/>
                <a:gd name="T26" fmla="*/ 2833 w 3513"/>
                <a:gd name="T27" fmla="*/ 2833 h 3513"/>
                <a:gd name="T28" fmla="*/ 1728 w 3513"/>
                <a:gd name="T29" fmla="*/ 448 h 3513"/>
                <a:gd name="T30" fmla="*/ 1667 w 3513"/>
                <a:gd name="T31" fmla="*/ 222 h 3513"/>
                <a:gd name="T32" fmla="*/ 1733 w 3513"/>
                <a:gd name="T33" fmla="*/ 83 h 3513"/>
                <a:gd name="T34" fmla="*/ 1914 w 3513"/>
                <a:gd name="T35" fmla="*/ 0 h 3513"/>
                <a:gd name="T36" fmla="*/ 1932 w 3513"/>
                <a:gd name="T37" fmla="*/ 0 h 3513"/>
                <a:gd name="T38" fmla="*/ 2190 w 3513"/>
                <a:gd name="T39" fmla="*/ 238 h 3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13" h="3513">
                  <a:moveTo>
                    <a:pt x="2190" y="238"/>
                  </a:moveTo>
                  <a:lnTo>
                    <a:pt x="3457" y="3031"/>
                  </a:lnTo>
                  <a:cubicBezTo>
                    <a:pt x="3503" y="3129"/>
                    <a:pt x="3513" y="3178"/>
                    <a:pt x="3512" y="3235"/>
                  </a:cubicBezTo>
                  <a:cubicBezTo>
                    <a:pt x="3510" y="3307"/>
                    <a:pt x="3485" y="3366"/>
                    <a:pt x="3426" y="3426"/>
                  </a:cubicBezTo>
                  <a:cubicBezTo>
                    <a:pt x="3366" y="3485"/>
                    <a:pt x="3307" y="3510"/>
                    <a:pt x="3235" y="3512"/>
                  </a:cubicBezTo>
                  <a:cubicBezTo>
                    <a:pt x="3177" y="3513"/>
                    <a:pt x="3129" y="3503"/>
                    <a:pt x="3031" y="3457"/>
                  </a:cubicBezTo>
                  <a:lnTo>
                    <a:pt x="238" y="2190"/>
                  </a:lnTo>
                  <a:cubicBezTo>
                    <a:pt x="103" y="2128"/>
                    <a:pt x="2" y="2072"/>
                    <a:pt x="0" y="1927"/>
                  </a:cubicBezTo>
                  <a:lnTo>
                    <a:pt x="0" y="1924"/>
                  </a:lnTo>
                  <a:lnTo>
                    <a:pt x="0" y="1918"/>
                  </a:lnTo>
                  <a:cubicBezTo>
                    <a:pt x="1" y="1852"/>
                    <a:pt x="32" y="1783"/>
                    <a:pt x="82" y="1733"/>
                  </a:cubicBezTo>
                  <a:cubicBezTo>
                    <a:pt x="123" y="1693"/>
                    <a:pt x="172" y="1672"/>
                    <a:pt x="222" y="1667"/>
                  </a:cubicBezTo>
                  <a:cubicBezTo>
                    <a:pt x="285" y="1660"/>
                    <a:pt x="332" y="1675"/>
                    <a:pt x="448" y="1728"/>
                  </a:cubicBezTo>
                  <a:lnTo>
                    <a:pt x="2833" y="2833"/>
                  </a:lnTo>
                  <a:lnTo>
                    <a:pt x="1728" y="448"/>
                  </a:lnTo>
                  <a:cubicBezTo>
                    <a:pt x="1675" y="332"/>
                    <a:pt x="1660" y="285"/>
                    <a:pt x="1667" y="222"/>
                  </a:cubicBezTo>
                  <a:cubicBezTo>
                    <a:pt x="1672" y="172"/>
                    <a:pt x="1693" y="123"/>
                    <a:pt x="1733" y="83"/>
                  </a:cubicBezTo>
                  <a:cubicBezTo>
                    <a:pt x="1782" y="33"/>
                    <a:pt x="1850" y="2"/>
                    <a:pt x="1914" y="0"/>
                  </a:cubicBezTo>
                  <a:lnTo>
                    <a:pt x="1932" y="0"/>
                  </a:lnTo>
                  <a:cubicBezTo>
                    <a:pt x="2073" y="4"/>
                    <a:pt x="2129" y="105"/>
                    <a:pt x="2190" y="238"/>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16" name="Freeform 9">
              <a:extLst>
                <a:ext uri="{FF2B5EF4-FFF2-40B4-BE49-F238E27FC236}">
                  <a16:creationId xmlns:a16="http://schemas.microsoft.com/office/drawing/2014/main" id="{FB147834-BA16-419B-A8A8-CD3190B4C17C}"/>
                </a:ext>
              </a:extLst>
            </p:cNvPr>
            <p:cNvSpPr>
              <a:spLocks/>
            </p:cNvSpPr>
            <p:nvPr userDrawn="1"/>
          </p:nvSpPr>
          <p:spPr bwMode="gray">
            <a:xfrm>
              <a:off x="2704921" y="1049455"/>
              <a:ext cx="103817" cy="126549"/>
            </a:xfrm>
            <a:custGeom>
              <a:avLst/>
              <a:gdLst>
                <a:gd name="T0" fmla="*/ 1311 w 1350"/>
                <a:gd name="T1" fmla="*/ 1442 h 1642"/>
                <a:gd name="T2" fmla="*/ 814 w 1350"/>
                <a:gd name="T3" fmla="*/ 119 h 1642"/>
                <a:gd name="T4" fmla="*/ 765 w 1350"/>
                <a:gd name="T5" fmla="*/ 34 h 1642"/>
                <a:gd name="T6" fmla="*/ 675 w 1350"/>
                <a:gd name="T7" fmla="*/ 0 h 1642"/>
                <a:gd name="T8" fmla="*/ 585 w 1350"/>
                <a:gd name="T9" fmla="*/ 34 h 1642"/>
                <a:gd name="T10" fmla="*/ 536 w 1350"/>
                <a:gd name="T11" fmla="*/ 119 h 1642"/>
                <a:gd name="T12" fmla="*/ 39 w 1350"/>
                <a:gd name="T13" fmla="*/ 1442 h 1642"/>
                <a:gd name="T14" fmla="*/ 47 w 1350"/>
                <a:gd name="T15" fmla="*/ 1606 h 1642"/>
                <a:gd name="T16" fmla="*/ 137 w 1350"/>
                <a:gd name="T17" fmla="*/ 1642 h 1642"/>
                <a:gd name="T18" fmla="*/ 204 w 1350"/>
                <a:gd name="T19" fmla="*/ 1618 h 1642"/>
                <a:gd name="T20" fmla="*/ 257 w 1350"/>
                <a:gd name="T21" fmla="*/ 1525 h 1642"/>
                <a:gd name="T22" fmla="*/ 675 w 1350"/>
                <a:gd name="T23" fmla="*/ 387 h 1642"/>
                <a:gd name="T24" fmla="*/ 1092 w 1350"/>
                <a:gd name="T25" fmla="*/ 1525 h 1642"/>
                <a:gd name="T26" fmla="*/ 1146 w 1350"/>
                <a:gd name="T27" fmla="*/ 1618 h 1642"/>
                <a:gd name="T28" fmla="*/ 1213 w 1350"/>
                <a:gd name="T29" fmla="*/ 1642 h 1642"/>
                <a:gd name="T30" fmla="*/ 1303 w 1350"/>
                <a:gd name="T31" fmla="*/ 1606 h 1642"/>
                <a:gd name="T32" fmla="*/ 1311 w 1350"/>
                <a:gd name="T33" fmla="*/ 1442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0" h="1642">
                  <a:moveTo>
                    <a:pt x="1311" y="1442"/>
                  </a:moveTo>
                  <a:lnTo>
                    <a:pt x="814" y="119"/>
                  </a:lnTo>
                  <a:cubicBezTo>
                    <a:pt x="797" y="72"/>
                    <a:pt x="784" y="53"/>
                    <a:pt x="765" y="34"/>
                  </a:cubicBezTo>
                  <a:cubicBezTo>
                    <a:pt x="741" y="12"/>
                    <a:pt x="714" y="0"/>
                    <a:pt x="675" y="0"/>
                  </a:cubicBezTo>
                  <a:cubicBezTo>
                    <a:pt x="636" y="0"/>
                    <a:pt x="609" y="12"/>
                    <a:pt x="585" y="34"/>
                  </a:cubicBezTo>
                  <a:cubicBezTo>
                    <a:pt x="565" y="53"/>
                    <a:pt x="553" y="72"/>
                    <a:pt x="536" y="119"/>
                  </a:cubicBezTo>
                  <a:lnTo>
                    <a:pt x="39" y="1442"/>
                  </a:lnTo>
                  <a:cubicBezTo>
                    <a:pt x="15" y="1506"/>
                    <a:pt x="0" y="1558"/>
                    <a:pt x="47" y="1606"/>
                  </a:cubicBezTo>
                  <a:cubicBezTo>
                    <a:pt x="68" y="1628"/>
                    <a:pt x="102" y="1642"/>
                    <a:pt x="137" y="1642"/>
                  </a:cubicBezTo>
                  <a:cubicBezTo>
                    <a:pt x="163" y="1642"/>
                    <a:pt x="186" y="1633"/>
                    <a:pt x="204" y="1618"/>
                  </a:cubicBezTo>
                  <a:cubicBezTo>
                    <a:pt x="227" y="1600"/>
                    <a:pt x="237" y="1579"/>
                    <a:pt x="257" y="1525"/>
                  </a:cubicBezTo>
                  <a:lnTo>
                    <a:pt x="675" y="387"/>
                  </a:lnTo>
                  <a:lnTo>
                    <a:pt x="1092" y="1525"/>
                  </a:lnTo>
                  <a:cubicBezTo>
                    <a:pt x="1113" y="1579"/>
                    <a:pt x="1123" y="1600"/>
                    <a:pt x="1146" y="1618"/>
                  </a:cubicBezTo>
                  <a:cubicBezTo>
                    <a:pt x="1164" y="1633"/>
                    <a:pt x="1187" y="1642"/>
                    <a:pt x="1213" y="1642"/>
                  </a:cubicBezTo>
                  <a:cubicBezTo>
                    <a:pt x="1247" y="1642"/>
                    <a:pt x="1282" y="1628"/>
                    <a:pt x="1303" y="1606"/>
                  </a:cubicBezTo>
                  <a:cubicBezTo>
                    <a:pt x="1350" y="1558"/>
                    <a:pt x="1335" y="1506"/>
                    <a:pt x="1311" y="1442"/>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0">
              <a:extLst>
                <a:ext uri="{FF2B5EF4-FFF2-40B4-BE49-F238E27FC236}">
                  <a16:creationId xmlns:a16="http://schemas.microsoft.com/office/drawing/2014/main" id="{4CF0AF12-ADC7-45D5-A56C-E471E7064C88}"/>
                </a:ext>
              </a:extLst>
            </p:cNvPr>
            <p:cNvSpPr>
              <a:spLocks/>
            </p:cNvSpPr>
            <p:nvPr userDrawn="1"/>
          </p:nvSpPr>
          <p:spPr bwMode="gray">
            <a:xfrm>
              <a:off x="1659624" y="1049455"/>
              <a:ext cx="103817" cy="126549"/>
            </a:xfrm>
            <a:custGeom>
              <a:avLst/>
              <a:gdLst>
                <a:gd name="T0" fmla="*/ 39 w 1350"/>
                <a:gd name="T1" fmla="*/ 200 h 1642"/>
                <a:gd name="T2" fmla="*/ 536 w 1350"/>
                <a:gd name="T3" fmla="*/ 1524 h 1642"/>
                <a:gd name="T4" fmla="*/ 585 w 1350"/>
                <a:gd name="T5" fmla="*/ 1608 h 1642"/>
                <a:gd name="T6" fmla="*/ 675 w 1350"/>
                <a:gd name="T7" fmla="*/ 1642 h 1642"/>
                <a:gd name="T8" fmla="*/ 765 w 1350"/>
                <a:gd name="T9" fmla="*/ 1608 h 1642"/>
                <a:gd name="T10" fmla="*/ 814 w 1350"/>
                <a:gd name="T11" fmla="*/ 1524 h 1642"/>
                <a:gd name="T12" fmla="*/ 1311 w 1350"/>
                <a:gd name="T13" fmla="*/ 200 h 1642"/>
                <a:gd name="T14" fmla="*/ 1303 w 1350"/>
                <a:gd name="T15" fmla="*/ 37 h 1642"/>
                <a:gd name="T16" fmla="*/ 1213 w 1350"/>
                <a:gd name="T17" fmla="*/ 0 h 1642"/>
                <a:gd name="T18" fmla="*/ 1146 w 1350"/>
                <a:gd name="T19" fmla="*/ 24 h 1642"/>
                <a:gd name="T20" fmla="*/ 1092 w 1350"/>
                <a:gd name="T21" fmla="*/ 118 h 1642"/>
                <a:gd name="T22" fmla="*/ 675 w 1350"/>
                <a:gd name="T23" fmla="*/ 1255 h 1642"/>
                <a:gd name="T24" fmla="*/ 258 w 1350"/>
                <a:gd name="T25" fmla="*/ 118 h 1642"/>
                <a:gd name="T26" fmla="*/ 204 w 1350"/>
                <a:gd name="T27" fmla="*/ 24 h 1642"/>
                <a:gd name="T28" fmla="*/ 137 w 1350"/>
                <a:gd name="T29" fmla="*/ 0 h 1642"/>
                <a:gd name="T30" fmla="*/ 47 w 1350"/>
                <a:gd name="T31" fmla="*/ 37 h 1642"/>
                <a:gd name="T32" fmla="*/ 39 w 1350"/>
                <a:gd name="T33" fmla="*/ 200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0" h="1642">
                  <a:moveTo>
                    <a:pt x="39" y="200"/>
                  </a:moveTo>
                  <a:lnTo>
                    <a:pt x="536" y="1524"/>
                  </a:lnTo>
                  <a:cubicBezTo>
                    <a:pt x="553" y="1570"/>
                    <a:pt x="566" y="1590"/>
                    <a:pt x="585" y="1608"/>
                  </a:cubicBezTo>
                  <a:cubicBezTo>
                    <a:pt x="609" y="1631"/>
                    <a:pt x="636" y="1642"/>
                    <a:pt x="675" y="1642"/>
                  </a:cubicBezTo>
                  <a:cubicBezTo>
                    <a:pt x="714" y="1642"/>
                    <a:pt x="741" y="1631"/>
                    <a:pt x="765" y="1608"/>
                  </a:cubicBezTo>
                  <a:cubicBezTo>
                    <a:pt x="784" y="1590"/>
                    <a:pt x="797" y="1570"/>
                    <a:pt x="814" y="1524"/>
                  </a:cubicBezTo>
                  <a:lnTo>
                    <a:pt x="1311" y="200"/>
                  </a:lnTo>
                  <a:cubicBezTo>
                    <a:pt x="1335" y="136"/>
                    <a:pt x="1350" y="84"/>
                    <a:pt x="1303" y="37"/>
                  </a:cubicBezTo>
                  <a:cubicBezTo>
                    <a:pt x="1282" y="14"/>
                    <a:pt x="1247" y="0"/>
                    <a:pt x="1213" y="0"/>
                  </a:cubicBezTo>
                  <a:cubicBezTo>
                    <a:pt x="1187" y="0"/>
                    <a:pt x="1164" y="9"/>
                    <a:pt x="1146" y="24"/>
                  </a:cubicBezTo>
                  <a:cubicBezTo>
                    <a:pt x="1123" y="42"/>
                    <a:pt x="1113" y="63"/>
                    <a:pt x="1092" y="118"/>
                  </a:cubicBezTo>
                  <a:lnTo>
                    <a:pt x="675" y="1255"/>
                  </a:lnTo>
                  <a:lnTo>
                    <a:pt x="258" y="118"/>
                  </a:lnTo>
                  <a:cubicBezTo>
                    <a:pt x="237" y="63"/>
                    <a:pt x="227" y="42"/>
                    <a:pt x="204" y="24"/>
                  </a:cubicBezTo>
                  <a:cubicBezTo>
                    <a:pt x="186" y="9"/>
                    <a:pt x="163" y="0"/>
                    <a:pt x="137" y="0"/>
                  </a:cubicBezTo>
                  <a:cubicBezTo>
                    <a:pt x="103" y="0"/>
                    <a:pt x="68" y="14"/>
                    <a:pt x="47" y="37"/>
                  </a:cubicBezTo>
                  <a:cubicBezTo>
                    <a:pt x="0" y="84"/>
                    <a:pt x="15" y="136"/>
                    <a:pt x="39" y="200"/>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1">
              <a:extLst>
                <a:ext uri="{FF2B5EF4-FFF2-40B4-BE49-F238E27FC236}">
                  <a16:creationId xmlns:a16="http://schemas.microsoft.com/office/drawing/2014/main" id="{82988DE9-5E04-45D0-AEF6-C6CEF5AC8236}"/>
                </a:ext>
              </a:extLst>
            </p:cNvPr>
            <p:cNvSpPr>
              <a:spLocks/>
            </p:cNvSpPr>
            <p:nvPr userDrawn="1"/>
          </p:nvSpPr>
          <p:spPr bwMode="gray">
            <a:xfrm>
              <a:off x="1941219" y="1049455"/>
              <a:ext cx="103817" cy="126549"/>
            </a:xfrm>
            <a:custGeom>
              <a:avLst/>
              <a:gdLst>
                <a:gd name="T0" fmla="*/ 39 w 1350"/>
                <a:gd name="T1" fmla="*/ 200 h 1642"/>
                <a:gd name="T2" fmla="*/ 536 w 1350"/>
                <a:gd name="T3" fmla="*/ 1524 h 1642"/>
                <a:gd name="T4" fmla="*/ 585 w 1350"/>
                <a:gd name="T5" fmla="*/ 1608 h 1642"/>
                <a:gd name="T6" fmla="*/ 675 w 1350"/>
                <a:gd name="T7" fmla="*/ 1642 h 1642"/>
                <a:gd name="T8" fmla="*/ 765 w 1350"/>
                <a:gd name="T9" fmla="*/ 1608 h 1642"/>
                <a:gd name="T10" fmla="*/ 814 w 1350"/>
                <a:gd name="T11" fmla="*/ 1524 h 1642"/>
                <a:gd name="T12" fmla="*/ 1311 w 1350"/>
                <a:gd name="T13" fmla="*/ 200 h 1642"/>
                <a:gd name="T14" fmla="*/ 1303 w 1350"/>
                <a:gd name="T15" fmla="*/ 37 h 1642"/>
                <a:gd name="T16" fmla="*/ 1213 w 1350"/>
                <a:gd name="T17" fmla="*/ 0 h 1642"/>
                <a:gd name="T18" fmla="*/ 1146 w 1350"/>
                <a:gd name="T19" fmla="*/ 24 h 1642"/>
                <a:gd name="T20" fmla="*/ 1092 w 1350"/>
                <a:gd name="T21" fmla="*/ 118 h 1642"/>
                <a:gd name="T22" fmla="*/ 675 w 1350"/>
                <a:gd name="T23" fmla="*/ 1255 h 1642"/>
                <a:gd name="T24" fmla="*/ 258 w 1350"/>
                <a:gd name="T25" fmla="*/ 118 h 1642"/>
                <a:gd name="T26" fmla="*/ 204 w 1350"/>
                <a:gd name="T27" fmla="*/ 24 h 1642"/>
                <a:gd name="T28" fmla="*/ 137 w 1350"/>
                <a:gd name="T29" fmla="*/ 0 h 1642"/>
                <a:gd name="T30" fmla="*/ 47 w 1350"/>
                <a:gd name="T31" fmla="*/ 37 h 1642"/>
                <a:gd name="T32" fmla="*/ 39 w 1350"/>
                <a:gd name="T33" fmla="*/ 200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0" h="1642">
                  <a:moveTo>
                    <a:pt x="39" y="200"/>
                  </a:moveTo>
                  <a:lnTo>
                    <a:pt x="536" y="1524"/>
                  </a:lnTo>
                  <a:cubicBezTo>
                    <a:pt x="553" y="1570"/>
                    <a:pt x="566" y="1590"/>
                    <a:pt x="585" y="1608"/>
                  </a:cubicBezTo>
                  <a:cubicBezTo>
                    <a:pt x="609" y="1631"/>
                    <a:pt x="636" y="1642"/>
                    <a:pt x="675" y="1642"/>
                  </a:cubicBezTo>
                  <a:cubicBezTo>
                    <a:pt x="714" y="1642"/>
                    <a:pt x="741" y="1631"/>
                    <a:pt x="765" y="1608"/>
                  </a:cubicBezTo>
                  <a:cubicBezTo>
                    <a:pt x="784" y="1590"/>
                    <a:pt x="797" y="1570"/>
                    <a:pt x="814" y="1524"/>
                  </a:cubicBezTo>
                  <a:lnTo>
                    <a:pt x="1311" y="200"/>
                  </a:lnTo>
                  <a:cubicBezTo>
                    <a:pt x="1335" y="136"/>
                    <a:pt x="1350" y="84"/>
                    <a:pt x="1303" y="37"/>
                  </a:cubicBezTo>
                  <a:cubicBezTo>
                    <a:pt x="1282" y="14"/>
                    <a:pt x="1247" y="0"/>
                    <a:pt x="1213" y="0"/>
                  </a:cubicBezTo>
                  <a:cubicBezTo>
                    <a:pt x="1187" y="0"/>
                    <a:pt x="1164" y="9"/>
                    <a:pt x="1146" y="24"/>
                  </a:cubicBezTo>
                  <a:cubicBezTo>
                    <a:pt x="1123" y="42"/>
                    <a:pt x="1113" y="63"/>
                    <a:pt x="1092" y="118"/>
                  </a:cubicBezTo>
                  <a:lnTo>
                    <a:pt x="675" y="1255"/>
                  </a:lnTo>
                  <a:lnTo>
                    <a:pt x="258" y="118"/>
                  </a:lnTo>
                  <a:cubicBezTo>
                    <a:pt x="237" y="63"/>
                    <a:pt x="227" y="42"/>
                    <a:pt x="204" y="24"/>
                  </a:cubicBezTo>
                  <a:cubicBezTo>
                    <a:pt x="186" y="9"/>
                    <a:pt x="163" y="0"/>
                    <a:pt x="137" y="0"/>
                  </a:cubicBezTo>
                  <a:cubicBezTo>
                    <a:pt x="103" y="0"/>
                    <a:pt x="68" y="14"/>
                    <a:pt x="47" y="37"/>
                  </a:cubicBezTo>
                  <a:cubicBezTo>
                    <a:pt x="0" y="84"/>
                    <a:pt x="15" y="136"/>
                    <a:pt x="39" y="200"/>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2">
              <a:extLst>
                <a:ext uri="{FF2B5EF4-FFF2-40B4-BE49-F238E27FC236}">
                  <a16:creationId xmlns:a16="http://schemas.microsoft.com/office/drawing/2014/main" id="{EB8014F2-250C-471F-908C-55CE987E282A}"/>
                </a:ext>
              </a:extLst>
            </p:cNvPr>
            <p:cNvSpPr>
              <a:spLocks/>
            </p:cNvSpPr>
            <p:nvPr userDrawn="1"/>
          </p:nvSpPr>
          <p:spPr bwMode="gray">
            <a:xfrm>
              <a:off x="2614675" y="1049455"/>
              <a:ext cx="79729" cy="125870"/>
            </a:xfrm>
            <a:custGeom>
              <a:avLst/>
              <a:gdLst>
                <a:gd name="T0" fmla="*/ 1038 w 1038"/>
                <a:gd name="T1" fmla="*/ 1523 h 1633"/>
                <a:gd name="T2" fmla="*/ 987 w 1038"/>
                <a:gd name="T3" fmla="*/ 1430 h 1633"/>
                <a:gd name="T4" fmla="*/ 887 w 1038"/>
                <a:gd name="T5" fmla="*/ 1414 h 1633"/>
                <a:gd name="T6" fmla="*/ 246 w 1038"/>
                <a:gd name="T7" fmla="*/ 1414 h 1633"/>
                <a:gd name="T8" fmla="*/ 246 w 1038"/>
                <a:gd name="T9" fmla="*/ 168 h 1633"/>
                <a:gd name="T10" fmla="*/ 228 w 1038"/>
                <a:gd name="T11" fmla="*/ 56 h 1633"/>
                <a:gd name="T12" fmla="*/ 123 w 1038"/>
                <a:gd name="T13" fmla="*/ 0 h 1633"/>
                <a:gd name="T14" fmla="*/ 18 w 1038"/>
                <a:gd name="T15" fmla="*/ 56 h 1633"/>
                <a:gd name="T16" fmla="*/ 0 w 1038"/>
                <a:gd name="T17" fmla="*/ 168 h 1633"/>
                <a:gd name="T18" fmla="*/ 0 w 1038"/>
                <a:gd name="T19" fmla="*/ 1482 h 1633"/>
                <a:gd name="T20" fmla="*/ 35 w 1038"/>
                <a:gd name="T21" fmla="*/ 1598 h 1633"/>
                <a:gd name="T22" fmla="*/ 150 w 1038"/>
                <a:gd name="T23" fmla="*/ 1633 h 1633"/>
                <a:gd name="T24" fmla="*/ 887 w 1038"/>
                <a:gd name="T25" fmla="*/ 1633 h 1633"/>
                <a:gd name="T26" fmla="*/ 987 w 1038"/>
                <a:gd name="T27" fmla="*/ 1617 h 1633"/>
                <a:gd name="T28" fmla="*/ 1038 w 1038"/>
                <a:gd name="T29" fmla="*/ 1523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8" h="1633">
                  <a:moveTo>
                    <a:pt x="1038" y="1523"/>
                  </a:moveTo>
                  <a:cubicBezTo>
                    <a:pt x="1038" y="1480"/>
                    <a:pt x="1017" y="1447"/>
                    <a:pt x="987" y="1430"/>
                  </a:cubicBezTo>
                  <a:cubicBezTo>
                    <a:pt x="962" y="1416"/>
                    <a:pt x="939" y="1414"/>
                    <a:pt x="887" y="1414"/>
                  </a:cubicBezTo>
                  <a:lnTo>
                    <a:pt x="246" y="1414"/>
                  </a:lnTo>
                  <a:lnTo>
                    <a:pt x="246" y="168"/>
                  </a:lnTo>
                  <a:cubicBezTo>
                    <a:pt x="246" y="107"/>
                    <a:pt x="245" y="88"/>
                    <a:pt x="228" y="56"/>
                  </a:cubicBezTo>
                  <a:cubicBezTo>
                    <a:pt x="210" y="23"/>
                    <a:pt x="172" y="0"/>
                    <a:pt x="123" y="0"/>
                  </a:cubicBezTo>
                  <a:cubicBezTo>
                    <a:pt x="74" y="0"/>
                    <a:pt x="37" y="23"/>
                    <a:pt x="18" y="56"/>
                  </a:cubicBezTo>
                  <a:cubicBezTo>
                    <a:pt x="1" y="88"/>
                    <a:pt x="0" y="107"/>
                    <a:pt x="0" y="168"/>
                  </a:cubicBezTo>
                  <a:lnTo>
                    <a:pt x="0" y="1482"/>
                  </a:lnTo>
                  <a:cubicBezTo>
                    <a:pt x="0" y="1519"/>
                    <a:pt x="0" y="1562"/>
                    <a:pt x="35" y="1598"/>
                  </a:cubicBezTo>
                  <a:cubicBezTo>
                    <a:pt x="71" y="1633"/>
                    <a:pt x="114" y="1633"/>
                    <a:pt x="150" y="1633"/>
                  </a:cubicBezTo>
                  <a:lnTo>
                    <a:pt x="887" y="1633"/>
                  </a:lnTo>
                  <a:cubicBezTo>
                    <a:pt x="939" y="1633"/>
                    <a:pt x="962" y="1631"/>
                    <a:pt x="987" y="1617"/>
                  </a:cubicBezTo>
                  <a:cubicBezTo>
                    <a:pt x="1017" y="1600"/>
                    <a:pt x="1038" y="1567"/>
                    <a:pt x="1038" y="1523"/>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3">
              <a:extLst>
                <a:ext uri="{FF2B5EF4-FFF2-40B4-BE49-F238E27FC236}">
                  <a16:creationId xmlns:a16="http://schemas.microsoft.com/office/drawing/2014/main" id="{2504473C-5601-4A0C-AC66-3D214AF2307E}"/>
                </a:ext>
              </a:extLst>
            </p:cNvPr>
            <p:cNvSpPr>
              <a:spLocks/>
            </p:cNvSpPr>
            <p:nvPr userDrawn="1"/>
          </p:nvSpPr>
          <p:spPr bwMode="gray">
            <a:xfrm>
              <a:off x="2496269" y="1049455"/>
              <a:ext cx="103817" cy="126549"/>
            </a:xfrm>
            <a:custGeom>
              <a:avLst/>
              <a:gdLst>
                <a:gd name="T0" fmla="*/ 1303 w 1350"/>
                <a:gd name="T1" fmla="*/ 1606 h 1642"/>
                <a:gd name="T2" fmla="*/ 1311 w 1350"/>
                <a:gd name="T3" fmla="*/ 1442 h 1642"/>
                <a:gd name="T4" fmla="*/ 814 w 1350"/>
                <a:gd name="T5" fmla="*/ 119 h 1642"/>
                <a:gd name="T6" fmla="*/ 765 w 1350"/>
                <a:gd name="T7" fmla="*/ 34 h 1642"/>
                <a:gd name="T8" fmla="*/ 675 w 1350"/>
                <a:gd name="T9" fmla="*/ 0 h 1642"/>
                <a:gd name="T10" fmla="*/ 585 w 1350"/>
                <a:gd name="T11" fmla="*/ 34 h 1642"/>
                <a:gd name="T12" fmla="*/ 536 w 1350"/>
                <a:gd name="T13" fmla="*/ 119 h 1642"/>
                <a:gd name="T14" fmla="*/ 39 w 1350"/>
                <a:gd name="T15" fmla="*/ 1442 h 1642"/>
                <a:gd name="T16" fmla="*/ 47 w 1350"/>
                <a:gd name="T17" fmla="*/ 1606 h 1642"/>
                <a:gd name="T18" fmla="*/ 137 w 1350"/>
                <a:gd name="T19" fmla="*/ 1642 h 1642"/>
                <a:gd name="T20" fmla="*/ 204 w 1350"/>
                <a:gd name="T21" fmla="*/ 1618 h 1642"/>
                <a:gd name="T22" fmla="*/ 258 w 1350"/>
                <a:gd name="T23" fmla="*/ 1525 h 1642"/>
                <a:gd name="T24" fmla="*/ 675 w 1350"/>
                <a:gd name="T25" fmla="*/ 387 h 1642"/>
                <a:gd name="T26" fmla="*/ 1092 w 1350"/>
                <a:gd name="T27" fmla="*/ 1525 h 1642"/>
                <a:gd name="T28" fmla="*/ 1146 w 1350"/>
                <a:gd name="T29" fmla="*/ 1618 h 1642"/>
                <a:gd name="T30" fmla="*/ 1213 w 1350"/>
                <a:gd name="T31" fmla="*/ 1642 h 1642"/>
                <a:gd name="T32" fmla="*/ 1303 w 1350"/>
                <a:gd name="T33" fmla="*/ 1606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0" h="1642">
                  <a:moveTo>
                    <a:pt x="1303" y="1606"/>
                  </a:moveTo>
                  <a:cubicBezTo>
                    <a:pt x="1350" y="1558"/>
                    <a:pt x="1335" y="1506"/>
                    <a:pt x="1311" y="1442"/>
                  </a:cubicBezTo>
                  <a:lnTo>
                    <a:pt x="814" y="119"/>
                  </a:lnTo>
                  <a:cubicBezTo>
                    <a:pt x="797" y="72"/>
                    <a:pt x="784" y="53"/>
                    <a:pt x="765" y="34"/>
                  </a:cubicBezTo>
                  <a:cubicBezTo>
                    <a:pt x="741" y="11"/>
                    <a:pt x="714" y="0"/>
                    <a:pt x="675" y="0"/>
                  </a:cubicBezTo>
                  <a:cubicBezTo>
                    <a:pt x="636" y="0"/>
                    <a:pt x="609" y="11"/>
                    <a:pt x="585" y="34"/>
                  </a:cubicBezTo>
                  <a:cubicBezTo>
                    <a:pt x="566" y="53"/>
                    <a:pt x="553" y="72"/>
                    <a:pt x="536" y="119"/>
                  </a:cubicBezTo>
                  <a:lnTo>
                    <a:pt x="39" y="1442"/>
                  </a:lnTo>
                  <a:cubicBezTo>
                    <a:pt x="15" y="1506"/>
                    <a:pt x="0" y="1558"/>
                    <a:pt x="47" y="1606"/>
                  </a:cubicBezTo>
                  <a:cubicBezTo>
                    <a:pt x="68" y="1628"/>
                    <a:pt x="103" y="1642"/>
                    <a:pt x="137" y="1642"/>
                  </a:cubicBezTo>
                  <a:cubicBezTo>
                    <a:pt x="163" y="1642"/>
                    <a:pt x="186" y="1633"/>
                    <a:pt x="204" y="1618"/>
                  </a:cubicBezTo>
                  <a:cubicBezTo>
                    <a:pt x="227" y="1600"/>
                    <a:pt x="237" y="1579"/>
                    <a:pt x="258" y="1525"/>
                  </a:cubicBezTo>
                  <a:lnTo>
                    <a:pt x="675" y="387"/>
                  </a:lnTo>
                  <a:lnTo>
                    <a:pt x="1092" y="1525"/>
                  </a:lnTo>
                  <a:cubicBezTo>
                    <a:pt x="1113" y="1579"/>
                    <a:pt x="1123" y="1600"/>
                    <a:pt x="1146" y="1618"/>
                  </a:cubicBezTo>
                  <a:cubicBezTo>
                    <a:pt x="1164" y="1633"/>
                    <a:pt x="1187" y="1642"/>
                    <a:pt x="1213" y="1642"/>
                  </a:cubicBezTo>
                  <a:cubicBezTo>
                    <a:pt x="1247" y="1642"/>
                    <a:pt x="1282" y="1628"/>
                    <a:pt x="1303" y="1606"/>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4">
              <a:extLst>
                <a:ext uri="{FF2B5EF4-FFF2-40B4-BE49-F238E27FC236}">
                  <a16:creationId xmlns:a16="http://schemas.microsoft.com/office/drawing/2014/main" id="{75142CEB-95B3-4F46-97B6-4C8526F8176D}"/>
                </a:ext>
              </a:extLst>
            </p:cNvPr>
            <p:cNvSpPr>
              <a:spLocks/>
            </p:cNvSpPr>
            <p:nvPr userDrawn="1"/>
          </p:nvSpPr>
          <p:spPr bwMode="gray">
            <a:xfrm>
              <a:off x="2462002" y="1049455"/>
              <a:ext cx="18660" cy="126549"/>
            </a:xfrm>
            <a:custGeom>
              <a:avLst/>
              <a:gdLst>
                <a:gd name="T0" fmla="*/ 228 w 246"/>
                <a:gd name="T1" fmla="*/ 1586 h 1642"/>
                <a:gd name="T2" fmla="*/ 246 w 246"/>
                <a:gd name="T3" fmla="*/ 1474 h 1642"/>
                <a:gd name="T4" fmla="*/ 246 w 246"/>
                <a:gd name="T5" fmla="*/ 168 h 1642"/>
                <a:gd name="T6" fmla="*/ 228 w 246"/>
                <a:gd name="T7" fmla="*/ 56 h 1642"/>
                <a:gd name="T8" fmla="*/ 123 w 246"/>
                <a:gd name="T9" fmla="*/ 0 h 1642"/>
                <a:gd name="T10" fmla="*/ 18 w 246"/>
                <a:gd name="T11" fmla="*/ 56 h 1642"/>
                <a:gd name="T12" fmla="*/ 0 w 246"/>
                <a:gd name="T13" fmla="*/ 168 h 1642"/>
                <a:gd name="T14" fmla="*/ 0 w 246"/>
                <a:gd name="T15" fmla="*/ 1474 h 1642"/>
                <a:gd name="T16" fmla="*/ 18 w 246"/>
                <a:gd name="T17" fmla="*/ 1586 h 1642"/>
                <a:gd name="T18" fmla="*/ 123 w 246"/>
                <a:gd name="T19" fmla="*/ 1642 h 1642"/>
                <a:gd name="T20" fmla="*/ 228 w 246"/>
                <a:gd name="T21" fmla="*/ 1586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6" h="1642">
                  <a:moveTo>
                    <a:pt x="228" y="1586"/>
                  </a:moveTo>
                  <a:cubicBezTo>
                    <a:pt x="245" y="1554"/>
                    <a:pt x="246" y="1535"/>
                    <a:pt x="246" y="1474"/>
                  </a:cubicBezTo>
                  <a:lnTo>
                    <a:pt x="246" y="168"/>
                  </a:lnTo>
                  <a:cubicBezTo>
                    <a:pt x="246" y="107"/>
                    <a:pt x="245" y="88"/>
                    <a:pt x="228" y="56"/>
                  </a:cubicBezTo>
                  <a:cubicBezTo>
                    <a:pt x="210" y="23"/>
                    <a:pt x="172" y="0"/>
                    <a:pt x="123" y="0"/>
                  </a:cubicBezTo>
                  <a:cubicBezTo>
                    <a:pt x="74" y="0"/>
                    <a:pt x="36" y="23"/>
                    <a:pt x="18" y="56"/>
                  </a:cubicBezTo>
                  <a:cubicBezTo>
                    <a:pt x="1" y="88"/>
                    <a:pt x="0" y="107"/>
                    <a:pt x="0" y="168"/>
                  </a:cubicBezTo>
                  <a:lnTo>
                    <a:pt x="0" y="1474"/>
                  </a:lnTo>
                  <a:cubicBezTo>
                    <a:pt x="0" y="1535"/>
                    <a:pt x="1" y="1554"/>
                    <a:pt x="18" y="1586"/>
                  </a:cubicBezTo>
                  <a:cubicBezTo>
                    <a:pt x="36" y="1619"/>
                    <a:pt x="74" y="1642"/>
                    <a:pt x="123" y="1642"/>
                  </a:cubicBezTo>
                  <a:cubicBezTo>
                    <a:pt x="172" y="1642"/>
                    <a:pt x="210" y="1619"/>
                    <a:pt x="228" y="1586"/>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5">
              <a:extLst>
                <a:ext uri="{FF2B5EF4-FFF2-40B4-BE49-F238E27FC236}">
                  <a16:creationId xmlns:a16="http://schemas.microsoft.com/office/drawing/2014/main" id="{EB65E2B1-5CD8-4A15-94F7-6EBEC71356FD}"/>
                </a:ext>
              </a:extLst>
            </p:cNvPr>
            <p:cNvSpPr>
              <a:spLocks/>
            </p:cNvSpPr>
            <p:nvPr userDrawn="1"/>
          </p:nvSpPr>
          <p:spPr bwMode="gray">
            <a:xfrm>
              <a:off x="2350721" y="1050134"/>
              <a:ext cx="92621" cy="125870"/>
            </a:xfrm>
            <a:custGeom>
              <a:avLst/>
              <a:gdLst>
                <a:gd name="T0" fmla="*/ 1204 w 1204"/>
                <a:gd name="T1" fmla="*/ 110 h 1633"/>
                <a:gd name="T2" fmla="*/ 1153 w 1204"/>
                <a:gd name="T3" fmla="*/ 16 h 1633"/>
                <a:gd name="T4" fmla="*/ 1053 w 1204"/>
                <a:gd name="T5" fmla="*/ 0 h 1633"/>
                <a:gd name="T6" fmla="*/ 151 w 1204"/>
                <a:gd name="T7" fmla="*/ 0 h 1633"/>
                <a:gd name="T8" fmla="*/ 50 w 1204"/>
                <a:gd name="T9" fmla="*/ 16 h 1633"/>
                <a:gd name="T10" fmla="*/ 0 w 1204"/>
                <a:gd name="T11" fmla="*/ 110 h 1633"/>
                <a:gd name="T12" fmla="*/ 50 w 1204"/>
                <a:gd name="T13" fmla="*/ 203 h 1633"/>
                <a:gd name="T14" fmla="*/ 151 w 1204"/>
                <a:gd name="T15" fmla="*/ 219 h 1633"/>
                <a:gd name="T16" fmla="*/ 479 w 1204"/>
                <a:gd name="T17" fmla="*/ 219 h 1633"/>
                <a:gd name="T18" fmla="*/ 479 w 1204"/>
                <a:gd name="T19" fmla="*/ 1465 h 1633"/>
                <a:gd name="T20" fmla="*/ 497 w 1204"/>
                <a:gd name="T21" fmla="*/ 1577 h 1633"/>
                <a:gd name="T22" fmla="*/ 602 w 1204"/>
                <a:gd name="T23" fmla="*/ 1633 h 1633"/>
                <a:gd name="T24" fmla="*/ 707 w 1204"/>
                <a:gd name="T25" fmla="*/ 1577 h 1633"/>
                <a:gd name="T26" fmla="*/ 725 w 1204"/>
                <a:gd name="T27" fmla="*/ 1465 h 1633"/>
                <a:gd name="T28" fmla="*/ 725 w 1204"/>
                <a:gd name="T29" fmla="*/ 219 h 1633"/>
                <a:gd name="T30" fmla="*/ 1053 w 1204"/>
                <a:gd name="T31" fmla="*/ 219 h 1633"/>
                <a:gd name="T32" fmla="*/ 1153 w 1204"/>
                <a:gd name="T33" fmla="*/ 203 h 1633"/>
                <a:gd name="T34" fmla="*/ 1204 w 1204"/>
                <a:gd name="T35" fmla="*/ 110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4" h="1633">
                  <a:moveTo>
                    <a:pt x="1204" y="110"/>
                  </a:moveTo>
                  <a:cubicBezTo>
                    <a:pt x="1204" y="67"/>
                    <a:pt x="1183" y="33"/>
                    <a:pt x="1153" y="16"/>
                  </a:cubicBezTo>
                  <a:cubicBezTo>
                    <a:pt x="1128" y="2"/>
                    <a:pt x="1105" y="0"/>
                    <a:pt x="1053" y="0"/>
                  </a:cubicBezTo>
                  <a:lnTo>
                    <a:pt x="151" y="0"/>
                  </a:lnTo>
                  <a:cubicBezTo>
                    <a:pt x="98" y="0"/>
                    <a:pt x="76" y="2"/>
                    <a:pt x="50" y="16"/>
                  </a:cubicBezTo>
                  <a:cubicBezTo>
                    <a:pt x="21" y="33"/>
                    <a:pt x="0" y="67"/>
                    <a:pt x="0" y="110"/>
                  </a:cubicBezTo>
                  <a:cubicBezTo>
                    <a:pt x="0" y="153"/>
                    <a:pt x="21" y="186"/>
                    <a:pt x="50" y="203"/>
                  </a:cubicBezTo>
                  <a:cubicBezTo>
                    <a:pt x="76" y="217"/>
                    <a:pt x="98" y="219"/>
                    <a:pt x="151" y="219"/>
                  </a:cubicBezTo>
                  <a:lnTo>
                    <a:pt x="479" y="219"/>
                  </a:lnTo>
                  <a:lnTo>
                    <a:pt x="479" y="1465"/>
                  </a:lnTo>
                  <a:cubicBezTo>
                    <a:pt x="479" y="1526"/>
                    <a:pt x="480" y="1545"/>
                    <a:pt x="497" y="1577"/>
                  </a:cubicBezTo>
                  <a:cubicBezTo>
                    <a:pt x="515" y="1610"/>
                    <a:pt x="553" y="1633"/>
                    <a:pt x="602" y="1633"/>
                  </a:cubicBezTo>
                  <a:cubicBezTo>
                    <a:pt x="651" y="1633"/>
                    <a:pt x="688" y="1610"/>
                    <a:pt x="707" y="1577"/>
                  </a:cubicBezTo>
                  <a:cubicBezTo>
                    <a:pt x="724" y="1545"/>
                    <a:pt x="725" y="1526"/>
                    <a:pt x="725" y="1465"/>
                  </a:cubicBezTo>
                  <a:lnTo>
                    <a:pt x="725" y="219"/>
                  </a:lnTo>
                  <a:lnTo>
                    <a:pt x="1053" y="219"/>
                  </a:lnTo>
                  <a:cubicBezTo>
                    <a:pt x="1105" y="219"/>
                    <a:pt x="1128" y="217"/>
                    <a:pt x="1153" y="203"/>
                  </a:cubicBezTo>
                  <a:cubicBezTo>
                    <a:pt x="1183" y="186"/>
                    <a:pt x="1204" y="153"/>
                    <a:pt x="1204" y="110"/>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6">
              <a:extLst>
                <a:ext uri="{FF2B5EF4-FFF2-40B4-BE49-F238E27FC236}">
                  <a16:creationId xmlns:a16="http://schemas.microsoft.com/office/drawing/2014/main" id="{45D5DFC6-E1DE-46FD-8EC7-84C6A592E2E1}"/>
                </a:ext>
              </a:extLst>
            </p:cNvPr>
            <p:cNvSpPr>
              <a:spLocks/>
            </p:cNvSpPr>
            <p:nvPr userDrawn="1"/>
          </p:nvSpPr>
          <p:spPr bwMode="gray">
            <a:xfrm>
              <a:off x="2240797" y="1049455"/>
              <a:ext cx="93978" cy="126549"/>
            </a:xfrm>
            <a:custGeom>
              <a:avLst/>
              <a:gdLst>
                <a:gd name="T0" fmla="*/ 1188 w 1224"/>
                <a:gd name="T1" fmla="*/ 1603 h 1642"/>
                <a:gd name="T2" fmla="*/ 1224 w 1224"/>
                <a:gd name="T3" fmla="*/ 1486 h 1642"/>
                <a:gd name="T4" fmla="*/ 1224 w 1224"/>
                <a:gd name="T5" fmla="*/ 168 h 1642"/>
                <a:gd name="T6" fmla="*/ 1206 w 1224"/>
                <a:gd name="T7" fmla="*/ 56 h 1642"/>
                <a:gd name="T8" fmla="*/ 1101 w 1224"/>
                <a:gd name="T9" fmla="*/ 0 h 1642"/>
                <a:gd name="T10" fmla="*/ 996 w 1224"/>
                <a:gd name="T11" fmla="*/ 56 h 1642"/>
                <a:gd name="T12" fmla="*/ 977 w 1224"/>
                <a:gd name="T13" fmla="*/ 168 h 1642"/>
                <a:gd name="T14" fmla="*/ 977 w 1224"/>
                <a:gd name="T15" fmla="*/ 1149 h 1642"/>
                <a:gd name="T16" fmla="*/ 273 w 1224"/>
                <a:gd name="T17" fmla="*/ 108 h 1642"/>
                <a:gd name="T18" fmla="*/ 129 w 1224"/>
                <a:gd name="T19" fmla="*/ 0 h 1642"/>
                <a:gd name="T20" fmla="*/ 36 w 1224"/>
                <a:gd name="T21" fmla="*/ 39 h 1642"/>
                <a:gd name="T22" fmla="*/ 0 w 1224"/>
                <a:gd name="T23" fmla="*/ 158 h 1642"/>
                <a:gd name="T24" fmla="*/ 0 w 1224"/>
                <a:gd name="T25" fmla="*/ 1474 h 1642"/>
                <a:gd name="T26" fmla="*/ 19 w 1224"/>
                <a:gd name="T27" fmla="*/ 1586 h 1642"/>
                <a:gd name="T28" fmla="*/ 123 w 1224"/>
                <a:gd name="T29" fmla="*/ 1642 h 1642"/>
                <a:gd name="T30" fmla="*/ 228 w 1224"/>
                <a:gd name="T31" fmla="*/ 1586 h 1642"/>
                <a:gd name="T32" fmla="*/ 247 w 1224"/>
                <a:gd name="T33" fmla="*/ 1474 h 1642"/>
                <a:gd name="T34" fmla="*/ 247 w 1224"/>
                <a:gd name="T35" fmla="*/ 493 h 1642"/>
                <a:gd name="T36" fmla="*/ 951 w 1224"/>
                <a:gd name="T37" fmla="*/ 1534 h 1642"/>
                <a:gd name="T38" fmla="*/ 1095 w 1224"/>
                <a:gd name="T39" fmla="*/ 1642 h 1642"/>
                <a:gd name="T40" fmla="*/ 1188 w 1224"/>
                <a:gd name="T41" fmla="*/ 1603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24" h="1642">
                  <a:moveTo>
                    <a:pt x="1188" y="1603"/>
                  </a:moveTo>
                  <a:cubicBezTo>
                    <a:pt x="1216" y="1576"/>
                    <a:pt x="1224" y="1539"/>
                    <a:pt x="1224" y="1486"/>
                  </a:cubicBezTo>
                  <a:lnTo>
                    <a:pt x="1224" y="168"/>
                  </a:lnTo>
                  <a:cubicBezTo>
                    <a:pt x="1224" y="107"/>
                    <a:pt x="1222" y="88"/>
                    <a:pt x="1206" y="56"/>
                  </a:cubicBezTo>
                  <a:cubicBezTo>
                    <a:pt x="1187" y="23"/>
                    <a:pt x="1150" y="0"/>
                    <a:pt x="1101" y="0"/>
                  </a:cubicBezTo>
                  <a:cubicBezTo>
                    <a:pt x="1052" y="0"/>
                    <a:pt x="1014" y="23"/>
                    <a:pt x="996" y="56"/>
                  </a:cubicBezTo>
                  <a:cubicBezTo>
                    <a:pt x="979" y="88"/>
                    <a:pt x="977" y="107"/>
                    <a:pt x="977" y="168"/>
                  </a:cubicBezTo>
                  <a:lnTo>
                    <a:pt x="977" y="1149"/>
                  </a:lnTo>
                  <a:lnTo>
                    <a:pt x="273" y="108"/>
                  </a:lnTo>
                  <a:cubicBezTo>
                    <a:pt x="224" y="35"/>
                    <a:pt x="187" y="0"/>
                    <a:pt x="129" y="0"/>
                  </a:cubicBezTo>
                  <a:cubicBezTo>
                    <a:pt x="92" y="0"/>
                    <a:pt x="61" y="14"/>
                    <a:pt x="36" y="39"/>
                  </a:cubicBezTo>
                  <a:cubicBezTo>
                    <a:pt x="8" y="66"/>
                    <a:pt x="0" y="104"/>
                    <a:pt x="0" y="158"/>
                  </a:cubicBezTo>
                  <a:lnTo>
                    <a:pt x="0" y="1474"/>
                  </a:lnTo>
                  <a:cubicBezTo>
                    <a:pt x="0" y="1535"/>
                    <a:pt x="1" y="1554"/>
                    <a:pt x="19" y="1586"/>
                  </a:cubicBezTo>
                  <a:cubicBezTo>
                    <a:pt x="37" y="1619"/>
                    <a:pt x="74" y="1642"/>
                    <a:pt x="123" y="1642"/>
                  </a:cubicBezTo>
                  <a:cubicBezTo>
                    <a:pt x="173" y="1642"/>
                    <a:pt x="210" y="1619"/>
                    <a:pt x="228" y="1586"/>
                  </a:cubicBezTo>
                  <a:cubicBezTo>
                    <a:pt x="245" y="1554"/>
                    <a:pt x="247" y="1535"/>
                    <a:pt x="247" y="1474"/>
                  </a:cubicBezTo>
                  <a:lnTo>
                    <a:pt x="247" y="493"/>
                  </a:lnTo>
                  <a:lnTo>
                    <a:pt x="951" y="1534"/>
                  </a:lnTo>
                  <a:cubicBezTo>
                    <a:pt x="1000" y="1607"/>
                    <a:pt x="1037" y="1642"/>
                    <a:pt x="1095" y="1642"/>
                  </a:cubicBezTo>
                  <a:cubicBezTo>
                    <a:pt x="1133" y="1642"/>
                    <a:pt x="1163" y="1628"/>
                    <a:pt x="1188" y="1603"/>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17">
              <a:extLst>
                <a:ext uri="{FF2B5EF4-FFF2-40B4-BE49-F238E27FC236}">
                  <a16:creationId xmlns:a16="http://schemas.microsoft.com/office/drawing/2014/main" id="{056C6128-71FC-43EA-B64F-DD5CAA2FF6EF}"/>
                </a:ext>
              </a:extLst>
            </p:cNvPr>
            <p:cNvSpPr>
              <a:spLocks/>
            </p:cNvSpPr>
            <p:nvPr userDrawn="1"/>
          </p:nvSpPr>
          <p:spPr bwMode="gray">
            <a:xfrm>
              <a:off x="2193299" y="1049455"/>
              <a:ext cx="18999" cy="126549"/>
            </a:xfrm>
            <a:custGeom>
              <a:avLst/>
              <a:gdLst>
                <a:gd name="T0" fmla="*/ 228 w 247"/>
                <a:gd name="T1" fmla="*/ 1586 h 1642"/>
                <a:gd name="T2" fmla="*/ 247 w 247"/>
                <a:gd name="T3" fmla="*/ 1474 h 1642"/>
                <a:gd name="T4" fmla="*/ 247 w 247"/>
                <a:gd name="T5" fmla="*/ 168 h 1642"/>
                <a:gd name="T6" fmla="*/ 228 w 247"/>
                <a:gd name="T7" fmla="*/ 56 h 1642"/>
                <a:gd name="T8" fmla="*/ 124 w 247"/>
                <a:gd name="T9" fmla="*/ 0 h 1642"/>
                <a:gd name="T10" fmla="*/ 19 w 247"/>
                <a:gd name="T11" fmla="*/ 56 h 1642"/>
                <a:gd name="T12" fmla="*/ 0 w 247"/>
                <a:gd name="T13" fmla="*/ 168 h 1642"/>
                <a:gd name="T14" fmla="*/ 0 w 247"/>
                <a:gd name="T15" fmla="*/ 1474 h 1642"/>
                <a:gd name="T16" fmla="*/ 19 w 247"/>
                <a:gd name="T17" fmla="*/ 1586 h 1642"/>
                <a:gd name="T18" fmla="*/ 124 w 247"/>
                <a:gd name="T19" fmla="*/ 1642 h 1642"/>
                <a:gd name="T20" fmla="*/ 228 w 247"/>
                <a:gd name="T21" fmla="*/ 1586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7" h="1642">
                  <a:moveTo>
                    <a:pt x="228" y="1586"/>
                  </a:moveTo>
                  <a:cubicBezTo>
                    <a:pt x="246" y="1554"/>
                    <a:pt x="247" y="1535"/>
                    <a:pt x="247" y="1474"/>
                  </a:cubicBezTo>
                  <a:lnTo>
                    <a:pt x="247" y="168"/>
                  </a:lnTo>
                  <a:cubicBezTo>
                    <a:pt x="247" y="107"/>
                    <a:pt x="246" y="88"/>
                    <a:pt x="228" y="56"/>
                  </a:cubicBezTo>
                  <a:cubicBezTo>
                    <a:pt x="210" y="23"/>
                    <a:pt x="173" y="0"/>
                    <a:pt x="124" y="0"/>
                  </a:cubicBezTo>
                  <a:cubicBezTo>
                    <a:pt x="74" y="0"/>
                    <a:pt x="37" y="23"/>
                    <a:pt x="19" y="56"/>
                  </a:cubicBezTo>
                  <a:cubicBezTo>
                    <a:pt x="2" y="88"/>
                    <a:pt x="0" y="107"/>
                    <a:pt x="0" y="168"/>
                  </a:cubicBezTo>
                  <a:lnTo>
                    <a:pt x="0" y="1474"/>
                  </a:lnTo>
                  <a:cubicBezTo>
                    <a:pt x="0" y="1535"/>
                    <a:pt x="2" y="1554"/>
                    <a:pt x="19" y="1586"/>
                  </a:cubicBezTo>
                  <a:cubicBezTo>
                    <a:pt x="37" y="1619"/>
                    <a:pt x="74" y="1642"/>
                    <a:pt x="124" y="1642"/>
                  </a:cubicBezTo>
                  <a:cubicBezTo>
                    <a:pt x="173" y="1642"/>
                    <a:pt x="210" y="1619"/>
                    <a:pt x="228" y="1586"/>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18">
              <a:extLst>
                <a:ext uri="{FF2B5EF4-FFF2-40B4-BE49-F238E27FC236}">
                  <a16:creationId xmlns:a16="http://schemas.microsoft.com/office/drawing/2014/main" id="{38522F20-0999-4C54-BAED-AAFE6564689A}"/>
                </a:ext>
              </a:extLst>
            </p:cNvPr>
            <p:cNvSpPr>
              <a:spLocks/>
            </p:cNvSpPr>
            <p:nvPr userDrawn="1"/>
          </p:nvSpPr>
          <p:spPr bwMode="gray">
            <a:xfrm>
              <a:off x="1829599" y="1049455"/>
              <a:ext cx="94318" cy="126549"/>
            </a:xfrm>
            <a:custGeom>
              <a:avLst/>
              <a:gdLst>
                <a:gd name="T0" fmla="*/ 1188 w 1224"/>
                <a:gd name="T1" fmla="*/ 1603 h 1642"/>
                <a:gd name="T2" fmla="*/ 1224 w 1224"/>
                <a:gd name="T3" fmla="*/ 1486 h 1642"/>
                <a:gd name="T4" fmla="*/ 1224 w 1224"/>
                <a:gd name="T5" fmla="*/ 168 h 1642"/>
                <a:gd name="T6" fmla="*/ 1206 w 1224"/>
                <a:gd name="T7" fmla="*/ 56 h 1642"/>
                <a:gd name="T8" fmla="*/ 1101 w 1224"/>
                <a:gd name="T9" fmla="*/ 0 h 1642"/>
                <a:gd name="T10" fmla="*/ 996 w 1224"/>
                <a:gd name="T11" fmla="*/ 56 h 1642"/>
                <a:gd name="T12" fmla="*/ 978 w 1224"/>
                <a:gd name="T13" fmla="*/ 168 h 1642"/>
                <a:gd name="T14" fmla="*/ 978 w 1224"/>
                <a:gd name="T15" fmla="*/ 1149 h 1642"/>
                <a:gd name="T16" fmla="*/ 273 w 1224"/>
                <a:gd name="T17" fmla="*/ 108 h 1642"/>
                <a:gd name="T18" fmla="*/ 129 w 1224"/>
                <a:gd name="T19" fmla="*/ 0 h 1642"/>
                <a:gd name="T20" fmla="*/ 36 w 1224"/>
                <a:gd name="T21" fmla="*/ 39 h 1642"/>
                <a:gd name="T22" fmla="*/ 0 w 1224"/>
                <a:gd name="T23" fmla="*/ 158 h 1642"/>
                <a:gd name="T24" fmla="*/ 0 w 1224"/>
                <a:gd name="T25" fmla="*/ 1474 h 1642"/>
                <a:gd name="T26" fmla="*/ 19 w 1224"/>
                <a:gd name="T27" fmla="*/ 1586 h 1642"/>
                <a:gd name="T28" fmla="*/ 123 w 1224"/>
                <a:gd name="T29" fmla="*/ 1642 h 1642"/>
                <a:gd name="T30" fmla="*/ 228 w 1224"/>
                <a:gd name="T31" fmla="*/ 1586 h 1642"/>
                <a:gd name="T32" fmla="*/ 247 w 1224"/>
                <a:gd name="T33" fmla="*/ 1474 h 1642"/>
                <a:gd name="T34" fmla="*/ 247 w 1224"/>
                <a:gd name="T35" fmla="*/ 493 h 1642"/>
                <a:gd name="T36" fmla="*/ 951 w 1224"/>
                <a:gd name="T37" fmla="*/ 1534 h 1642"/>
                <a:gd name="T38" fmla="*/ 1095 w 1224"/>
                <a:gd name="T39" fmla="*/ 1642 h 1642"/>
                <a:gd name="T40" fmla="*/ 1188 w 1224"/>
                <a:gd name="T41" fmla="*/ 1603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24" h="1642">
                  <a:moveTo>
                    <a:pt x="1188" y="1603"/>
                  </a:moveTo>
                  <a:cubicBezTo>
                    <a:pt x="1216" y="1576"/>
                    <a:pt x="1224" y="1539"/>
                    <a:pt x="1224" y="1486"/>
                  </a:cubicBezTo>
                  <a:lnTo>
                    <a:pt x="1224" y="168"/>
                  </a:lnTo>
                  <a:cubicBezTo>
                    <a:pt x="1224" y="107"/>
                    <a:pt x="1223" y="88"/>
                    <a:pt x="1206" y="56"/>
                  </a:cubicBezTo>
                  <a:cubicBezTo>
                    <a:pt x="1187" y="23"/>
                    <a:pt x="1150" y="0"/>
                    <a:pt x="1101" y="0"/>
                  </a:cubicBezTo>
                  <a:cubicBezTo>
                    <a:pt x="1052" y="0"/>
                    <a:pt x="1014" y="23"/>
                    <a:pt x="996" y="56"/>
                  </a:cubicBezTo>
                  <a:cubicBezTo>
                    <a:pt x="979" y="88"/>
                    <a:pt x="978" y="107"/>
                    <a:pt x="978" y="168"/>
                  </a:cubicBezTo>
                  <a:lnTo>
                    <a:pt x="978" y="1149"/>
                  </a:lnTo>
                  <a:lnTo>
                    <a:pt x="273" y="108"/>
                  </a:lnTo>
                  <a:cubicBezTo>
                    <a:pt x="224" y="35"/>
                    <a:pt x="187" y="0"/>
                    <a:pt x="129" y="0"/>
                  </a:cubicBezTo>
                  <a:cubicBezTo>
                    <a:pt x="91" y="0"/>
                    <a:pt x="61" y="14"/>
                    <a:pt x="36" y="39"/>
                  </a:cubicBezTo>
                  <a:cubicBezTo>
                    <a:pt x="8" y="66"/>
                    <a:pt x="0" y="104"/>
                    <a:pt x="0" y="158"/>
                  </a:cubicBezTo>
                  <a:lnTo>
                    <a:pt x="0" y="1474"/>
                  </a:lnTo>
                  <a:cubicBezTo>
                    <a:pt x="0" y="1535"/>
                    <a:pt x="2" y="1554"/>
                    <a:pt x="19" y="1586"/>
                  </a:cubicBezTo>
                  <a:cubicBezTo>
                    <a:pt x="37" y="1619"/>
                    <a:pt x="75" y="1642"/>
                    <a:pt x="123" y="1642"/>
                  </a:cubicBezTo>
                  <a:cubicBezTo>
                    <a:pt x="173" y="1642"/>
                    <a:pt x="210" y="1619"/>
                    <a:pt x="228" y="1586"/>
                  </a:cubicBezTo>
                  <a:cubicBezTo>
                    <a:pt x="245" y="1554"/>
                    <a:pt x="247" y="1535"/>
                    <a:pt x="247" y="1474"/>
                  </a:cubicBezTo>
                  <a:lnTo>
                    <a:pt x="247" y="493"/>
                  </a:lnTo>
                  <a:lnTo>
                    <a:pt x="951" y="1534"/>
                  </a:lnTo>
                  <a:cubicBezTo>
                    <a:pt x="1000" y="1607"/>
                    <a:pt x="1037" y="1642"/>
                    <a:pt x="1095" y="1642"/>
                  </a:cubicBezTo>
                  <a:cubicBezTo>
                    <a:pt x="1133" y="1642"/>
                    <a:pt x="1163" y="1628"/>
                    <a:pt x="1188" y="1603"/>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19">
              <a:extLst>
                <a:ext uri="{FF2B5EF4-FFF2-40B4-BE49-F238E27FC236}">
                  <a16:creationId xmlns:a16="http://schemas.microsoft.com/office/drawing/2014/main" id="{6849331E-BAF2-4FA9-93BC-0534D1D8F21C}"/>
                </a:ext>
              </a:extLst>
            </p:cNvPr>
            <p:cNvSpPr>
              <a:spLocks/>
            </p:cNvSpPr>
            <p:nvPr userDrawn="1"/>
          </p:nvSpPr>
          <p:spPr bwMode="gray">
            <a:xfrm>
              <a:off x="1781083" y="1049455"/>
              <a:ext cx="18999" cy="126549"/>
            </a:xfrm>
            <a:custGeom>
              <a:avLst/>
              <a:gdLst>
                <a:gd name="T0" fmla="*/ 228 w 246"/>
                <a:gd name="T1" fmla="*/ 1586 h 1642"/>
                <a:gd name="T2" fmla="*/ 246 w 246"/>
                <a:gd name="T3" fmla="*/ 1474 h 1642"/>
                <a:gd name="T4" fmla="*/ 246 w 246"/>
                <a:gd name="T5" fmla="*/ 168 h 1642"/>
                <a:gd name="T6" fmla="*/ 228 w 246"/>
                <a:gd name="T7" fmla="*/ 56 h 1642"/>
                <a:gd name="T8" fmla="*/ 123 w 246"/>
                <a:gd name="T9" fmla="*/ 0 h 1642"/>
                <a:gd name="T10" fmla="*/ 19 w 246"/>
                <a:gd name="T11" fmla="*/ 56 h 1642"/>
                <a:gd name="T12" fmla="*/ 0 w 246"/>
                <a:gd name="T13" fmla="*/ 168 h 1642"/>
                <a:gd name="T14" fmla="*/ 0 w 246"/>
                <a:gd name="T15" fmla="*/ 1474 h 1642"/>
                <a:gd name="T16" fmla="*/ 19 w 246"/>
                <a:gd name="T17" fmla="*/ 1586 h 1642"/>
                <a:gd name="T18" fmla="*/ 123 w 246"/>
                <a:gd name="T19" fmla="*/ 1642 h 1642"/>
                <a:gd name="T20" fmla="*/ 228 w 246"/>
                <a:gd name="T21" fmla="*/ 1586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6" h="1642">
                  <a:moveTo>
                    <a:pt x="228" y="1586"/>
                  </a:moveTo>
                  <a:cubicBezTo>
                    <a:pt x="245" y="1554"/>
                    <a:pt x="246" y="1535"/>
                    <a:pt x="246" y="1474"/>
                  </a:cubicBezTo>
                  <a:lnTo>
                    <a:pt x="246" y="168"/>
                  </a:lnTo>
                  <a:cubicBezTo>
                    <a:pt x="246" y="107"/>
                    <a:pt x="245" y="88"/>
                    <a:pt x="228" y="56"/>
                  </a:cubicBezTo>
                  <a:cubicBezTo>
                    <a:pt x="210" y="23"/>
                    <a:pt x="172" y="0"/>
                    <a:pt x="123" y="0"/>
                  </a:cubicBezTo>
                  <a:cubicBezTo>
                    <a:pt x="74" y="0"/>
                    <a:pt x="37" y="23"/>
                    <a:pt x="19" y="56"/>
                  </a:cubicBezTo>
                  <a:cubicBezTo>
                    <a:pt x="1" y="88"/>
                    <a:pt x="0" y="107"/>
                    <a:pt x="0" y="168"/>
                  </a:cubicBezTo>
                  <a:lnTo>
                    <a:pt x="0" y="1474"/>
                  </a:lnTo>
                  <a:cubicBezTo>
                    <a:pt x="0" y="1535"/>
                    <a:pt x="1" y="1554"/>
                    <a:pt x="19" y="1586"/>
                  </a:cubicBezTo>
                  <a:cubicBezTo>
                    <a:pt x="37" y="1619"/>
                    <a:pt x="74" y="1642"/>
                    <a:pt x="123" y="1642"/>
                  </a:cubicBezTo>
                  <a:cubicBezTo>
                    <a:pt x="172" y="1642"/>
                    <a:pt x="210" y="1619"/>
                    <a:pt x="228" y="1586"/>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7" name="Freeform 20">
              <a:extLst>
                <a:ext uri="{FF2B5EF4-FFF2-40B4-BE49-F238E27FC236}">
                  <a16:creationId xmlns:a16="http://schemas.microsoft.com/office/drawing/2014/main" id="{3277725D-CE6A-491F-8188-FF0BA2980974}"/>
                </a:ext>
              </a:extLst>
            </p:cNvPr>
            <p:cNvSpPr>
              <a:spLocks/>
            </p:cNvSpPr>
            <p:nvPr userDrawn="1"/>
          </p:nvSpPr>
          <p:spPr bwMode="gray">
            <a:xfrm>
              <a:off x="1560217" y="1049455"/>
              <a:ext cx="87532" cy="126549"/>
            </a:xfrm>
            <a:custGeom>
              <a:avLst/>
              <a:gdLst>
                <a:gd name="T0" fmla="*/ 1107 w 1139"/>
                <a:gd name="T1" fmla="*/ 206 h 1642"/>
                <a:gd name="T2" fmla="*/ 1138 w 1139"/>
                <a:gd name="T3" fmla="*/ 105 h 1642"/>
                <a:gd name="T4" fmla="*/ 1074 w 1139"/>
                <a:gd name="T5" fmla="*/ 14 h 1642"/>
                <a:gd name="T6" fmla="*/ 1016 w 1139"/>
                <a:gd name="T7" fmla="*/ 0 h 1642"/>
                <a:gd name="T8" fmla="*/ 960 w 1139"/>
                <a:gd name="T9" fmla="*/ 17 h 1642"/>
                <a:gd name="T10" fmla="*/ 900 w 1139"/>
                <a:gd name="T11" fmla="*/ 103 h 1642"/>
                <a:gd name="T12" fmla="*/ 569 w 1139"/>
                <a:gd name="T13" fmla="*/ 720 h 1642"/>
                <a:gd name="T14" fmla="*/ 239 w 1139"/>
                <a:gd name="T15" fmla="*/ 103 h 1642"/>
                <a:gd name="T16" fmla="*/ 179 w 1139"/>
                <a:gd name="T17" fmla="*/ 17 h 1642"/>
                <a:gd name="T18" fmla="*/ 123 w 1139"/>
                <a:gd name="T19" fmla="*/ 0 h 1642"/>
                <a:gd name="T20" fmla="*/ 65 w 1139"/>
                <a:gd name="T21" fmla="*/ 14 h 1642"/>
                <a:gd name="T22" fmla="*/ 1 w 1139"/>
                <a:gd name="T23" fmla="*/ 105 h 1642"/>
                <a:gd name="T24" fmla="*/ 31 w 1139"/>
                <a:gd name="T25" fmla="*/ 206 h 1642"/>
                <a:gd name="T26" fmla="*/ 446 w 1139"/>
                <a:gd name="T27" fmla="*/ 986 h 1642"/>
                <a:gd name="T28" fmla="*/ 446 w 1139"/>
                <a:gd name="T29" fmla="*/ 1474 h 1642"/>
                <a:gd name="T30" fmla="*/ 464 w 1139"/>
                <a:gd name="T31" fmla="*/ 1586 h 1642"/>
                <a:gd name="T32" fmla="*/ 569 w 1139"/>
                <a:gd name="T33" fmla="*/ 1642 h 1642"/>
                <a:gd name="T34" fmla="*/ 674 w 1139"/>
                <a:gd name="T35" fmla="*/ 1586 h 1642"/>
                <a:gd name="T36" fmla="*/ 692 w 1139"/>
                <a:gd name="T37" fmla="*/ 1474 h 1642"/>
                <a:gd name="T38" fmla="*/ 692 w 1139"/>
                <a:gd name="T39" fmla="*/ 986 h 1642"/>
                <a:gd name="T40" fmla="*/ 1107 w 1139"/>
                <a:gd name="T41" fmla="*/ 206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39" h="1642">
                  <a:moveTo>
                    <a:pt x="1107" y="206"/>
                  </a:moveTo>
                  <a:cubicBezTo>
                    <a:pt x="1132" y="156"/>
                    <a:pt x="1139" y="135"/>
                    <a:pt x="1138" y="105"/>
                  </a:cubicBezTo>
                  <a:cubicBezTo>
                    <a:pt x="1137" y="70"/>
                    <a:pt x="1115" y="35"/>
                    <a:pt x="1074" y="14"/>
                  </a:cubicBezTo>
                  <a:cubicBezTo>
                    <a:pt x="1056" y="5"/>
                    <a:pt x="1034" y="0"/>
                    <a:pt x="1016" y="0"/>
                  </a:cubicBezTo>
                  <a:cubicBezTo>
                    <a:pt x="995" y="0"/>
                    <a:pt x="977" y="6"/>
                    <a:pt x="960" y="17"/>
                  </a:cubicBezTo>
                  <a:cubicBezTo>
                    <a:pt x="936" y="35"/>
                    <a:pt x="924" y="52"/>
                    <a:pt x="900" y="103"/>
                  </a:cubicBezTo>
                  <a:lnTo>
                    <a:pt x="569" y="720"/>
                  </a:lnTo>
                  <a:lnTo>
                    <a:pt x="239" y="103"/>
                  </a:lnTo>
                  <a:cubicBezTo>
                    <a:pt x="214" y="52"/>
                    <a:pt x="202" y="35"/>
                    <a:pt x="179" y="17"/>
                  </a:cubicBezTo>
                  <a:cubicBezTo>
                    <a:pt x="161" y="6"/>
                    <a:pt x="143" y="0"/>
                    <a:pt x="123" y="0"/>
                  </a:cubicBezTo>
                  <a:cubicBezTo>
                    <a:pt x="104" y="0"/>
                    <a:pt x="83" y="5"/>
                    <a:pt x="65" y="14"/>
                  </a:cubicBezTo>
                  <a:cubicBezTo>
                    <a:pt x="23" y="35"/>
                    <a:pt x="2" y="70"/>
                    <a:pt x="1" y="105"/>
                  </a:cubicBezTo>
                  <a:cubicBezTo>
                    <a:pt x="0" y="135"/>
                    <a:pt x="6" y="156"/>
                    <a:pt x="31" y="206"/>
                  </a:cubicBezTo>
                  <a:lnTo>
                    <a:pt x="446" y="986"/>
                  </a:lnTo>
                  <a:lnTo>
                    <a:pt x="446" y="1474"/>
                  </a:lnTo>
                  <a:cubicBezTo>
                    <a:pt x="446" y="1535"/>
                    <a:pt x="447" y="1554"/>
                    <a:pt x="464" y="1586"/>
                  </a:cubicBezTo>
                  <a:cubicBezTo>
                    <a:pt x="483" y="1619"/>
                    <a:pt x="520" y="1642"/>
                    <a:pt x="569" y="1642"/>
                  </a:cubicBezTo>
                  <a:cubicBezTo>
                    <a:pt x="618" y="1642"/>
                    <a:pt x="656" y="1619"/>
                    <a:pt x="674" y="1586"/>
                  </a:cubicBezTo>
                  <a:cubicBezTo>
                    <a:pt x="691" y="1554"/>
                    <a:pt x="692" y="1535"/>
                    <a:pt x="692" y="1474"/>
                  </a:cubicBezTo>
                  <a:lnTo>
                    <a:pt x="692" y="986"/>
                  </a:lnTo>
                  <a:lnTo>
                    <a:pt x="1107" y="206"/>
                  </a:ln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8" name="Freeform 21">
              <a:extLst>
                <a:ext uri="{FF2B5EF4-FFF2-40B4-BE49-F238E27FC236}">
                  <a16:creationId xmlns:a16="http://schemas.microsoft.com/office/drawing/2014/main" id="{4C1A2966-5A1B-4048-AF01-CAB46A07E729}"/>
                </a:ext>
              </a:extLst>
            </p:cNvPr>
            <p:cNvSpPr>
              <a:spLocks/>
            </p:cNvSpPr>
            <p:nvPr userDrawn="1"/>
          </p:nvSpPr>
          <p:spPr bwMode="gray">
            <a:xfrm>
              <a:off x="1453007" y="1049455"/>
              <a:ext cx="88550" cy="126549"/>
            </a:xfrm>
            <a:custGeom>
              <a:avLst/>
              <a:gdLst>
                <a:gd name="T0" fmla="*/ 1134 w 1152"/>
                <a:gd name="T1" fmla="*/ 1586 h 1642"/>
                <a:gd name="T2" fmla="*/ 1152 w 1152"/>
                <a:gd name="T3" fmla="*/ 1474 h 1642"/>
                <a:gd name="T4" fmla="*/ 1152 w 1152"/>
                <a:gd name="T5" fmla="*/ 168 h 1642"/>
                <a:gd name="T6" fmla="*/ 1134 w 1152"/>
                <a:gd name="T7" fmla="*/ 56 h 1642"/>
                <a:gd name="T8" fmla="*/ 1029 w 1152"/>
                <a:gd name="T9" fmla="*/ 0 h 1642"/>
                <a:gd name="T10" fmla="*/ 924 w 1152"/>
                <a:gd name="T11" fmla="*/ 56 h 1642"/>
                <a:gd name="T12" fmla="*/ 906 w 1152"/>
                <a:gd name="T13" fmla="*/ 168 h 1642"/>
                <a:gd name="T14" fmla="*/ 906 w 1152"/>
                <a:gd name="T15" fmla="*/ 704 h 1642"/>
                <a:gd name="T16" fmla="*/ 247 w 1152"/>
                <a:gd name="T17" fmla="*/ 704 h 1642"/>
                <a:gd name="T18" fmla="*/ 247 w 1152"/>
                <a:gd name="T19" fmla="*/ 168 h 1642"/>
                <a:gd name="T20" fmla="*/ 228 w 1152"/>
                <a:gd name="T21" fmla="*/ 56 h 1642"/>
                <a:gd name="T22" fmla="*/ 123 w 1152"/>
                <a:gd name="T23" fmla="*/ 0 h 1642"/>
                <a:gd name="T24" fmla="*/ 18 w 1152"/>
                <a:gd name="T25" fmla="*/ 56 h 1642"/>
                <a:gd name="T26" fmla="*/ 0 w 1152"/>
                <a:gd name="T27" fmla="*/ 168 h 1642"/>
                <a:gd name="T28" fmla="*/ 0 w 1152"/>
                <a:gd name="T29" fmla="*/ 1474 h 1642"/>
                <a:gd name="T30" fmla="*/ 18 w 1152"/>
                <a:gd name="T31" fmla="*/ 1586 h 1642"/>
                <a:gd name="T32" fmla="*/ 123 w 1152"/>
                <a:gd name="T33" fmla="*/ 1642 h 1642"/>
                <a:gd name="T34" fmla="*/ 228 w 1152"/>
                <a:gd name="T35" fmla="*/ 1586 h 1642"/>
                <a:gd name="T36" fmla="*/ 247 w 1152"/>
                <a:gd name="T37" fmla="*/ 1474 h 1642"/>
                <a:gd name="T38" fmla="*/ 247 w 1152"/>
                <a:gd name="T39" fmla="*/ 923 h 1642"/>
                <a:gd name="T40" fmla="*/ 906 w 1152"/>
                <a:gd name="T41" fmla="*/ 923 h 1642"/>
                <a:gd name="T42" fmla="*/ 906 w 1152"/>
                <a:gd name="T43" fmla="*/ 1474 h 1642"/>
                <a:gd name="T44" fmla="*/ 924 w 1152"/>
                <a:gd name="T45" fmla="*/ 1586 h 1642"/>
                <a:gd name="T46" fmla="*/ 1029 w 1152"/>
                <a:gd name="T47" fmla="*/ 1642 h 1642"/>
                <a:gd name="T48" fmla="*/ 1134 w 1152"/>
                <a:gd name="T49" fmla="*/ 1586 h 1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52" h="1642">
                  <a:moveTo>
                    <a:pt x="1134" y="1586"/>
                  </a:moveTo>
                  <a:cubicBezTo>
                    <a:pt x="1151" y="1554"/>
                    <a:pt x="1152" y="1535"/>
                    <a:pt x="1152" y="1474"/>
                  </a:cubicBezTo>
                  <a:lnTo>
                    <a:pt x="1152" y="168"/>
                  </a:lnTo>
                  <a:cubicBezTo>
                    <a:pt x="1152" y="107"/>
                    <a:pt x="1151" y="88"/>
                    <a:pt x="1134" y="56"/>
                  </a:cubicBezTo>
                  <a:cubicBezTo>
                    <a:pt x="1115" y="23"/>
                    <a:pt x="1078" y="0"/>
                    <a:pt x="1029" y="0"/>
                  </a:cubicBezTo>
                  <a:cubicBezTo>
                    <a:pt x="980" y="0"/>
                    <a:pt x="942" y="23"/>
                    <a:pt x="924" y="56"/>
                  </a:cubicBezTo>
                  <a:cubicBezTo>
                    <a:pt x="907" y="88"/>
                    <a:pt x="906" y="107"/>
                    <a:pt x="906" y="168"/>
                  </a:cubicBezTo>
                  <a:lnTo>
                    <a:pt x="906" y="704"/>
                  </a:lnTo>
                  <a:lnTo>
                    <a:pt x="247" y="704"/>
                  </a:lnTo>
                  <a:lnTo>
                    <a:pt x="247" y="168"/>
                  </a:lnTo>
                  <a:cubicBezTo>
                    <a:pt x="247" y="107"/>
                    <a:pt x="245" y="88"/>
                    <a:pt x="228" y="56"/>
                  </a:cubicBezTo>
                  <a:cubicBezTo>
                    <a:pt x="210" y="23"/>
                    <a:pt x="172" y="0"/>
                    <a:pt x="123" y="0"/>
                  </a:cubicBezTo>
                  <a:cubicBezTo>
                    <a:pt x="74" y="0"/>
                    <a:pt x="37" y="23"/>
                    <a:pt x="18" y="56"/>
                  </a:cubicBezTo>
                  <a:cubicBezTo>
                    <a:pt x="1" y="88"/>
                    <a:pt x="0" y="107"/>
                    <a:pt x="0" y="168"/>
                  </a:cubicBezTo>
                  <a:lnTo>
                    <a:pt x="0" y="1474"/>
                  </a:lnTo>
                  <a:cubicBezTo>
                    <a:pt x="0" y="1535"/>
                    <a:pt x="1" y="1554"/>
                    <a:pt x="18" y="1586"/>
                  </a:cubicBezTo>
                  <a:cubicBezTo>
                    <a:pt x="37" y="1619"/>
                    <a:pt x="74" y="1642"/>
                    <a:pt x="123" y="1642"/>
                  </a:cubicBezTo>
                  <a:cubicBezTo>
                    <a:pt x="172" y="1642"/>
                    <a:pt x="210" y="1619"/>
                    <a:pt x="228" y="1586"/>
                  </a:cubicBezTo>
                  <a:cubicBezTo>
                    <a:pt x="245" y="1554"/>
                    <a:pt x="247" y="1535"/>
                    <a:pt x="247" y="1474"/>
                  </a:cubicBezTo>
                  <a:lnTo>
                    <a:pt x="247" y="923"/>
                  </a:lnTo>
                  <a:lnTo>
                    <a:pt x="906" y="923"/>
                  </a:lnTo>
                  <a:lnTo>
                    <a:pt x="906" y="1474"/>
                  </a:lnTo>
                  <a:cubicBezTo>
                    <a:pt x="906" y="1535"/>
                    <a:pt x="907" y="1554"/>
                    <a:pt x="924" y="1586"/>
                  </a:cubicBezTo>
                  <a:cubicBezTo>
                    <a:pt x="942" y="1619"/>
                    <a:pt x="980" y="1642"/>
                    <a:pt x="1029" y="1642"/>
                  </a:cubicBezTo>
                  <a:cubicBezTo>
                    <a:pt x="1078" y="1642"/>
                    <a:pt x="1115" y="1619"/>
                    <a:pt x="1134" y="1586"/>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9" name="Freeform 22">
              <a:extLst>
                <a:ext uri="{FF2B5EF4-FFF2-40B4-BE49-F238E27FC236}">
                  <a16:creationId xmlns:a16="http://schemas.microsoft.com/office/drawing/2014/main" id="{28F3CFB2-C972-4FCD-B047-2CBB8BDCCE5C}"/>
                </a:ext>
              </a:extLst>
            </p:cNvPr>
            <p:cNvSpPr>
              <a:spLocks noEditPoints="1"/>
            </p:cNvSpPr>
            <p:nvPr userDrawn="1"/>
          </p:nvSpPr>
          <p:spPr bwMode="gray">
            <a:xfrm>
              <a:off x="2048090" y="1050134"/>
              <a:ext cx="126888" cy="127227"/>
            </a:xfrm>
            <a:custGeom>
              <a:avLst/>
              <a:gdLst>
                <a:gd name="T0" fmla="*/ 1651 w 1651"/>
                <a:gd name="T1" fmla="*/ 826 h 1651"/>
                <a:gd name="T2" fmla="*/ 825 w 1651"/>
                <a:gd name="T3" fmla="*/ 0 h 1651"/>
                <a:gd name="T4" fmla="*/ 0 w 1651"/>
                <a:gd name="T5" fmla="*/ 826 h 1651"/>
                <a:gd name="T6" fmla="*/ 825 w 1651"/>
                <a:gd name="T7" fmla="*/ 1651 h 1651"/>
                <a:gd name="T8" fmla="*/ 1651 w 1651"/>
                <a:gd name="T9" fmla="*/ 826 h 1651"/>
                <a:gd name="T10" fmla="*/ 1423 w 1651"/>
                <a:gd name="T11" fmla="*/ 826 h 1651"/>
                <a:gd name="T12" fmla="*/ 825 w 1651"/>
                <a:gd name="T13" fmla="*/ 1424 h 1651"/>
                <a:gd name="T14" fmla="*/ 227 w 1651"/>
                <a:gd name="T15" fmla="*/ 826 h 1651"/>
                <a:gd name="T16" fmla="*/ 825 w 1651"/>
                <a:gd name="T17" fmla="*/ 228 h 1651"/>
                <a:gd name="T18" fmla="*/ 1423 w 1651"/>
                <a:gd name="T19" fmla="*/ 826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51" h="1651">
                  <a:moveTo>
                    <a:pt x="1651" y="826"/>
                  </a:moveTo>
                  <a:cubicBezTo>
                    <a:pt x="1651" y="370"/>
                    <a:pt x="1281" y="0"/>
                    <a:pt x="825" y="0"/>
                  </a:cubicBezTo>
                  <a:cubicBezTo>
                    <a:pt x="369" y="0"/>
                    <a:pt x="0" y="370"/>
                    <a:pt x="0" y="826"/>
                  </a:cubicBezTo>
                  <a:cubicBezTo>
                    <a:pt x="0" y="1282"/>
                    <a:pt x="369" y="1651"/>
                    <a:pt x="825" y="1651"/>
                  </a:cubicBezTo>
                  <a:cubicBezTo>
                    <a:pt x="1281" y="1651"/>
                    <a:pt x="1651" y="1282"/>
                    <a:pt x="1651" y="826"/>
                  </a:cubicBezTo>
                  <a:close/>
                  <a:moveTo>
                    <a:pt x="1423" y="826"/>
                  </a:moveTo>
                  <a:cubicBezTo>
                    <a:pt x="1423" y="1156"/>
                    <a:pt x="1155" y="1424"/>
                    <a:pt x="825" y="1424"/>
                  </a:cubicBezTo>
                  <a:cubicBezTo>
                    <a:pt x="495" y="1424"/>
                    <a:pt x="227" y="1156"/>
                    <a:pt x="227" y="826"/>
                  </a:cubicBezTo>
                  <a:cubicBezTo>
                    <a:pt x="227" y="496"/>
                    <a:pt x="495" y="228"/>
                    <a:pt x="825" y="228"/>
                  </a:cubicBezTo>
                  <a:cubicBezTo>
                    <a:pt x="1155" y="228"/>
                    <a:pt x="1423" y="496"/>
                    <a:pt x="1423" y="826"/>
                  </a:cubicBezTo>
                  <a:close/>
                </a:path>
              </a:pathLst>
            </a:custGeom>
            <a:solidFill>
              <a:srgbClr val="5B5B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grpSp>
        <p:nvGrpSpPr>
          <p:cNvPr id="30" name="Ryhmä 50">
            <a:extLst>
              <a:ext uri="{FF2B5EF4-FFF2-40B4-BE49-F238E27FC236}">
                <a16:creationId xmlns:a16="http://schemas.microsoft.com/office/drawing/2014/main" id="{F6675226-7F3E-0F42-957D-3DF76810CFB4}"/>
              </a:ext>
              <a:ext uri="{C183D7F6-B498-43B3-948B-1728B52AA6E4}">
                <adec:decorative xmlns:adec="http://schemas.microsoft.com/office/drawing/2017/decorative" val="1"/>
              </a:ext>
            </a:extLst>
          </p:cNvPr>
          <p:cNvGrpSpPr/>
          <p:nvPr userDrawn="1"/>
        </p:nvGrpSpPr>
        <p:grpSpPr bwMode="gray">
          <a:xfrm>
            <a:off x="7979234" y="0"/>
            <a:ext cx="4225926" cy="4413250"/>
            <a:chOff x="4457700" y="177801"/>
            <a:chExt cx="4225926" cy="4413250"/>
          </a:xfrm>
        </p:grpSpPr>
        <p:sp>
          <p:nvSpPr>
            <p:cNvPr id="31" name="Freeform 30">
              <a:extLst>
                <a:ext uri="{FF2B5EF4-FFF2-40B4-BE49-F238E27FC236}">
                  <a16:creationId xmlns:a16="http://schemas.microsoft.com/office/drawing/2014/main" id="{8586B71B-B99D-DA49-B301-216184D1C87A}"/>
                </a:ext>
              </a:extLst>
            </p:cNvPr>
            <p:cNvSpPr>
              <a:spLocks/>
            </p:cNvSpPr>
            <p:nvPr userDrawn="1"/>
          </p:nvSpPr>
          <p:spPr bwMode="gray">
            <a:xfrm>
              <a:off x="4457700" y="1855788"/>
              <a:ext cx="2735263" cy="2735263"/>
            </a:xfrm>
            <a:custGeom>
              <a:avLst/>
              <a:gdLst>
                <a:gd name="T0" fmla="*/ 4732 w 7591"/>
                <a:gd name="T1" fmla="*/ 7074 h 7587"/>
                <a:gd name="T2" fmla="*/ 7470 w 7591"/>
                <a:gd name="T3" fmla="*/ 1042 h 7587"/>
                <a:gd name="T4" fmla="*/ 7587 w 7591"/>
                <a:gd name="T5" fmla="*/ 600 h 7587"/>
                <a:gd name="T6" fmla="*/ 7402 w 7591"/>
                <a:gd name="T7" fmla="*/ 189 h 7587"/>
                <a:gd name="T8" fmla="*/ 6990 w 7591"/>
                <a:gd name="T9" fmla="*/ 4 h 7587"/>
                <a:gd name="T10" fmla="*/ 6548 w 7591"/>
                <a:gd name="T11" fmla="*/ 121 h 7587"/>
                <a:gd name="T12" fmla="*/ 517 w 7591"/>
                <a:gd name="T13" fmla="*/ 2859 h 7587"/>
                <a:gd name="T14" fmla="*/ 3 w 7591"/>
                <a:gd name="T15" fmla="*/ 3425 h 7587"/>
                <a:gd name="T16" fmla="*/ 181 w 7591"/>
                <a:gd name="T17" fmla="*/ 3845 h 7587"/>
                <a:gd name="T18" fmla="*/ 483 w 7591"/>
                <a:gd name="T19" fmla="*/ 3988 h 7587"/>
                <a:gd name="T20" fmla="*/ 970 w 7591"/>
                <a:gd name="T21" fmla="*/ 3856 h 7587"/>
                <a:gd name="T22" fmla="*/ 6121 w 7591"/>
                <a:gd name="T23" fmla="*/ 1469 h 7587"/>
                <a:gd name="T24" fmla="*/ 3735 w 7591"/>
                <a:gd name="T25" fmla="*/ 6620 h 7587"/>
                <a:gd name="T26" fmla="*/ 3602 w 7591"/>
                <a:gd name="T27" fmla="*/ 7108 h 7587"/>
                <a:gd name="T28" fmla="*/ 3746 w 7591"/>
                <a:gd name="T29" fmla="*/ 7410 h 7587"/>
                <a:gd name="T30" fmla="*/ 4150 w 7591"/>
                <a:gd name="T31" fmla="*/ 7587 h 7587"/>
                <a:gd name="T32" fmla="*/ 4158 w 7591"/>
                <a:gd name="T33" fmla="*/ 7587 h 7587"/>
                <a:gd name="T34" fmla="*/ 4165 w 7591"/>
                <a:gd name="T35" fmla="*/ 7587 h 7587"/>
                <a:gd name="T36" fmla="*/ 4732 w 7591"/>
                <a:gd name="T37" fmla="*/ 7074 h 7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91" h="7587">
                  <a:moveTo>
                    <a:pt x="4732" y="7074"/>
                  </a:moveTo>
                  <a:lnTo>
                    <a:pt x="7470" y="1042"/>
                  </a:lnTo>
                  <a:cubicBezTo>
                    <a:pt x="7568" y="831"/>
                    <a:pt x="7591" y="725"/>
                    <a:pt x="7587" y="600"/>
                  </a:cubicBezTo>
                  <a:cubicBezTo>
                    <a:pt x="7583" y="446"/>
                    <a:pt x="7530" y="317"/>
                    <a:pt x="7402" y="189"/>
                  </a:cubicBezTo>
                  <a:cubicBezTo>
                    <a:pt x="7273" y="60"/>
                    <a:pt x="7145" y="8"/>
                    <a:pt x="6990" y="4"/>
                  </a:cubicBezTo>
                  <a:cubicBezTo>
                    <a:pt x="6865" y="0"/>
                    <a:pt x="6760" y="23"/>
                    <a:pt x="6548" y="121"/>
                  </a:cubicBezTo>
                  <a:lnTo>
                    <a:pt x="517" y="2859"/>
                  </a:lnTo>
                  <a:cubicBezTo>
                    <a:pt x="226" y="2991"/>
                    <a:pt x="7" y="3112"/>
                    <a:pt x="3" y="3425"/>
                  </a:cubicBezTo>
                  <a:cubicBezTo>
                    <a:pt x="0" y="3573"/>
                    <a:pt x="68" y="3731"/>
                    <a:pt x="181" y="3845"/>
                  </a:cubicBezTo>
                  <a:cubicBezTo>
                    <a:pt x="268" y="3932"/>
                    <a:pt x="373" y="3977"/>
                    <a:pt x="483" y="3988"/>
                  </a:cubicBezTo>
                  <a:cubicBezTo>
                    <a:pt x="619" y="4003"/>
                    <a:pt x="721" y="3969"/>
                    <a:pt x="970" y="3856"/>
                  </a:cubicBezTo>
                  <a:lnTo>
                    <a:pt x="6121" y="1469"/>
                  </a:lnTo>
                  <a:lnTo>
                    <a:pt x="3735" y="6620"/>
                  </a:lnTo>
                  <a:cubicBezTo>
                    <a:pt x="3621" y="6870"/>
                    <a:pt x="3587" y="6972"/>
                    <a:pt x="3602" y="7108"/>
                  </a:cubicBezTo>
                  <a:cubicBezTo>
                    <a:pt x="3614" y="7217"/>
                    <a:pt x="3659" y="7323"/>
                    <a:pt x="3746" y="7410"/>
                  </a:cubicBezTo>
                  <a:cubicBezTo>
                    <a:pt x="3855" y="7519"/>
                    <a:pt x="4008" y="7586"/>
                    <a:pt x="4150" y="7587"/>
                  </a:cubicBezTo>
                  <a:lnTo>
                    <a:pt x="4158" y="7587"/>
                  </a:lnTo>
                  <a:lnTo>
                    <a:pt x="4165" y="7587"/>
                  </a:lnTo>
                  <a:cubicBezTo>
                    <a:pt x="4479" y="7584"/>
                    <a:pt x="4599" y="7365"/>
                    <a:pt x="4732" y="7074"/>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32" name="Freeform 31">
              <a:extLst>
                <a:ext uri="{FF2B5EF4-FFF2-40B4-BE49-F238E27FC236}">
                  <a16:creationId xmlns:a16="http://schemas.microsoft.com/office/drawing/2014/main" id="{C0FF6915-D163-B143-B282-8C3ED0572811}"/>
                </a:ext>
              </a:extLst>
            </p:cNvPr>
            <p:cNvSpPr>
              <a:spLocks/>
            </p:cNvSpPr>
            <p:nvPr userDrawn="1"/>
          </p:nvSpPr>
          <p:spPr bwMode="gray">
            <a:xfrm>
              <a:off x="7475538" y="177801"/>
              <a:ext cx="1208088" cy="1393825"/>
            </a:xfrm>
            <a:custGeom>
              <a:avLst/>
              <a:gdLst>
                <a:gd name="T0" fmla="*/ 3352 w 3352"/>
                <a:gd name="T1" fmla="*/ 2699 h 3868"/>
                <a:gd name="T2" fmla="*/ 1043 w 3352"/>
                <a:gd name="T3" fmla="*/ 3748 h 3868"/>
                <a:gd name="T4" fmla="*/ 601 w 3352"/>
                <a:gd name="T5" fmla="*/ 3865 h 3868"/>
                <a:gd name="T6" fmla="*/ 189 w 3352"/>
                <a:gd name="T7" fmla="*/ 3680 h 3868"/>
                <a:gd name="T8" fmla="*/ 4 w 3352"/>
                <a:gd name="T9" fmla="*/ 3268 h 3868"/>
                <a:gd name="T10" fmla="*/ 121 w 3352"/>
                <a:gd name="T11" fmla="*/ 2826 h 3868"/>
                <a:gd name="T12" fmla="*/ 1404 w 3352"/>
                <a:gd name="T13" fmla="*/ 0 h 3868"/>
                <a:gd name="T14" fmla="*/ 2581 w 3352"/>
                <a:gd name="T15" fmla="*/ 0 h 3868"/>
                <a:gd name="T16" fmla="*/ 1469 w 3352"/>
                <a:gd name="T17" fmla="*/ 2399 h 3868"/>
                <a:gd name="T18" fmla="*/ 3352 w 3352"/>
                <a:gd name="T19" fmla="*/ 1527 h 3868"/>
                <a:gd name="T20" fmla="*/ 3352 w 3352"/>
                <a:gd name="T21" fmla="*/ 2699 h 3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52" h="3868">
                  <a:moveTo>
                    <a:pt x="3352" y="2699"/>
                  </a:moveTo>
                  <a:lnTo>
                    <a:pt x="1043" y="3748"/>
                  </a:lnTo>
                  <a:cubicBezTo>
                    <a:pt x="831" y="3846"/>
                    <a:pt x="725" y="3868"/>
                    <a:pt x="601" y="3865"/>
                  </a:cubicBezTo>
                  <a:cubicBezTo>
                    <a:pt x="446" y="3861"/>
                    <a:pt x="317" y="3808"/>
                    <a:pt x="189" y="3680"/>
                  </a:cubicBezTo>
                  <a:cubicBezTo>
                    <a:pt x="61" y="3551"/>
                    <a:pt x="8" y="3423"/>
                    <a:pt x="4" y="3268"/>
                  </a:cubicBezTo>
                  <a:cubicBezTo>
                    <a:pt x="0" y="3143"/>
                    <a:pt x="23" y="3037"/>
                    <a:pt x="121" y="2826"/>
                  </a:cubicBezTo>
                  <a:lnTo>
                    <a:pt x="1404" y="0"/>
                  </a:lnTo>
                  <a:lnTo>
                    <a:pt x="2581" y="0"/>
                  </a:lnTo>
                  <a:lnTo>
                    <a:pt x="1469" y="2399"/>
                  </a:lnTo>
                  <a:lnTo>
                    <a:pt x="3352" y="1527"/>
                  </a:lnTo>
                  <a:lnTo>
                    <a:pt x="3352" y="2699"/>
                  </a:ln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33" name="Freeform 32">
              <a:extLst>
                <a:ext uri="{FF2B5EF4-FFF2-40B4-BE49-F238E27FC236}">
                  <a16:creationId xmlns:a16="http://schemas.microsoft.com/office/drawing/2014/main" id="{F4806DAA-701D-DF4B-8B18-B08BC24705B5}"/>
                </a:ext>
              </a:extLst>
            </p:cNvPr>
            <p:cNvSpPr>
              <a:spLocks/>
            </p:cNvSpPr>
            <p:nvPr userDrawn="1"/>
          </p:nvSpPr>
          <p:spPr bwMode="gray">
            <a:xfrm>
              <a:off x="7475538" y="1855788"/>
              <a:ext cx="1208088" cy="2733675"/>
            </a:xfrm>
            <a:custGeom>
              <a:avLst/>
              <a:gdLst>
                <a:gd name="T0" fmla="*/ 3352 w 3352"/>
                <a:gd name="T1" fmla="*/ 1169 h 7582"/>
                <a:gd name="T2" fmla="*/ 1043 w 3352"/>
                <a:gd name="T3" fmla="*/ 121 h 7582"/>
                <a:gd name="T4" fmla="*/ 601 w 3352"/>
                <a:gd name="T5" fmla="*/ 4 h 7582"/>
                <a:gd name="T6" fmla="*/ 189 w 3352"/>
                <a:gd name="T7" fmla="*/ 189 h 7582"/>
                <a:gd name="T8" fmla="*/ 4 w 3352"/>
                <a:gd name="T9" fmla="*/ 600 h 7582"/>
                <a:gd name="T10" fmla="*/ 121 w 3352"/>
                <a:gd name="T11" fmla="*/ 1042 h 7582"/>
                <a:gd name="T12" fmla="*/ 2859 w 3352"/>
                <a:gd name="T13" fmla="*/ 7074 h 7582"/>
                <a:gd name="T14" fmla="*/ 3352 w 3352"/>
                <a:gd name="T15" fmla="*/ 7582 h 7582"/>
                <a:gd name="T16" fmla="*/ 3352 w 3352"/>
                <a:gd name="T17" fmla="*/ 5533 h 7582"/>
                <a:gd name="T18" fmla="*/ 1469 w 3352"/>
                <a:gd name="T19" fmla="*/ 1469 h 7582"/>
                <a:gd name="T20" fmla="*/ 3352 w 3352"/>
                <a:gd name="T21" fmla="*/ 2342 h 7582"/>
                <a:gd name="T22" fmla="*/ 3352 w 3352"/>
                <a:gd name="T23" fmla="*/ 1169 h 7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52" h="7582">
                  <a:moveTo>
                    <a:pt x="3352" y="1169"/>
                  </a:moveTo>
                  <a:lnTo>
                    <a:pt x="1043" y="121"/>
                  </a:lnTo>
                  <a:cubicBezTo>
                    <a:pt x="831" y="23"/>
                    <a:pt x="725" y="0"/>
                    <a:pt x="601" y="4"/>
                  </a:cubicBezTo>
                  <a:cubicBezTo>
                    <a:pt x="446" y="8"/>
                    <a:pt x="317" y="60"/>
                    <a:pt x="189" y="189"/>
                  </a:cubicBezTo>
                  <a:cubicBezTo>
                    <a:pt x="61" y="317"/>
                    <a:pt x="8" y="446"/>
                    <a:pt x="4" y="600"/>
                  </a:cubicBezTo>
                  <a:cubicBezTo>
                    <a:pt x="0" y="725"/>
                    <a:pt x="23" y="831"/>
                    <a:pt x="121" y="1042"/>
                  </a:cubicBezTo>
                  <a:lnTo>
                    <a:pt x="2859" y="7074"/>
                  </a:lnTo>
                  <a:cubicBezTo>
                    <a:pt x="2981" y="7341"/>
                    <a:pt x="3092" y="7547"/>
                    <a:pt x="3352" y="7582"/>
                  </a:cubicBezTo>
                  <a:lnTo>
                    <a:pt x="3352" y="5533"/>
                  </a:lnTo>
                  <a:lnTo>
                    <a:pt x="1469" y="1469"/>
                  </a:lnTo>
                  <a:lnTo>
                    <a:pt x="3352" y="2342"/>
                  </a:lnTo>
                  <a:lnTo>
                    <a:pt x="3352" y="1169"/>
                  </a:ln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34" name="Freeform 33">
              <a:extLst>
                <a:ext uri="{FF2B5EF4-FFF2-40B4-BE49-F238E27FC236}">
                  <a16:creationId xmlns:a16="http://schemas.microsoft.com/office/drawing/2014/main" id="{225473F5-EB21-594D-951D-B54F40097DA4}"/>
                </a:ext>
              </a:extLst>
            </p:cNvPr>
            <p:cNvSpPr>
              <a:spLocks/>
            </p:cNvSpPr>
            <p:nvPr userDrawn="1"/>
          </p:nvSpPr>
          <p:spPr bwMode="gray">
            <a:xfrm>
              <a:off x="4457700" y="177801"/>
              <a:ext cx="2735263" cy="1393825"/>
            </a:xfrm>
            <a:custGeom>
              <a:avLst/>
              <a:gdLst>
                <a:gd name="T0" fmla="*/ 6187 w 7591"/>
                <a:gd name="T1" fmla="*/ 0 h 3868"/>
                <a:gd name="T2" fmla="*/ 7470 w 7591"/>
                <a:gd name="T3" fmla="*/ 2826 h 3868"/>
                <a:gd name="T4" fmla="*/ 7587 w 7591"/>
                <a:gd name="T5" fmla="*/ 3268 h 3868"/>
                <a:gd name="T6" fmla="*/ 7402 w 7591"/>
                <a:gd name="T7" fmla="*/ 3680 h 3868"/>
                <a:gd name="T8" fmla="*/ 6990 w 7591"/>
                <a:gd name="T9" fmla="*/ 3865 h 3868"/>
                <a:gd name="T10" fmla="*/ 6548 w 7591"/>
                <a:gd name="T11" fmla="*/ 3748 h 3868"/>
                <a:gd name="T12" fmla="*/ 517 w 7591"/>
                <a:gd name="T13" fmla="*/ 1009 h 3868"/>
                <a:gd name="T14" fmla="*/ 3 w 7591"/>
                <a:gd name="T15" fmla="*/ 443 h 3868"/>
                <a:gd name="T16" fmla="*/ 181 w 7591"/>
                <a:gd name="T17" fmla="*/ 24 h 3868"/>
                <a:gd name="T18" fmla="*/ 206 w 7591"/>
                <a:gd name="T19" fmla="*/ 0 h 3868"/>
                <a:gd name="T20" fmla="*/ 943 w 7591"/>
                <a:gd name="T21" fmla="*/ 0 h 3868"/>
                <a:gd name="T22" fmla="*/ 970 w 7591"/>
                <a:gd name="T23" fmla="*/ 12 h 3868"/>
                <a:gd name="T24" fmla="*/ 6121 w 7591"/>
                <a:gd name="T25" fmla="*/ 2399 h 3868"/>
                <a:gd name="T26" fmla="*/ 5010 w 7591"/>
                <a:gd name="T27" fmla="*/ 0 h 3868"/>
                <a:gd name="T28" fmla="*/ 6187 w 7591"/>
                <a:gd name="T29" fmla="*/ 0 h 3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91" h="3868">
                  <a:moveTo>
                    <a:pt x="6187" y="0"/>
                  </a:moveTo>
                  <a:lnTo>
                    <a:pt x="7470" y="2826"/>
                  </a:lnTo>
                  <a:cubicBezTo>
                    <a:pt x="7568" y="3038"/>
                    <a:pt x="7591" y="3143"/>
                    <a:pt x="7587" y="3268"/>
                  </a:cubicBezTo>
                  <a:cubicBezTo>
                    <a:pt x="7583" y="3423"/>
                    <a:pt x="7530" y="3551"/>
                    <a:pt x="7402" y="3680"/>
                  </a:cubicBezTo>
                  <a:cubicBezTo>
                    <a:pt x="7273" y="3808"/>
                    <a:pt x="7145" y="3861"/>
                    <a:pt x="6990" y="3865"/>
                  </a:cubicBezTo>
                  <a:cubicBezTo>
                    <a:pt x="6865" y="3868"/>
                    <a:pt x="6760" y="3846"/>
                    <a:pt x="6548" y="3748"/>
                  </a:cubicBezTo>
                  <a:lnTo>
                    <a:pt x="517" y="1009"/>
                  </a:lnTo>
                  <a:cubicBezTo>
                    <a:pt x="226" y="877"/>
                    <a:pt x="7" y="756"/>
                    <a:pt x="3" y="443"/>
                  </a:cubicBezTo>
                  <a:cubicBezTo>
                    <a:pt x="0" y="295"/>
                    <a:pt x="68" y="137"/>
                    <a:pt x="181" y="24"/>
                  </a:cubicBezTo>
                  <a:cubicBezTo>
                    <a:pt x="189" y="15"/>
                    <a:pt x="197" y="8"/>
                    <a:pt x="206" y="0"/>
                  </a:cubicBezTo>
                  <a:lnTo>
                    <a:pt x="943" y="0"/>
                  </a:lnTo>
                  <a:lnTo>
                    <a:pt x="970" y="12"/>
                  </a:lnTo>
                  <a:lnTo>
                    <a:pt x="6121" y="2399"/>
                  </a:lnTo>
                  <a:lnTo>
                    <a:pt x="5010" y="0"/>
                  </a:lnTo>
                  <a:lnTo>
                    <a:pt x="6187" y="0"/>
                  </a:ln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090706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Nosto 2">
    <p:bg>
      <p:bgPr>
        <a:gradFill flip="none" rotWithShape="1">
          <a:gsLst>
            <a:gs pos="0">
              <a:srgbClr val="E1A729"/>
            </a:gs>
            <a:gs pos="100000">
              <a:srgbClr val="E6C028"/>
            </a:gs>
          </a:gsLst>
          <a:lin ang="0" scaled="0"/>
          <a:tileRect/>
        </a:gra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lvl1pPr>
              <a:defRPr>
                <a:solidFill>
                  <a:schemeClr val="bg1"/>
                </a:solidFill>
              </a:defRPr>
            </a:lvl1pPr>
          </a:lstStyle>
          <a:p>
            <a:r>
              <a:rPr lang="en-GB"/>
              <a:t>Click to edit Master title style</a:t>
            </a:r>
            <a:endParaRPr lang="fi-FI" dirty="0"/>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lvl1pPr>
              <a:defRPr>
                <a:solidFill>
                  <a:schemeClr val="bg1"/>
                </a:solidFill>
              </a:defRPr>
            </a:lvl1pPr>
          </a:lstStyle>
          <a:p>
            <a:pPr algn="l"/>
            <a:r>
              <a:rPr lang="fi-FI"/>
              <a:t>Hyvinvointiala HALI ry 29.9.2022</a:t>
            </a:r>
            <a:endParaRPr lang="fi-FI" dirty="0"/>
          </a:p>
        </p:txBody>
      </p:sp>
      <p:sp>
        <p:nvSpPr>
          <p:cNvPr id="6" name="Päivämäärän paikkamerkki 5">
            <a:extLst>
              <a:ext uri="{FF2B5EF4-FFF2-40B4-BE49-F238E27FC236}">
                <a16:creationId xmlns:a16="http://schemas.microsoft.com/office/drawing/2014/main" id="{7DF15394-7049-4ED9-A38F-2BF8738BCF5B}"/>
              </a:ext>
            </a:extLst>
          </p:cNvPr>
          <p:cNvSpPr>
            <a:spLocks noGrp="1"/>
          </p:cNvSpPr>
          <p:nvPr>
            <p:ph type="dt" sz="half" idx="10"/>
          </p:nvPr>
        </p:nvSpPr>
        <p:spPr/>
        <p:txBody>
          <a:bodyPr/>
          <a:lstStyle>
            <a:lvl1pPr>
              <a:defRPr>
                <a:solidFill>
                  <a:schemeClr val="bg1"/>
                </a:solidFill>
              </a:defRPr>
            </a:lvl1pPr>
          </a:lstStyle>
          <a:p>
            <a:fld id="{25933B5D-4B45-48BD-BE1F-D2008E80CF0B}" type="datetime1">
              <a:rPr lang="fi-FI" smtClean="0"/>
              <a:t>14.10.2022</a:t>
            </a:fld>
            <a:endParaRPr lang="fi-FI" dirty="0"/>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dirty="0"/>
          </a:p>
        </p:txBody>
      </p:sp>
      <p:grpSp>
        <p:nvGrpSpPr>
          <p:cNvPr id="20" name="Ryhmä 19">
            <a:extLst>
              <a:ext uri="{FF2B5EF4-FFF2-40B4-BE49-F238E27FC236}">
                <a16:creationId xmlns:a16="http://schemas.microsoft.com/office/drawing/2014/main" id="{F15BC500-7B55-4602-9BD3-0318B4BA455A}"/>
              </a:ext>
            </a:extLst>
          </p:cNvPr>
          <p:cNvGrpSpPr/>
          <p:nvPr userDrawn="1"/>
        </p:nvGrpSpPr>
        <p:grpSpPr>
          <a:xfrm>
            <a:off x="7791450" y="2409078"/>
            <a:ext cx="4400550" cy="4451350"/>
            <a:chOff x="3895726" y="1203326"/>
            <a:chExt cx="4400550" cy="4451350"/>
          </a:xfrm>
        </p:grpSpPr>
        <p:sp>
          <p:nvSpPr>
            <p:cNvPr id="11" name="Freeform 5">
              <a:extLst>
                <a:ext uri="{FF2B5EF4-FFF2-40B4-BE49-F238E27FC236}">
                  <a16:creationId xmlns:a16="http://schemas.microsoft.com/office/drawing/2014/main" id="{67C05BEC-088C-45A4-84F1-F0DBE4132109}"/>
                </a:ext>
              </a:extLst>
            </p:cNvPr>
            <p:cNvSpPr>
              <a:spLocks/>
            </p:cNvSpPr>
            <p:nvPr userDrawn="1"/>
          </p:nvSpPr>
          <p:spPr bwMode="auto">
            <a:xfrm>
              <a:off x="3895726" y="4221163"/>
              <a:ext cx="2733675" cy="1433513"/>
            </a:xfrm>
            <a:custGeom>
              <a:avLst/>
              <a:gdLst>
                <a:gd name="T0" fmla="*/ 6135 w 7588"/>
                <a:gd name="T1" fmla="*/ 3977 h 3977"/>
                <a:gd name="T2" fmla="*/ 7467 w 7588"/>
                <a:gd name="T3" fmla="*/ 1043 h 3977"/>
                <a:gd name="T4" fmla="*/ 7584 w 7588"/>
                <a:gd name="T5" fmla="*/ 601 h 3977"/>
                <a:gd name="T6" fmla="*/ 7399 w 7588"/>
                <a:gd name="T7" fmla="*/ 189 h 3977"/>
                <a:gd name="T8" fmla="*/ 6987 w 7588"/>
                <a:gd name="T9" fmla="*/ 4 h 3977"/>
                <a:gd name="T10" fmla="*/ 6545 w 7588"/>
                <a:gd name="T11" fmla="*/ 121 h 3977"/>
                <a:gd name="T12" fmla="*/ 514 w 7588"/>
                <a:gd name="T13" fmla="*/ 2859 h 3977"/>
                <a:gd name="T14" fmla="*/ 0 w 7588"/>
                <a:gd name="T15" fmla="*/ 3426 h 3977"/>
                <a:gd name="T16" fmla="*/ 0 w 7588"/>
                <a:gd name="T17" fmla="*/ 3440 h 3977"/>
                <a:gd name="T18" fmla="*/ 178 w 7588"/>
                <a:gd name="T19" fmla="*/ 3845 h 3977"/>
                <a:gd name="T20" fmla="*/ 413 w 7588"/>
                <a:gd name="T21" fmla="*/ 3977 h 3977"/>
                <a:gd name="T22" fmla="*/ 656 w 7588"/>
                <a:gd name="T23" fmla="*/ 3977 h 3977"/>
                <a:gd name="T24" fmla="*/ 967 w 7588"/>
                <a:gd name="T25" fmla="*/ 3856 h 3977"/>
                <a:gd name="T26" fmla="*/ 6118 w 7588"/>
                <a:gd name="T27" fmla="*/ 1469 h 3977"/>
                <a:gd name="T28" fmla="*/ 4957 w 7588"/>
                <a:gd name="T29" fmla="*/ 3977 h 3977"/>
                <a:gd name="T30" fmla="*/ 6135 w 7588"/>
                <a:gd name="T31" fmla="*/ 3977 h 3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588" h="3977">
                  <a:moveTo>
                    <a:pt x="6135" y="3977"/>
                  </a:moveTo>
                  <a:lnTo>
                    <a:pt x="7467" y="1043"/>
                  </a:lnTo>
                  <a:cubicBezTo>
                    <a:pt x="7565" y="831"/>
                    <a:pt x="7588" y="725"/>
                    <a:pt x="7584" y="601"/>
                  </a:cubicBezTo>
                  <a:cubicBezTo>
                    <a:pt x="7580" y="446"/>
                    <a:pt x="7527" y="317"/>
                    <a:pt x="7399" y="189"/>
                  </a:cubicBezTo>
                  <a:cubicBezTo>
                    <a:pt x="7270" y="61"/>
                    <a:pt x="7142" y="8"/>
                    <a:pt x="6987" y="4"/>
                  </a:cubicBezTo>
                  <a:cubicBezTo>
                    <a:pt x="6862" y="0"/>
                    <a:pt x="6757" y="23"/>
                    <a:pt x="6545" y="121"/>
                  </a:cubicBezTo>
                  <a:lnTo>
                    <a:pt x="514" y="2859"/>
                  </a:lnTo>
                  <a:cubicBezTo>
                    <a:pt x="223" y="2991"/>
                    <a:pt x="4" y="3112"/>
                    <a:pt x="0" y="3426"/>
                  </a:cubicBezTo>
                  <a:cubicBezTo>
                    <a:pt x="0" y="3430"/>
                    <a:pt x="0" y="3435"/>
                    <a:pt x="0" y="3440"/>
                  </a:cubicBezTo>
                  <a:cubicBezTo>
                    <a:pt x="1" y="3583"/>
                    <a:pt x="68" y="3735"/>
                    <a:pt x="178" y="3845"/>
                  </a:cubicBezTo>
                  <a:cubicBezTo>
                    <a:pt x="247" y="3914"/>
                    <a:pt x="328" y="3957"/>
                    <a:pt x="413" y="3977"/>
                  </a:cubicBezTo>
                  <a:lnTo>
                    <a:pt x="656" y="3977"/>
                  </a:lnTo>
                  <a:cubicBezTo>
                    <a:pt x="735" y="3958"/>
                    <a:pt x="828" y="3919"/>
                    <a:pt x="967" y="3856"/>
                  </a:cubicBezTo>
                  <a:lnTo>
                    <a:pt x="6118" y="1469"/>
                  </a:lnTo>
                  <a:lnTo>
                    <a:pt x="4957" y="3977"/>
                  </a:lnTo>
                  <a:lnTo>
                    <a:pt x="6135" y="3977"/>
                  </a:ln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F88369CF-0868-4FA3-B7FA-6573C40E5822}"/>
                </a:ext>
              </a:extLst>
            </p:cNvPr>
            <p:cNvSpPr>
              <a:spLocks/>
            </p:cNvSpPr>
            <p:nvPr userDrawn="1"/>
          </p:nvSpPr>
          <p:spPr bwMode="auto">
            <a:xfrm>
              <a:off x="6911976" y="1203326"/>
              <a:ext cx="1384300" cy="2735263"/>
            </a:xfrm>
            <a:custGeom>
              <a:avLst/>
              <a:gdLst>
                <a:gd name="T0" fmla="*/ 3841 w 3841"/>
                <a:gd name="T1" fmla="*/ 6196 h 7588"/>
                <a:gd name="T2" fmla="*/ 1043 w 3841"/>
                <a:gd name="T3" fmla="*/ 7467 h 7588"/>
                <a:gd name="T4" fmla="*/ 601 w 3841"/>
                <a:gd name="T5" fmla="*/ 7584 h 7588"/>
                <a:gd name="T6" fmla="*/ 189 w 3841"/>
                <a:gd name="T7" fmla="*/ 7399 h 7588"/>
                <a:gd name="T8" fmla="*/ 4 w 3841"/>
                <a:gd name="T9" fmla="*/ 6987 h 7588"/>
                <a:gd name="T10" fmla="*/ 121 w 3841"/>
                <a:gd name="T11" fmla="*/ 6545 h 7588"/>
                <a:gd name="T12" fmla="*/ 2859 w 3841"/>
                <a:gd name="T13" fmla="*/ 514 h 7588"/>
                <a:gd name="T14" fmla="*/ 3426 w 3841"/>
                <a:gd name="T15" fmla="*/ 0 h 7588"/>
                <a:gd name="T16" fmla="*/ 3433 w 3841"/>
                <a:gd name="T17" fmla="*/ 0 h 7588"/>
                <a:gd name="T18" fmla="*/ 3441 w 3841"/>
                <a:gd name="T19" fmla="*/ 0 h 7588"/>
                <a:gd name="T20" fmla="*/ 3841 w 3841"/>
                <a:gd name="T21" fmla="*/ 174 h 7588"/>
                <a:gd name="T22" fmla="*/ 3841 w 3841"/>
                <a:gd name="T23" fmla="*/ 1000 h 7588"/>
                <a:gd name="T24" fmla="*/ 1469 w 3841"/>
                <a:gd name="T25" fmla="*/ 6118 h 7588"/>
                <a:gd name="T26" fmla="*/ 3841 w 3841"/>
                <a:gd name="T27" fmla="*/ 5020 h 7588"/>
                <a:gd name="T28" fmla="*/ 3841 w 3841"/>
                <a:gd name="T29" fmla="*/ 6196 h 7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41" h="7588">
                  <a:moveTo>
                    <a:pt x="3841" y="6196"/>
                  </a:moveTo>
                  <a:lnTo>
                    <a:pt x="1043" y="7467"/>
                  </a:lnTo>
                  <a:cubicBezTo>
                    <a:pt x="831" y="7565"/>
                    <a:pt x="725" y="7588"/>
                    <a:pt x="601" y="7584"/>
                  </a:cubicBezTo>
                  <a:cubicBezTo>
                    <a:pt x="446" y="7580"/>
                    <a:pt x="317" y="7527"/>
                    <a:pt x="189" y="7399"/>
                  </a:cubicBezTo>
                  <a:cubicBezTo>
                    <a:pt x="61" y="7270"/>
                    <a:pt x="8" y="7142"/>
                    <a:pt x="4" y="6987"/>
                  </a:cubicBezTo>
                  <a:cubicBezTo>
                    <a:pt x="0" y="6862"/>
                    <a:pt x="23" y="6757"/>
                    <a:pt x="121" y="6545"/>
                  </a:cubicBezTo>
                  <a:lnTo>
                    <a:pt x="2859" y="514"/>
                  </a:lnTo>
                  <a:cubicBezTo>
                    <a:pt x="2991" y="223"/>
                    <a:pt x="3112" y="4"/>
                    <a:pt x="3426" y="0"/>
                  </a:cubicBezTo>
                  <a:lnTo>
                    <a:pt x="3433" y="0"/>
                  </a:lnTo>
                  <a:lnTo>
                    <a:pt x="3441" y="0"/>
                  </a:lnTo>
                  <a:cubicBezTo>
                    <a:pt x="3582" y="1"/>
                    <a:pt x="3732" y="67"/>
                    <a:pt x="3841" y="174"/>
                  </a:cubicBezTo>
                  <a:lnTo>
                    <a:pt x="3841" y="1000"/>
                  </a:lnTo>
                  <a:lnTo>
                    <a:pt x="1469" y="6118"/>
                  </a:lnTo>
                  <a:lnTo>
                    <a:pt x="3841" y="5020"/>
                  </a:lnTo>
                  <a:lnTo>
                    <a:pt x="3841" y="6196"/>
                  </a:ln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EFC38ACE-FABB-4FFF-BC42-4E560CFFF117}"/>
                </a:ext>
              </a:extLst>
            </p:cNvPr>
            <p:cNvSpPr>
              <a:spLocks/>
            </p:cNvSpPr>
            <p:nvPr userDrawn="1"/>
          </p:nvSpPr>
          <p:spPr bwMode="auto">
            <a:xfrm>
              <a:off x="6911976" y="4221163"/>
              <a:ext cx="1384300" cy="1433513"/>
            </a:xfrm>
            <a:custGeom>
              <a:avLst/>
              <a:gdLst>
                <a:gd name="T0" fmla="*/ 3841 w 3841"/>
                <a:gd name="T1" fmla="*/ 1391 h 3977"/>
                <a:gd name="T2" fmla="*/ 1043 w 3841"/>
                <a:gd name="T3" fmla="*/ 121 h 3977"/>
                <a:gd name="T4" fmla="*/ 601 w 3841"/>
                <a:gd name="T5" fmla="*/ 4 h 3977"/>
                <a:gd name="T6" fmla="*/ 189 w 3841"/>
                <a:gd name="T7" fmla="*/ 189 h 3977"/>
                <a:gd name="T8" fmla="*/ 4 w 3841"/>
                <a:gd name="T9" fmla="*/ 601 h 3977"/>
                <a:gd name="T10" fmla="*/ 121 w 3841"/>
                <a:gd name="T11" fmla="*/ 1043 h 3977"/>
                <a:gd name="T12" fmla="*/ 1453 w 3841"/>
                <a:gd name="T13" fmla="*/ 3977 h 3977"/>
                <a:gd name="T14" fmla="*/ 2631 w 3841"/>
                <a:gd name="T15" fmla="*/ 3977 h 3977"/>
                <a:gd name="T16" fmla="*/ 1469 w 3841"/>
                <a:gd name="T17" fmla="*/ 1469 h 3977"/>
                <a:gd name="T18" fmla="*/ 3841 w 3841"/>
                <a:gd name="T19" fmla="*/ 2568 h 3977"/>
                <a:gd name="T20" fmla="*/ 3841 w 3841"/>
                <a:gd name="T21" fmla="*/ 1391 h 3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41" h="3977">
                  <a:moveTo>
                    <a:pt x="3841" y="1391"/>
                  </a:moveTo>
                  <a:lnTo>
                    <a:pt x="1043" y="121"/>
                  </a:lnTo>
                  <a:cubicBezTo>
                    <a:pt x="831" y="23"/>
                    <a:pt x="725" y="0"/>
                    <a:pt x="601" y="4"/>
                  </a:cubicBezTo>
                  <a:cubicBezTo>
                    <a:pt x="446" y="8"/>
                    <a:pt x="317" y="61"/>
                    <a:pt x="189" y="189"/>
                  </a:cubicBezTo>
                  <a:cubicBezTo>
                    <a:pt x="61" y="317"/>
                    <a:pt x="8" y="446"/>
                    <a:pt x="4" y="601"/>
                  </a:cubicBezTo>
                  <a:cubicBezTo>
                    <a:pt x="0" y="725"/>
                    <a:pt x="23" y="831"/>
                    <a:pt x="121" y="1043"/>
                  </a:cubicBezTo>
                  <a:lnTo>
                    <a:pt x="1453" y="3977"/>
                  </a:lnTo>
                  <a:lnTo>
                    <a:pt x="2631" y="3977"/>
                  </a:lnTo>
                  <a:lnTo>
                    <a:pt x="1469" y="1469"/>
                  </a:lnTo>
                  <a:lnTo>
                    <a:pt x="3841" y="2568"/>
                  </a:lnTo>
                  <a:lnTo>
                    <a:pt x="3841" y="1391"/>
                  </a:ln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14" name="Freeform 8">
              <a:extLst>
                <a:ext uri="{FF2B5EF4-FFF2-40B4-BE49-F238E27FC236}">
                  <a16:creationId xmlns:a16="http://schemas.microsoft.com/office/drawing/2014/main" id="{CDFCB4FF-7853-42C6-8391-01F7972486ED}"/>
                </a:ext>
              </a:extLst>
            </p:cNvPr>
            <p:cNvSpPr>
              <a:spLocks/>
            </p:cNvSpPr>
            <p:nvPr userDrawn="1"/>
          </p:nvSpPr>
          <p:spPr bwMode="auto">
            <a:xfrm>
              <a:off x="3895726" y="1203326"/>
              <a:ext cx="2733675" cy="2735263"/>
            </a:xfrm>
            <a:custGeom>
              <a:avLst/>
              <a:gdLst>
                <a:gd name="T0" fmla="*/ 4729 w 7588"/>
                <a:gd name="T1" fmla="*/ 514 h 7588"/>
                <a:gd name="T2" fmla="*/ 7467 w 7588"/>
                <a:gd name="T3" fmla="*/ 6545 h 7588"/>
                <a:gd name="T4" fmla="*/ 7584 w 7588"/>
                <a:gd name="T5" fmla="*/ 6987 h 7588"/>
                <a:gd name="T6" fmla="*/ 7399 w 7588"/>
                <a:gd name="T7" fmla="*/ 7399 h 7588"/>
                <a:gd name="T8" fmla="*/ 6987 w 7588"/>
                <a:gd name="T9" fmla="*/ 7584 h 7588"/>
                <a:gd name="T10" fmla="*/ 6545 w 7588"/>
                <a:gd name="T11" fmla="*/ 7467 h 7588"/>
                <a:gd name="T12" fmla="*/ 514 w 7588"/>
                <a:gd name="T13" fmla="*/ 4729 h 7588"/>
                <a:gd name="T14" fmla="*/ 0 w 7588"/>
                <a:gd name="T15" fmla="*/ 4162 h 7588"/>
                <a:gd name="T16" fmla="*/ 0 w 7588"/>
                <a:gd name="T17" fmla="*/ 4148 h 7588"/>
                <a:gd name="T18" fmla="*/ 178 w 7588"/>
                <a:gd name="T19" fmla="*/ 3743 h 7588"/>
                <a:gd name="T20" fmla="*/ 480 w 7588"/>
                <a:gd name="T21" fmla="*/ 3599 h 7588"/>
                <a:gd name="T22" fmla="*/ 967 w 7588"/>
                <a:gd name="T23" fmla="*/ 3732 h 7588"/>
                <a:gd name="T24" fmla="*/ 6118 w 7588"/>
                <a:gd name="T25" fmla="*/ 6118 h 7588"/>
                <a:gd name="T26" fmla="*/ 3732 w 7588"/>
                <a:gd name="T27" fmla="*/ 967 h 7588"/>
                <a:gd name="T28" fmla="*/ 3599 w 7588"/>
                <a:gd name="T29" fmla="*/ 480 h 7588"/>
                <a:gd name="T30" fmla="*/ 3743 w 7588"/>
                <a:gd name="T31" fmla="*/ 178 h 7588"/>
                <a:gd name="T32" fmla="*/ 4148 w 7588"/>
                <a:gd name="T33" fmla="*/ 0 h 7588"/>
                <a:gd name="T34" fmla="*/ 4162 w 7588"/>
                <a:gd name="T35" fmla="*/ 0 h 7588"/>
                <a:gd name="T36" fmla="*/ 4729 w 7588"/>
                <a:gd name="T37" fmla="*/ 514 h 7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88" h="7588">
                  <a:moveTo>
                    <a:pt x="4729" y="514"/>
                  </a:moveTo>
                  <a:lnTo>
                    <a:pt x="7467" y="6545"/>
                  </a:lnTo>
                  <a:cubicBezTo>
                    <a:pt x="7565" y="6757"/>
                    <a:pt x="7588" y="6862"/>
                    <a:pt x="7584" y="6987"/>
                  </a:cubicBezTo>
                  <a:cubicBezTo>
                    <a:pt x="7580" y="7142"/>
                    <a:pt x="7527" y="7270"/>
                    <a:pt x="7399" y="7399"/>
                  </a:cubicBezTo>
                  <a:cubicBezTo>
                    <a:pt x="7270" y="7527"/>
                    <a:pt x="7142" y="7580"/>
                    <a:pt x="6987" y="7584"/>
                  </a:cubicBezTo>
                  <a:cubicBezTo>
                    <a:pt x="6862" y="7588"/>
                    <a:pt x="6757" y="7565"/>
                    <a:pt x="6545" y="7467"/>
                  </a:cubicBezTo>
                  <a:lnTo>
                    <a:pt x="514" y="4729"/>
                  </a:lnTo>
                  <a:cubicBezTo>
                    <a:pt x="223" y="4596"/>
                    <a:pt x="4" y="4476"/>
                    <a:pt x="0" y="4162"/>
                  </a:cubicBezTo>
                  <a:cubicBezTo>
                    <a:pt x="0" y="4157"/>
                    <a:pt x="0" y="4153"/>
                    <a:pt x="0" y="4148"/>
                  </a:cubicBezTo>
                  <a:cubicBezTo>
                    <a:pt x="1" y="4005"/>
                    <a:pt x="68" y="3853"/>
                    <a:pt x="178" y="3743"/>
                  </a:cubicBezTo>
                  <a:cubicBezTo>
                    <a:pt x="265" y="3656"/>
                    <a:pt x="370" y="3611"/>
                    <a:pt x="480" y="3599"/>
                  </a:cubicBezTo>
                  <a:cubicBezTo>
                    <a:pt x="616" y="3584"/>
                    <a:pt x="718" y="3618"/>
                    <a:pt x="967" y="3732"/>
                  </a:cubicBezTo>
                  <a:lnTo>
                    <a:pt x="6118" y="6118"/>
                  </a:lnTo>
                  <a:lnTo>
                    <a:pt x="3732" y="967"/>
                  </a:lnTo>
                  <a:cubicBezTo>
                    <a:pt x="3618" y="718"/>
                    <a:pt x="3584" y="616"/>
                    <a:pt x="3599" y="480"/>
                  </a:cubicBezTo>
                  <a:cubicBezTo>
                    <a:pt x="3611" y="370"/>
                    <a:pt x="3656" y="265"/>
                    <a:pt x="3743" y="178"/>
                  </a:cubicBezTo>
                  <a:cubicBezTo>
                    <a:pt x="3853" y="68"/>
                    <a:pt x="4005" y="1"/>
                    <a:pt x="4148" y="0"/>
                  </a:cubicBezTo>
                  <a:cubicBezTo>
                    <a:pt x="4153" y="0"/>
                    <a:pt x="4157" y="0"/>
                    <a:pt x="4162" y="0"/>
                  </a:cubicBezTo>
                  <a:cubicBezTo>
                    <a:pt x="4476" y="4"/>
                    <a:pt x="4596" y="223"/>
                    <a:pt x="4729" y="514"/>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grpSp>
      <p:grpSp>
        <p:nvGrpSpPr>
          <p:cNvPr id="21" name="Ryhmä 20">
            <a:extLst>
              <a:ext uri="{FF2B5EF4-FFF2-40B4-BE49-F238E27FC236}">
                <a16:creationId xmlns:a16="http://schemas.microsoft.com/office/drawing/2014/main" id="{881FEEE0-6519-4AE3-A914-6C2D4B83E901}"/>
              </a:ext>
              <a:ext uri="{C183D7F6-B498-43B3-948B-1728B52AA6E4}">
                <adec:decorative xmlns:adec="http://schemas.microsoft.com/office/drawing/2017/decorative" val="1"/>
              </a:ext>
            </a:extLst>
          </p:cNvPr>
          <p:cNvGrpSpPr/>
          <p:nvPr userDrawn="1"/>
        </p:nvGrpSpPr>
        <p:grpSpPr bwMode="gray">
          <a:xfrm>
            <a:off x="11489614" y="258762"/>
            <a:ext cx="444652" cy="444500"/>
            <a:chOff x="3773488" y="1106488"/>
            <a:chExt cx="4645026" cy="4643438"/>
          </a:xfrm>
          <a:solidFill>
            <a:schemeClr val="bg1"/>
          </a:solidFill>
        </p:grpSpPr>
        <p:sp>
          <p:nvSpPr>
            <p:cNvPr id="22" name="Freeform 5">
              <a:extLst>
                <a:ext uri="{FF2B5EF4-FFF2-40B4-BE49-F238E27FC236}">
                  <a16:creationId xmlns:a16="http://schemas.microsoft.com/office/drawing/2014/main" id="{A98EDFF6-23E5-4F9F-8654-28515746DF09}"/>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6">
              <a:extLst>
                <a:ext uri="{FF2B5EF4-FFF2-40B4-BE49-F238E27FC236}">
                  <a16:creationId xmlns:a16="http://schemas.microsoft.com/office/drawing/2014/main" id="{F0D59063-73E7-419A-B113-0433F1775628}"/>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7">
              <a:extLst>
                <a:ext uri="{FF2B5EF4-FFF2-40B4-BE49-F238E27FC236}">
                  <a16:creationId xmlns:a16="http://schemas.microsoft.com/office/drawing/2014/main" id="{D4236402-B854-4948-981F-64972EBA1621}"/>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8">
              <a:extLst>
                <a:ext uri="{FF2B5EF4-FFF2-40B4-BE49-F238E27FC236}">
                  <a16:creationId xmlns:a16="http://schemas.microsoft.com/office/drawing/2014/main" id="{4EAE1081-0FC3-4460-B0D3-3CFC9F52DC79}"/>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9">
              <a:extLst>
                <a:ext uri="{FF2B5EF4-FFF2-40B4-BE49-F238E27FC236}">
                  <a16:creationId xmlns:a16="http://schemas.microsoft.com/office/drawing/2014/main" id="{2267C57D-45E8-41E8-9F42-357D424A9241}"/>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27" name="Freeform 10">
              <a:extLst>
                <a:ext uri="{FF2B5EF4-FFF2-40B4-BE49-F238E27FC236}">
                  <a16:creationId xmlns:a16="http://schemas.microsoft.com/office/drawing/2014/main" id="{FB84BF48-6E4D-4F2E-B727-19C15585D729}"/>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28" name="Freeform 11">
              <a:extLst>
                <a:ext uri="{FF2B5EF4-FFF2-40B4-BE49-F238E27FC236}">
                  <a16:creationId xmlns:a16="http://schemas.microsoft.com/office/drawing/2014/main" id="{5ACEE3C3-46F7-451C-8A57-0CD145375D62}"/>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29" name="Freeform 12">
              <a:extLst>
                <a:ext uri="{FF2B5EF4-FFF2-40B4-BE49-F238E27FC236}">
                  <a16:creationId xmlns:a16="http://schemas.microsoft.com/office/drawing/2014/main" id="{93A6F06C-4514-4E0E-9D0D-AC8ED0E2B028}"/>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2530825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Nosto 3">
    <p:bg>
      <p:bgPr>
        <a:gradFill flip="none" rotWithShape="1">
          <a:gsLst>
            <a:gs pos="0">
              <a:srgbClr val="19ABB5"/>
            </a:gs>
            <a:gs pos="100000">
              <a:srgbClr val="45BDC7"/>
            </a:gs>
          </a:gsLst>
          <a:lin ang="0" scaled="0"/>
          <a:tileRect/>
        </a:gradFill>
        <a:effectLst/>
      </p:bgPr>
    </p:bg>
    <p:spTree>
      <p:nvGrpSpPr>
        <p:cNvPr id="1" name=""/>
        <p:cNvGrpSpPr/>
        <p:nvPr/>
      </p:nvGrpSpPr>
      <p:grpSpPr>
        <a:xfrm>
          <a:off x="0" y="0"/>
          <a:ext cx="0" cy="0"/>
          <a:chOff x="0" y="0"/>
          <a:chExt cx="0" cy="0"/>
        </a:xfrm>
      </p:grpSpPr>
      <p:grpSp>
        <p:nvGrpSpPr>
          <p:cNvPr id="31" name="Ryhmä 30">
            <a:extLst>
              <a:ext uri="{FF2B5EF4-FFF2-40B4-BE49-F238E27FC236}">
                <a16:creationId xmlns:a16="http://schemas.microsoft.com/office/drawing/2014/main" id="{81CC8A34-0F72-4E17-8F40-D87F32690C13}"/>
              </a:ext>
            </a:extLst>
          </p:cNvPr>
          <p:cNvGrpSpPr/>
          <p:nvPr userDrawn="1"/>
        </p:nvGrpSpPr>
        <p:grpSpPr>
          <a:xfrm>
            <a:off x="0" y="2404597"/>
            <a:ext cx="4414837" cy="4451350"/>
            <a:chOff x="3889376" y="1203326"/>
            <a:chExt cx="4414837" cy="4451350"/>
          </a:xfrm>
        </p:grpSpPr>
        <p:sp>
          <p:nvSpPr>
            <p:cNvPr id="17" name="Freeform 9">
              <a:extLst>
                <a:ext uri="{FF2B5EF4-FFF2-40B4-BE49-F238E27FC236}">
                  <a16:creationId xmlns:a16="http://schemas.microsoft.com/office/drawing/2014/main" id="{1FC2934E-9056-4AF4-A443-F94DC5E54EF6}"/>
                </a:ext>
              </a:extLst>
            </p:cNvPr>
            <p:cNvSpPr>
              <a:spLocks/>
            </p:cNvSpPr>
            <p:nvPr userDrawn="1"/>
          </p:nvSpPr>
          <p:spPr bwMode="auto">
            <a:xfrm>
              <a:off x="3889376" y="4221163"/>
              <a:ext cx="1395413" cy="1433513"/>
            </a:xfrm>
            <a:custGeom>
              <a:avLst/>
              <a:gdLst>
                <a:gd name="T0" fmla="*/ 2420 w 3873"/>
                <a:gd name="T1" fmla="*/ 3977 h 3977"/>
                <a:gd name="T2" fmla="*/ 3752 w 3873"/>
                <a:gd name="T3" fmla="*/ 1043 h 3977"/>
                <a:gd name="T4" fmla="*/ 3869 w 3873"/>
                <a:gd name="T5" fmla="*/ 601 h 3977"/>
                <a:gd name="T6" fmla="*/ 3684 w 3873"/>
                <a:gd name="T7" fmla="*/ 189 h 3977"/>
                <a:gd name="T8" fmla="*/ 3272 w 3873"/>
                <a:gd name="T9" fmla="*/ 4 h 3977"/>
                <a:gd name="T10" fmla="*/ 2830 w 3873"/>
                <a:gd name="T11" fmla="*/ 121 h 3977"/>
                <a:gd name="T12" fmla="*/ 0 w 3873"/>
                <a:gd name="T13" fmla="*/ 1406 h 3977"/>
                <a:gd name="T14" fmla="*/ 0 w 3873"/>
                <a:gd name="T15" fmla="*/ 2583 h 3977"/>
                <a:gd name="T16" fmla="*/ 2403 w 3873"/>
                <a:gd name="T17" fmla="*/ 1469 h 3977"/>
                <a:gd name="T18" fmla="*/ 1242 w 3873"/>
                <a:gd name="T19" fmla="*/ 3977 h 3977"/>
                <a:gd name="T20" fmla="*/ 2420 w 3873"/>
                <a:gd name="T21" fmla="*/ 3977 h 3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73" h="3977">
                  <a:moveTo>
                    <a:pt x="2420" y="3977"/>
                  </a:moveTo>
                  <a:lnTo>
                    <a:pt x="3752" y="1043"/>
                  </a:lnTo>
                  <a:cubicBezTo>
                    <a:pt x="3850" y="831"/>
                    <a:pt x="3873" y="725"/>
                    <a:pt x="3869" y="601"/>
                  </a:cubicBezTo>
                  <a:cubicBezTo>
                    <a:pt x="3865" y="446"/>
                    <a:pt x="3812" y="317"/>
                    <a:pt x="3684" y="189"/>
                  </a:cubicBezTo>
                  <a:cubicBezTo>
                    <a:pt x="3555" y="61"/>
                    <a:pt x="3427" y="8"/>
                    <a:pt x="3272" y="4"/>
                  </a:cubicBezTo>
                  <a:cubicBezTo>
                    <a:pt x="3147" y="0"/>
                    <a:pt x="3042" y="23"/>
                    <a:pt x="2830" y="121"/>
                  </a:cubicBezTo>
                  <a:lnTo>
                    <a:pt x="0" y="1406"/>
                  </a:lnTo>
                  <a:lnTo>
                    <a:pt x="0" y="2583"/>
                  </a:lnTo>
                  <a:lnTo>
                    <a:pt x="2403" y="1469"/>
                  </a:lnTo>
                  <a:lnTo>
                    <a:pt x="1242" y="3977"/>
                  </a:lnTo>
                  <a:lnTo>
                    <a:pt x="2420" y="3977"/>
                  </a:ln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8" name="Freeform 10">
              <a:extLst>
                <a:ext uri="{FF2B5EF4-FFF2-40B4-BE49-F238E27FC236}">
                  <a16:creationId xmlns:a16="http://schemas.microsoft.com/office/drawing/2014/main" id="{901EA8E2-DB52-4786-BF6B-74872B26D6D2}"/>
                </a:ext>
              </a:extLst>
            </p:cNvPr>
            <p:cNvSpPr>
              <a:spLocks/>
            </p:cNvSpPr>
            <p:nvPr userDrawn="1"/>
          </p:nvSpPr>
          <p:spPr bwMode="auto">
            <a:xfrm>
              <a:off x="5567363" y="1203326"/>
              <a:ext cx="2736850" cy="2735263"/>
            </a:xfrm>
            <a:custGeom>
              <a:avLst/>
              <a:gdLst>
                <a:gd name="T0" fmla="*/ 7074 w 7591"/>
                <a:gd name="T1" fmla="*/ 4729 h 7588"/>
                <a:gd name="T2" fmla="*/ 1043 w 7591"/>
                <a:gd name="T3" fmla="*/ 7467 h 7588"/>
                <a:gd name="T4" fmla="*/ 601 w 7591"/>
                <a:gd name="T5" fmla="*/ 7584 h 7588"/>
                <a:gd name="T6" fmla="*/ 189 w 7591"/>
                <a:gd name="T7" fmla="*/ 7399 h 7588"/>
                <a:gd name="T8" fmla="*/ 4 w 7591"/>
                <a:gd name="T9" fmla="*/ 6987 h 7588"/>
                <a:gd name="T10" fmla="*/ 121 w 7591"/>
                <a:gd name="T11" fmla="*/ 6545 h 7588"/>
                <a:gd name="T12" fmla="*/ 2859 w 7591"/>
                <a:gd name="T13" fmla="*/ 514 h 7588"/>
                <a:gd name="T14" fmla="*/ 3426 w 7591"/>
                <a:gd name="T15" fmla="*/ 0 h 7588"/>
                <a:gd name="T16" fmla="*/ 3433 w 7591"/>
                <a:gd name="T17" fmla="*/ 0 h 7588"/>
                <a:gd name="T18" fmla="*/ 3441 w 7591"/>
                <a:gd name="T19" fmla="*/ 0 h 7588"/>
                <a:gd name="T20" fmla="*/ 3845 w 7591"/>
                <a:gd name="T21" fmla="*/ 178 h 7588"/>
                <a:gd name="T22" fmla="*/ 3988 w 7591"/>
                <a:gd name="T23" fmla="*/ 480 h 7588"/>
                <a:gd name="T24" fmla="*/ 3856 w 7591"/>
                <a:gd name="T25" fmla="*/ 967 h 7588"/>
                <a:gd name="T26" fmla="*/ 1469 w 7591"/>
                <a:gd name="T27" fmla="*/ 6118 h 7588"/>
                <a:gd name="T28" fmla="*/ 6621 w 7591"/>
                <a:gd name="T29" fmla="*/ 3732 h 7588"/>
                <a:gd name="T30" fmla="*/ 7108 w 7591"/>
                <a:gd name="T31" fmla="*/ 3599 h 7588"/>
                <a:gd name="T32" fmla="*/ 7410 w 7591"/>
                <a:gd name="T33" fmla="*/ 3743 h 7588"/>
                <a:gd name="T34" fmla="*/ 7588 w 7591"/>
                <a:gd name="T35" fmla="*/ 4162 h 7588"/>
                <a:gd name="T36" fmla="*/ 7074 w 7591"/>
                <a:gd name="T37" fmla="*/ 4729 h 7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91" h="7588">
                  <a:moveTo>
                    <a:pt x="7074" y="4729"/>
                  </a:moveTo>
                  <a:lnTo>
                    <a:pt x="1043" y="7467"/>
                  </a:lnTo>
                  <a:cubicBezTo>
                    <a:pt x="831" y="7565"/>
                    <a:pt x="725" y="7588"/>
                    <a:pt x="601" y="7584"/>
                  </a:cubicBezTo>
                  <a:cubicBezTo>
                    <a:pt x="446" y="7580"/>
                    <a:pt x="317" y="7527"/>
                    <a:pt x="189" y="7399"/>
                  </a:cubicBezTo>
                  <a:cubicBezTo>
                    <a:pt x="61" y="7270"/>
                    <a:pt x="8" y="7142"/>
                    <a:pt x="4" y="6987"/>
                  </a:cubicBezTo>
                  <a:cubicBezTo>
                    <a:pt x="0" y="6862"/>
                    <a:pt x="23" y="6757"/>
                    <a:pt x="121" y="6545"/>
                  </a:cubicBezTo>
                  <a:lnTo>
                    <a:pt x="2859" y="514"/>
                  </a:lnTo>
                  <a:cubicBezTo>
                    <a:pt x="2991" y="223"/>
                    <a:pt x="3112" y="4"/>
                    <a:pt x="3426" y="0"/>
                  </a:cubicBezTo>
                  <a:lnTo>
                    <a:pt x="3433" y="0"/>
                  </a:lnTo>
                  <a:lnTo>
                    <a:pt x="3441" y="0"/>
                  </a:lnTo>
                  <a:cubicBezTo>
                    <a:pt x="3584" y="1"/>
                    <a:pt x="3736" y="68"/>
                    <a:pt x="3845" y="178"/>
                  </a:cubicBezTo>
                  <a:cubicBezTo>
                    <a:pt x="3932" y="265"/>
                    <a:pt x="3977" y="370"/>
                    <a:pt x="3988" y="480"/>
                  </a:cubicBezTo>
                  <a:cubicBezTo>
                    <a:pt x="4003" y="616"/>
                    <a:pt x="3970" y="718"/>
                    <a:pt x="3856" y="967"/>
                  </a:cubicBezTo>
                  <a:lnTo>
                    <a:pt x="1469" y="6118"/>
                  </a:lnTo>
                  <a:lnTo>
                    <a:pt x="6621" y="3732"/>
                  </a:lnTo>
                  <a:cubicBezTo>
                    <a:pt x="6870" y="3618"/>
                    <a:pt x="6972" y="3584"/>
                    <a:pt x="7108" y="3599"/>
                  </a:cubicBezTo>
                  <a:cubicBezTo>
                    <a:pt x="7217" y="3611"/>
                    <a:pt x="7323" y="3656"/>
                    <a:pt x="7410" y="3743"/>
                  </a:cubicBezTo>
                  <a:cubicBezTo>
                    <a:pt x="7523" y="3856"/>
                    <a:pt x="7591" y="4015"/>
                    <a:pt x="7588" y="4162"/>
                  </a:cubicBezTo>
                  <a:cubicBezTo>
                    <a:pt x="7584" y="4476"/>
                    <a:pt x="7365" y="4596"/>
                    <a:pt x="7074" y="4729"/>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9" name="Freeform 11">
              <a:extLst>
                <a:ext uri="{FF2B5EF4-FFF2-40B4-BE49-F238E27FC236}">
                  <a16:creationId xmlns:a16="http://schemas.microsoft.com/office/drawing/2014/main" id="{C4C83118-9045-4481-93BC-9C6F24A85253}"/>
                </a:ext>
              </a:extLst>
            </p:cNvPr>
            <p:cNvSpPr>
              <a:spLocks/>
            </p:cNvSpPr>
            <p:nvPr userDrawn="1"/>
          </p:nvSpPr>
          <p:spPr bwMode="auto">
            <a:xfrm>
              <a:off x="5567363" y="4221163"/>
              <a:ext cx="2736850" cy="1433513"/>
            </a:xfrm>
            <a:custGeom>
              <a:avLst/>
              <a:gdLst>
                <a:gd name="T0" fmla="*/ 7074 w 7591"/>
                <a:gd name="T1" fmla="*/ 2859 h 3977"/>
                <a:gd name="T2" fmla="*/ 1043 w 7591"/>
                <a:gd name="T3" fmla="*/ 121 h 3977"/>
                <a:gd name="T4" fmla="*/ 601 w 7591"/>
                <a:gd name="T5" fmla="*/ 4 h 3977"/>
                <a:gd name="T6" fmla="*/ 189 w 7591"/>
                <a:gd name="T7" fmla="*/ 189 h 3977"/>
                <a:gd name="T8" fmla="*/ 4 w 7591"/>
                <a:gd name="T9" fmla="*/ 601 h 3977"/>
                <a:gd name="T10" fmla="*/ 121 w 7591"/>
                <a:gd name="T11" fmla="*/ 1043 h 3977"/>
                <a:gd name="T12" fmla="*/ 1453 w 7591"/>
                <a:gd name="T13" fmla="*/ 3977 h 3977"/>
                <a:gd name="T14" fmla="*/ 2631 w 7591"/>
                <a:gd name="T15" fmla="*/ 3977 h 3977"/>
                <a:gd name="T16" fmla="*/ 1469 w 7591"/>
                <a:gd name="T17" fmla="*/ 1469 h 3977"/>
                <a:gd name="T18" fmla="*/ 6621 w 7591"/>
                <a:gd name="T19" fmla="*/ 3856 h 3977"/>
                <a:gd name="T20" fmla="*/ 6932 w 7591"/>
                <a:gd name="T21" fmla="*/ 3977 h 3977"/>
                <a:gd name="T22" fmla="*/ 7175 w 7591"/>
                <a:gd name="T23" fmla="*/ 3977 h 3977"/>
                <a:gd name="T24" fmla="*/ 7410 w 7591"/>
                <a:gd name="T25" fmla="*/ 3845 h 3977"/>
                <a:gd name="T26" fmla="*/ 7588 w 7591"/>
                <a:gd name="T27" fmla="*/ 3426 h 3977"/>
                <a:gd name="T28" fmla="*/ 7074 w 7591"/>
                <a:gd name="T29" fmla="*/ 2859 h 39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91" h="3977">
                  <a:moveTo>
                    <a:pt x="7074" y="2859"/>
                  </a:moveTo>
                  <a:lnTo>
                    <a:pt x="1043" y="121"/>
                  </a:lnTo>
                  <a:cubicBezTo>
                    <a:pt x="831" y="23"/>
                    <a:pt x="725" y="0"/>
                    <a:pt x="601" y="4"/>
                  </a:cubicBezTo>
                  <a:cubicBezTo>
                    <a:pt x="446" y="8"/>
                    <a:pt x="317" y="61"/>
                    <a:pt x="189" y="189"/>
                  </a:cubicBezTo>
                  <a:cubicBezTo>
                    <a:pt x="61" y="317"/>
                    <a:pt x="8" y="446"/>
                    <a:pt x="4" y="601"/>
                  </a:cubicBezTo>
                  <a:cubicBezTo>
                    <a:pt x="0" y="725"/>
                    <a:pt x="23" y="831"/>
                    <a:pt x="121" y="1043"/>
                  </a:cubicBezTo>
                  <a:lnTo>
                    <a:pt x="1453" y="3977"/>
                  </a:lnTo>
                  <a:lnTo>
                    <a:pt x="2631" y="3977"/>
                  </a:lnTo>
                  <a:lnTo>
                    <a:pt x="1469" y="1469"/>
                  </a:lnTo>
                  <a:lnTo>
                    <a:pt x="6621" y="3856"/>
                  </a:lnTo>
                  <a:cubicBezTo>
                    <a:pt x="6760" y="3919"/>
                    <a:pt x="6853" y="3958"/>
                    <a:pt x="6932" y="3977"/>
                  </a:cubicBezTo>
                  <a:lnTo>
                    <a:pt x="7175" y="3977"/>
                  </a:lnTo>
                  <a:cubicBezTo>
                    <a:pt x="7260" y="3957"/>
                    <a:pt x="7341" y="3914"/>
                    <a:pt x="7410" y="3845"/>
                  </a:cubicBezTo>
                  <a:cubicBezTo>
                    <a:pt x="7523" y="3732"/>
                    <a:pt x="7591" y="3573"/>
                    <a:pt x="7588" y="3426"/>
                  </a:cubicBezTo>
                  <a:cubicBezTo>
                    <a:pt x="7584" y="3112"/>
                    <a:pt x="7365" y="2991"/>
                    <a:pt x="7074" y="2859"/>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30" name="Freeform 12">
              <a:extLst>
                <a:ext uri="{FF2B5EF4-FFF2-40B4-BE49-F238E27FC236}">
                  <a16:creationId xmlns:a16="http://schemas.microsoft.com/office/drawing/2014/main" id="{2950F771-0127-4B02-90E8-D24247EA1090}"/>
                </a:ext>
              </a:extLst>
            </p:cNvPr>
            <p:cNvSpPr>
              <a:spLocks/>
            </p:cNvSpPr>
            <p:nvPr userDrawn="1"/>
          </p:nvSpPr>
          <p:spPr bwMode="auto">
            <a:xfrm>
              <a:off x="3889376" y="1203326"/>
              <a:ext cx="1395413" cy="2735263"/>
            </a:xfrm>
            <a:custGeom>
              <a:avLst/>
              <a:gdLst>
                <a:gd name="T0" fmla="*/ 1014 w 3873"/>
                <a:gd name="T1" fmla="*/ 514 h 7588"/>
                <a:gd name="T2" fmla="*/ 3752 w 3873"/>
                <a:gd name="T3" fmla="*/ 6545 h 7588"/>
                <a:gd name="T4" fmla="*/ 3869 w 3873"/>
                <a:gd name="T5" fmla="*/ 6987 h 7588"/>
                <a:gd name="T6" fmla="*/ 3684 w 3873"/>
                <a:gd name="T7" fmla="*/ 7399 h 7588"/>
                <a:gd name="T8" fmla="*/ 3272 w 3873"/>
                <a:gd name="T9" fmla="*/ 7584 h 7588"/>
                <a:gd name="T10" fmla="*/ 2830 w 3873"/>
                <a:gd name="T11" fmla="*/ 7467 h 7588"/>
                <a:gd name="T12" fmla="*/ 0 w 3873"/>
                <a:gd name="T13" fmla="*/ 6182 h 7588"/>
                <a:gd name="T14" fmla="*/ 0 w 3873"/>
                <a:gd name="T15" fmla="*/ 5005 h 7588"/>
                <a:gd name="T16" fmla="*/ 2403 w 3873"/>
                <a:gd name="T17" fmla="*/ 6118 h 7588"/>
                <a:gd name="T18" fmla="*/ 17 w 3873"/>
                <a:gd name="T19" fmla="*/ 967 h 7588"/>
                <a:gd name="T20" fmla="*/ 0 w 3873"/>
                <a:gd name="T21" fmla="*/ 930 h 7588"/>
                <a:gd name="T22" fmla="*/ 0 w 3873"/>
                <a:gd name="T23" fmla="*/ 208 h 7588"/>
                <a:gd name="T24" fmla="*/ 28 w 3873"/>
                <a:gd name="T25" fmla="*/ 178 h 7588"/>
                <a:gd name="T26" fmla="*/ 433 w 3873"/>
                <a:gd name="T27" fmla="*/ 0 h 7588"/>
                <a:gd name="T28" fmla="*/ 447 w 3873"/>
                <a:gd name="T29" fmla="*/ 0 h 7588"/>
                <a:gd name="T30" fmla="*/ 1014 w 3873"/>
                <a:gd name="T31" fmla="*/ 514 h 7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873" h="7588">
                  <a:moveTo>
                    <a:pt x="1014" y="514"/>
                  </a:moveTo>
                  <a:lnTo>
                    <a:pt x="3752" y="6545"/>
                  </a:lnTo>
                  <a:cubicBezTo>
                    <a:pt x="3850" y="6757"/>
                    <a:pt x="3873" y="6862"/>
                    <a:pt x="3869" y="6987"/>
                  </a:cubicBezTo>
                  <a:cubicBezTo>
                    <a:pt x="3865" y="7142"/>
                    <a:pt x="3812" y="7270"/>
                    <a:pt x="3684" y="7399"/>
                  </a:cubicBezTo>
                  <a:cubicBezTo>
                    <a:pt x="3555" y="7527"/>
                    <a:pt x="3427" y="7580"/>
                    <a:pt x="3272" y="7584"/>
                  </a:cubicBezTo>
                  <a:cubicBezTo>
                    <a:pt x="3147" y="7588"/>
                    <a:pt x="3042" y="7565"/>
                    <a:pt x="2830" y="7467"/>
                  </a:cubicBezTo>
                  <a:lnTo>
                    <a:pt x="0" y="6182"/>
                  </a:lnTo>
                  <a:lnTo>
                    <a:pt x="0" y="5005"/>
                  </a:lnTo>
                  <a:lnTo>
                    <a:pt x="2403" y="6118"/>
                  </a:lnTo>
                  <a:lnTo>
                    <a:pt x="17" y="967"/>
                  </a:lnTo>
                  <a:cubicBezTo>
                    <a:pt x="11" y="954"/>
                    <a:pt x="5" y="942"/>
                    <a:pt x="0" y="930"/>
                  </a:cubicBezTo>
                  <a:lnTo>
                    <a:pt x="0" y="208"/>
                  </a:lnTo>
                  <a:cubicBezTo>
                    <a:pt x="9" y="197"/>
                    <a:pt x="18" y="187"/>
                    <a:pt x="28" y="178"/>
                  </a:cubicBezTo>
                  <a:cubicBezTo>
                    <a:pt x="138" y="68"/>
                    <a:pt x="290" y="1"/>
                    <a:pt x="433" y="0"/>
                  </a:cubicBezTo>
                  <a:cubicBezTo>
                    <a:pt x="438" y="0"/>
                    <a:pt x="442" y="0"/>
                    <a:pt x="447" y="0"/>
                  </a:cubicBezTo>
                  <a:cubicBezTo>
                    <a:pt x="761" y="4"/>
                    <a:pt x="881" y="223"/>
                    <a:pt x="1014" y="514"/>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a:xfrm>
            <a:off x="4680000" y="1303200"/>
            <a:ext cx="6678000" cy="4600800"/>
          </a:xfrm>
        </p:spPr>
        <p:txBody>
          <a:bodyPr anchor="ctr" anchorCtr="0"/>
          <a:lstStyle>
            <a:lvl1pPr algn="r">
              <a:defRPr>
                <a:solidFill>
                  <a:schemeClr val="bg1"/>
                </a:solidFill>
              </a:defRPr>
            </a:lvl1pPr>
          </a:lstStyle>
          <a:p>
            <a:r>
              <a:rPr lang="en-GB"/>
              <a:t>Click to edit Master title style</a:t>
            </a:r>
            <a:endParaRPr lang="fi-FI" dirty="0"/>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lvl1pPr>
              <a:defRPr>
                <a:solidFill>
                  <a:schemeClr val="bg1"/>
                </a:solidFill>
              </a:defRPr>
            </a:lvl1pPr>
          </a:lstStyle>
          <a:p>
            <a:pPr algn="l"/>
            <a:r>
              <a:rPr lang="fi-FI"/>
              <a:t>Hyvinvointiala HALI ry 29.9.2022</a:t>
            </a:r>
            <a:endParaRPr lang="fi-FI" dirty="0"/>
          </a:p>
        </p:txBody>
      </p:sp>
      <p:sp>
        <p:nvSpPr>
          <p:cNvPr id="6" name="Päivämäärän paikkamerkki 5">
            <a:extLst>
              <a:ext uri="{FF2B5EF4-FFF2-40B4-BE49-F238E27FC236}">
                <a16:creationId xmlns:a16="http://schemas.microsoft.com/office/drawing/2014/main" id="{7DF15394-7049-4ED9-A38F-2BF8738BCF5B}"/>
              </a:ext>
            </a:extLst>
          </p:cNvPr>
          <p:cNvSpPr>
            <a:spLocks noGrp="1"/>
          </p:cNvSpPr>
          <p:nvPr>
            <p:ph type="dt" sz="half" idx="10"/>
          </p:nvPr>
        </p:nvSpPr>
        <p:spPr/>
        <p:txBody>
          <a:bodyPr/>
          <a:lstStyle>
            <a:lvl1pPr>
              <a:defRPr>
                <a:solidFill>
                  <a:schemeClr val="bg1"/>
                </a:solidFill>
              </a:defRPr>
            </a:lvl1pPr>
          </a:lstStyle>
          <a:p>
            <a:fld id="{51EE5F2E-F4D1-4705-BAE5-FD413746FE86}" type="datetime1">
              <a:rPr lang="fi-FI" smtClean="0"/>
              <a:t>14.10.2022</a:t>
            </a:fld>
            <a:endParaRPr lang="fi-FI" dirty="0"/>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dirty="0"/>
          </a:p>
        </p:txBody>
      </p:sp>
      <p:grpSp>
        <p:nvGrpSpPr>
          <p:cNvPr id="21" name="Ryhmä 20">
            <a:extLst>
              <a:ext uri="{FF2B5EF4-FFF2-40B4-BE49-F238E27FC236}">
                <a16:creationId xmlns:a16="http://schemas.microsoft.com/office/drawing/2014/main" id="{881FEEE0-6519-4AE3-A914-6C2D4B83E901}"/>
              </a:ext>
              <a:ext uri="{C183D7F6-B498-43B3-948B-1728B52AA6E4}">
                <adec:decorative xmlns:adec="http://schemas.microsoft.com/office/drawing/2017/decorative" val="1"/>
              </a:ext>
            </a:extLst>
          </p:cNvPr>
          <p:cNvGrpSpPr/>
          <p:nvPr userDrawn="1"/>
        </p:nvGrpSpPr>
        <p:grpSpPr bwMode="gray">
          <a:xfrm>
            <a:off x="11489614" y="258762"/>
            <a:ext cx="444652" cy="444500"/>
            <a:chOff x="3773488" y="1106488"/>
            <a:chExt cx="4645026" cy="4643438"/>
          </a:xfrm>
          <a:solidFill>
            <a:schemeClr val="bg1"/>
          </a:solidFill>
        </p:grpSpPr>
        <p:sp>
          <p:nvSpPr>
            <p:cNvPr id="22" name="Freeform 5">
              <a:extLst>
                <a:ext uri="{FF2B5EF4-FFF2-40B4-BE49-F238E27FC236}">
                  <a16:creationId xmlns:a16="http://schemas.microsoft.com/office/drawing/2014/main" id="{A98EDFF6-23E5-4F9F-8654-28515746DF09}"/>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6">
              <a:extLst>
                <a:ext uri="{FF2B5EF4-FFF2-40B4-BE49-F238E27FC236}">
                  <a16:creationId xmlns:a16="http://schemas.microsoft.com/office/drawing/2014/main" id="{F0D59063-73E7-419A-B113-0433F1775628}"/>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4" name="Freeform 7">
              <a:extLst>
                <a:ext uri="{FF2B5EF4-FFF2-40B4-BE49-F238E27FC236}">
                  <a16:creationId xmlns:a16="http://schemas.microsoft.com/office/drawing/2014/main" id="{D4236402-B854-4948-981F-64972EBA1621}"/>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5" name="Freeform 8">
              <a:extLst>
                <a:ext uri="{FF2B5EF4-FFF2-40B4-BE49-F238E27FC236}">
                  <a16:creationId xmlns:a16="http://schemas.microsoft.com/office/drawing/2014/main" id="{4EAE1081-0FC3-4460-B0D3-3CFC9F52DC79}"/>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6" name="Freeform 9">
              <a:extLst>
                <a:ext uri="{FF2B5EF4-FFF2-40B4-BE49-F238E27FC236}">
                  <a16:creationId xmlns:a16="http://schemas.microsoft.com/office/drawing/2014/main" id="{2267C57D-45E8-41E8-9F42-357D424A9241}"/>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27" name="Freeform 10">
              <a:extLst>
                <a:ext uri="{FF2B5EF4-FFF2-40B4-BE49-F238E27FC236}">
                  <a16:creationId xmlns:a16="http://schemas.microsoft.com/office/drawing/2014/main" id="{FB84BF48-6E4D-4F2E-B727-19C15585D729}"/>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28" name="Freeform 11">
              <a:extLst>
                <a:ext uri="{FF2B5EF4-FFF2-40B4-BE49-F238E27FC236}">
                  <a16:creationId xmlns:a16="http://schemas.microsoft.com/office/drawing/2014/main" id="{5ACEE3C3-46F7-451C-8A57-0CD145375D62}"/>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29" name="Freeform 12">
              <a:extLst>
                <a:ext uri="{FF2B5EF4-FFF2-40B4-BE49-F238E27FC236}">
                  <a16:creationId xmlns:a16="http://schemas.microsoft.com/office/drawing/2014/main" id="{93A6F06C-4514-4E0E-9D0D-AC8ED0E2B028}"/>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0845350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Nosto kuvalla">
    <p:bg>
      <p:bgPr>
        <a:solidFill>
          <a:schemeClr val="bg1">
            <a:lumMod val="95000"/>
          </a:schemeClr>
        </a:solidFill>
        <a:effectLst/>
      </p:bgPr>
    </p:bg>
    <p:spTree>
      <p:nvGrpSpPr>
        <p:cNvPr id="1" name=""/>
        <p:cNvGrpSpPr/>
        <p:nvPr/>
      </p:nvGrpSpPr>
      <p:grpSpPr>
        <a:xfrm>
          <a:off x="0" y="0"/>
          <a:ext cx="0" cy="0"/>
          <a:chOff x="0" y="0"/>
          <a:chExt cx="0" cy="0"/>
        </a:xfrm>
      </p:grpSpPr>
      <p:sp>
        <p:nvSpPr>
          <p:cNvPr id="30" name="Kuvan paikkamerkki 2">
            <a:extLst>
              <a:ext uri="{FF2B5EF4-FFF2-40B4-BE49-F238E27FC236}">
                <a16:creationId xmlns:a16="http://schemas.microsoft.com/office/drawing/2014/main" id="{4A22D8BA-5F2B-4E6A-BD07-A4FEEF716A95}"/>
              </a:ext>
            </a:extLst>
          </p:cNvPr>
          <p:cNvSpPr>
            <a:spLocks noGrp="1"/>
          </p:cNvSpPr>
          <p:nvPr>
            <p:ph type="pic" idx="13"/>
          </p:nvPr>
        </p:nvSpPr>
        <p:spPr>
          <a:xfrm>
            <a:off x="0" y="0"/>
            <a:ext cx="12192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fi-FI"/>
          </a:p>
        </p:txBody>
      </p:sp>
      <p:sp>
        <p:nvSpPr>
          <p:cNvPr id="31" name="Tekstin paikkamerkki 10">
            <a:extLst>
              <a:ext uri="{FF2B5EF4-FFF2-40B4-BE49-F238E27FC236}">
                <a16:creationId xmlns:a16="http://schemas.microsoft.com/office/drawing/2014/main" id="{06436366-2D62-49EE-959D-6BAFC4DFC4D3}"/>
              </a:ext>
            </a:extLst>
          </p:cNvPr>
          <p:cNvSpPr>
            <a:spLocks noGrp="1"/>
          </p:cNvSpPr>
          <p:nvPr>
            <p:ph type="body" sz="quarter" idx="14" hasCustomPrompt="1"/>
          </p:nvPr>
        </p:nvSpPr>
        <p:spPr>
          <a:xfrm>
            <a:off x="11491200" y="259200"/>
            <a:ext cx="446400" cy="446400"/>
          </a:xfrm>
          <a:blipFill>
            <a:blip r:embed="rId2"/>
            <a:stretch>
              <a:fillRect/>
            </a:stretch>
          </a:blipFill>
        </p:spPr>
        <p:txBody>
          <a:bodyPr anchor="ctr" anchorCtr="0"/>
          <a:lstStyle>
            <a:lvl1pPr marL="0" indent="0" algn="ctr">
              <a:spcBef>
                <a:spcPts val="0"/>
              </a:spcBef>
              <a:buNone/>
              <a:defRPr sz="200"/>
            </a:lvl1pPr>
          </a:lstStyle>
          <a:p>
            <a:pPr lvl="0"/>
            <a:r>
              <a:rPr lang="fi-FI" dirty="0"/>
              <a:t> </a:t>
            </a:r>
          </a:p>
        </p:txBody>
      </p:sp>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lvl1pPr>
              <a:defRPr>
                <a:solidFill>
                  <a:schemeClr val="bg1"/>
                </a:solidFill>
              </a:defRPr>
            </a:lvl1pPr>
          </a:lstStyle>
          <a:p>
            <a:r>
              <a:rPr lang="en-GB"/>
              <a:t>Click to edit Master title style</a:t>
            </a:r>
            <a:endParaRPr lang="fi-FI" dirty="0"/>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lvl1pPr>
              <a:defRPr>
                <a:solidFill>
                  <a:schemeClr val="bg1"/>
                </a:solidFill>
              </a:defRPr>
            </a:lvl1pPr>
          </a:lstStyle>
          <a:p>
            <a:pPr algn="l"/>
            <a:r>
              <a:rPr lang="fi-FI"/>
              <a:t>Hyvinvointiala HALI ry 29.9.2022</a:t>
            </a:r>
            <a:endParaRPr lang="fi-FI" dirty="0"/>
          </a:p>
        </p:txBody>
      </p:sp>
      <p:sp>
        <p:nvSpPr>
          <p:cNvPr id="6" name="Päivämäärän paikkamerkki 5">
            <a:extLst>
              <a:ext uri="{FF2B5EF4-FFF2-40B4-BE49-F238E27FC236}">
                <a16:creationId xmlns:a16="http://schemas.microsoft.com/office/drawing/2014/main" id="{7DF15394-7049-4ED9-A38F-2BF8738BCF5B}"/>
              </a:ext>
            </a:extLst>
          </p:cNvPr>
          <p:cNvSpPr>
            <a:spLocks noGrp="1"/>
          </p:cNvSpPr>
          <p:nvPr>
            <p:ph type="dt" sz="half" idx="10"/>
          </p:nvPr>
        </p:nvSpPr>
        <p:spPr/>
        <p:txBody>
          <a:bodyPr/>
          <a:lstStyle>
            <a:lvl1pPr>
              <a:defRPr>
                <a:solidFill>
                  <a:schemeClr val="bg1"/>
                </a:solidFill>
              </a:defRPr>
            </a:lvl1pPr>
          </a:lstStyle>
          <a:p>
            <a:fld id="{44CAD931-F22C-4976-85A9-9C2047129846}" type="datetime1">
              <a:rPr lang="fi-FI" smtClean="0"/>
              <a:t>14.10.2022</a:t>
            </a:fld>
            <a:endParaRPr lang="fi-FI" dirty="0"/>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18939677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uva">
    <p:bg>
      <p:bgPr>
        <a:solidFill>
          <a:schemeClr val="bg1">
            <a:lumMod val="95000"/>
          </a:schemeClr>
        </a:solidFill>
        <a:effectLst/>
      </p:bgPr>
    </p:bg>
    <p:spTree>
      <p:nvGrpSpPr>
        <p:cNvPr id="1" name=""/>
        <p:cNvGrpSpPr/>
        <p:nvPr/>
      </p:nvGrpSpPr>
      <p:grpSpPr>
        <a:xfrm>
          <a:off x="0" y="0"/>
          <a:ext cx="0" cy="0"/>
          <a:chOff x="0" y="0"/>
          <a:chExt cx="0" cy="0"/>
        </a:xfrm>
      </p:grpSpPr>
      <p:sp>
        <p:nvSpPr>
          <p:cNvPr id="8" name="Kuvan paikkamerkki 2">
            <a:extLst>
              <a:ext uri="{FF2B5EF4-FFF2-40B4-BE49-F238E27FC236}">
                <a16:creationId xmlns:a16="http://schemas.microsoft.com/office/drawing/2014/main" id="{AFECA7FB-1A3D-46FF-BD6C-8ADFC4677460}"/>
              </a:ext>
            </a:extLst>
          </p:cNvPr>
          <p:cNvSpPr>
            <a:spLocks noGrp="1"/>
          </p:cNvSpPr>
          <p:nvPr>
            <p:ph type="pic" idx="13"/>
          </p:nvPr>
        </p:nvSpPr>
        <p:spPr>
          <a:xfrm>
            <a:off x="0" y="0"/>
            <a:ext cx="12192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fi-FI"/>
          </a:p>
        </p:txBody>
      </p:sp>
      <p:sp>
        <p:nvSpPr>
          <p:cNvPr id="6" name="Alatunnisteen paikkamerkki 5">
            <a:extLst>
              <a:ext uri="{FF2B5EF4-FFF2-40B4-BE49-F238E27FC236}">
                <a16:creationId xmlns:a16="http://schemas.microsoft.com/office/drawing/2014/main" id="{3A9C2915-9C4A-472C-A81E-0BA86CAF6D74}"/>
              </a:ext>
            </a:extLst>
          </p:cNvPr>
          <p:cNvSpPr>
            <a:spLocks noGrp="1"/>
          </p:cNvSpPr>
          <p:nvPr>
            <p:ph type="ftr" sz="quarter" idx="11"/>
          </p:nvPr>
        </p:nvSpPr>
        <p:spPr/>
        <p:txBody>
          <a:bodyPr/>
          <a:lstStyle/>
          <a:p>
            <a:pPr algn="l"/>
            <a:r>
              <a:rPr lang="fi-FI"/>
              <a:t>Hyvinvointiala HALI ry 29.9.2022</a:t>
            </a:r>
            <a:endParaRPr lang="fi-FI" dirty="0"/>
          </a:p>
        </p:txBody>
      </p:sp>
      <p:sp>
        <p:nvSpPr>
          <p:cNvPr id="5" name="Päivämäärän paikkamerkki 4">
            <a:extLst>
              <a:ext uri="{FF2B5EF4-FFF2-40B4-BE49-F238E27FC236}">
                <a16:creationId xmlns:a16="http://schemas.microsoft.com/office/drawing/2014/main" id="{B42DF2F3-F511-4F13-B423-963A1AE23FE9}"/>
              </a:ext>
            </a:extLst>
          </p:cNvPr>
          <p:cNvSpPr>
            <a:spLocks noGrp="1"/>
          </p:cNvSpPr>
          <p:nvPr>
            <p:ph type="dt" sz="half" idx="10"/>
          </p:nvPr>
        </p:nvSpPr>
        <p:spPr/>
        <p:txBody>
          <a:bodyPr/>
          <a:lstStyle/>
          <a:p>
            <a:fld id="{25938EC4-0D93-4F7B-A4A9-4FB36EBE32FF}" type="datetime1">
              <a:rPr lang="fi-FI" smtClean="0"/>
              <a:t>14.10.2022</a:t>
            </a:fld>
            <a:endParaRPr lang="fi-FI" dirty="0"/>
          </a:p>
        </p:txBody>
      </p:sp>
      <p:sp>
        <p:nvSpPr>
          <p:cNvPr id="7" name="Dian numeron paikkamerkki 6">
            <a:extLst>
              <a:ext uri="{FF2B5EF4-FFF2-40B4-BE49-F238E27FC236}">
                <a16:creationId xmlns:a16="http://schemas.microsoft.com/office/drawing/2014/main" id="{800A593B-2A0F-40EA-B9DB-752FB960C09F}"/>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9" name="Tekstin paikkamerkki 10">
            <a:extLst>
              <a:ext uri="{FF2B5EF4-FFF2-40B4-BE49-F238E27FC236}">
                <a16:creationId xmlns:a16="http://schemas.microsoft.com/office/drawing/2014/main" id="{02801BD1-0FB0-4556-B729-4AAEC29B7328}"/>
              </a:ext>
            </a:extLst>
          </p:cNvPr>
          <p:cNvSpPr>
            <a:spLocks noGrp="1"/>
          </p:cNvSpPr>
          <p:nvPr>
            <p:ph type="body" sz="quarter" idx="14" hasCustomPrompt="1"/>
          </p:nvPr>
        </p:nvSpPr>
        <p:spPr>
          <a:xfrm>
            <a:off x="11491200" y="259200"/>
            <a:ext cx="446400" cy="446400"/>
          </a:xfrm>
          <a:blipFill>
            <a:blip r:embed="rId2"/>
            <a:stretch>
              <a:fillRect/>
            </a:stretch>
          </a:blipFill>
        </p:spPr>
        <p:txBody>
          <a:bodyPr anchor="ctr" anchorCtr="0"/>
          <a:lstStyle>
            <a:lvl1pPr marL="0" indent="0" algn="ctr">
              <a:spcBef>
                <a:spcPts val="0"/>
              </a:spcBef>
              <a:buNone/>
              <a:defRPr sz="200"/>
            </a:lvl1pPr>
          </a:lstStyle>
          <a:p>
            <a:pPr lvl="0"/>
            <a:r>
              <a:rPr lang="fi-FI" dirty="0"/>
              <a:t> </a:t>
            </a:r>
          </a:p>
        </p:txBody>
      </p:sp>
    </p:spTree>
    <p:extLst>
      <p:ext uri="{BB962C8B-B14F-4D97-AF65-F5344CB8AC3E}">
        <p14:creationId xmlns:p14="http://schemas.microsoft.com/office/powerpoint/2010/main" val="1779703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p>
            <a:r>
              <a:rPr lang="en-GB"/>
              <a:t>Click to edit Master title style</a:t>
            </a:r>
            <a:endParaRPr lang="fi-FI"/>
          </a:p>
        </p:txBody>
      </p:sp>
      <p:sp>
        <p:nvSpPr>
          <p:cNvPr id="7" name="Alatunnisteen paikkamerkki 6">
            <a:extLst>
              <a:ext uri="{FF2B5EF4-FFF2-40B4-BE49-F238E27FC236}">
                <a16:creationId xmlns:a16="http://schemas.microsoft.com/office/drawing/2014/main" id="{9CE4E710-2389-4618-B248-8994399E921D}"/>
              </a:ext>
            </a:extLst>
          </p:cNvPr>
          <p:cNvSpPr>
            <a:spLocks noGrp="1"/>
          </p:cNvSpPr>
          <p:nvPr>
            <p:ph type="ftr" sz="quarter" idx="11"/>
          </p:nvPr>
        </p:nvSpPr>
        <p:spPr/>
        <p:txBody>
          <a:bodyPr/>
          <a:lstStyle/>
          <a:p>
            <a:pPr algn="l"/>
            <a:r>
              <a:rPr lang="fi-FI"/>
              <a:t>Hyvinvointiala HALI ry 29.9.2022</a:t>
            </a:r>
            <a:endParaRPr lang="fi-FI" dirty="0"/>
          </a:p>
        </p:txBody>
      </p:sp>
      <p:sp>
        <p:nvSpPr>
          <p:cNvPr id="6" name="Päivämäärän paikkamerkki 5">
            <a:extLst>
              <a:ext uri="{FF2B5EF4-FFF2-40B4-BE49-F238E27FC236}">
                <a16:creationId xmlns:a16="http://schemas.microsoft.com/office/drawing/2014/main" id="{7DF15394-7049-4ED9-A38F-2BF8738BCF5B}"/>
              </a:ext>
            </a:extLst>
          </p:cNvPr>
          <p:cNvSpPr>
            <a:spLocks noGrp="1"/>
          </p:cNvSpPr>
          <p:nvPr>
            <p:ph type="dt" sz="half" idx="10"/>
          </p:nvPr>
        </p:nvSpPr>
        <p:spPr/>
        <p:txBody>
          <a:bodyPr/>
          <a:lstStyle/>
          <a:p>
            <a:fld id="{CB39FE30-3A20-4E6E-8DB0-6C49F6EB372D}" type="datetime1">
              <a:rPr lang="fi-FI" smtClean="0"/>
              <a:t>14.10.2022</a:t>
            </a:fld>
            <a:endParaRPr lang="fi-FI" dirty="0"/>
          </a:p>
        </p:txBody>
      </p:sp>
      <p:sp>
        <p:nvSpPr>
          <p:cNvPr id="8" name="Dian numeron paikkamerkki 7">
            <a:extLst>
              <a:ext uri="{FF2B5EF4-FFF2-40B4-BE49-F238E27FC236}">
                <a16:creationId xmlns:a16="http://schemas.microsoft.com/office/drawing/2014/main" id="{35EDDE6A-AD30-45C0-AB98-3CBCD99C81C4}"/>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802220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6" name="Alatunnisteen paikkamerkki 5">
            <a:extLst>
              <a:ext uri="{FF2B5EF4-FFF2-40B4-BE49-F238E27FC236}">
                <a16:creationId xmlns:a16="http://schemas.microsoft.com/office/drawing/2014/main" id="{3A9C2915-9C4A-472C-A81E-0BA86CAF6D74}"/>
              </a:ext>
            </a:extLst>
          </p:cNvPr>
          <p:cNvSpPr>
            <a:spLocks noGrp="1"/>
          </p:cNvSpPr>
          <p:nvPr>
            <p:ph type="ftr" sz="quarter" idx="11"/>
          </p:nvPr>
        </p:nvSpPr>
        <p:spPr/>
        <p:txBody>
          <a:bodyPr/>
          <a:lstStyle/>
          <a:p>
            <a:pPr algn="l"/>
            <a:r>
              <a:rPr lang="fi-FI"/>
              <a:t>Hyvinvointiala HALI ry 29.9.2022</a:t>
            </a:r>
            <a:endParaRPr lang="fi-FI" dirty="0"/>
          </a:p>
        </p:txBody>
      </p:sp>
      <p:sp>
        <p:nvSpPr>
          <p:cNvPr id="5" name="Päivämäärän paikkamerkki 4">
            <a:extLst>
              <a:ext uri="{FF2B5EF4-FFF2-40B4-BE49-F238E27FC236}">
                <a16:creationId xmlns:a16="http://schemas.microsoft.com/office/drawing/2014/main" id="{B42DF2F3-F511-4F13-B423-963A1AE23FE9}"/>
              </a:ext>
            </a:extLst>
          </p:cNvPr>
          <p:cNvSpPr>
            <a:spLocks noGrp="1"/>
          </p:cNvSpPr>
          <p:nvPr>
            <p:ph type="dt" sz="half" idx="10"/>
          </p:nvPr>
        </p:nvSpPr>
        <p:spPr/>
        <p:txBody>
          <a:bodyPr/>
          <a:lstStyle/>
          <a:p>
            <a:fld id="{27F05A45-637D-4CC3-B917-A93D8523B3DC}" type="datetime1">
              <a:rPr lang="fi-FI" smtClean="0"/>
              <a:t>14.10.2022</a:t>
            </a:fld>
            <a:endParaRPr lang="fi-FI" dirty="0"/>
          </a:p>
        </p:txBody>
      </p:sp>
      <p:sp>
        <p:nvSpPr>
          <p:cNvPr id="7" name="Dian numeron paikkamerkki 6">
            <a:extLst>
              <a:ext uri="{FF2B5EF4-FFF2-40B4-BE49-F238E27FC236}">
                <a16:creationId xmlns:a16="http://schemas.microsoft.com/office/drawing/2014/main" id="{800A593B-2A0F-40EA-B9DB-752FB960C09F}"/>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1579646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Yhteystieto">
    <p:spTree>
      <p:nvGrpSpPr>
        <p:cNvPr id="1" name=""/>
        <p:cNvGrpSpPr/>
        <p:nvPr/>
      </p:nvGrpSpPr>
      <p:grpSpPr>
        <a:xfrm>
          <a:off x="0" y="0"/>
          <a:ext cx="0" cy="0"/>
          <a:chOff x="0" y="0"/>
          <a:chExt cx="0" cy="0"/>
        </a:xfrm>
      </p:grpSpPr>
      <p:sp>
        <p:nvSpPr>
          <p:cNvPr id="6" name="Kuvan paikkamerkki 5">
            <a:extLst>
              <a:ext uri="{FF2B5EF4-FFF2-40B4-BE49-F238E27FC236}">
                <a16:creationId xmlns:a16="http://schemas.microsoft.com/office/drawing/2014/main" id="{0BEAF6AD-4764-4900-8CAC-E41337ADC3C4}"/>
              </a:ext>
            </a:extLst>
          </p:cNvPr>
          <p:cNvSpPr>
            <a:spLocks noGrp="1"/>
          </p:cNvSpPr>
          <p:nvPr>
            <p:ph type="pic" sz="quarter" idx="10"/>
          </p:nvPr>
        </p:nvSpPr>
        <p:spPr>
          <a:xfrm>
            <a:off x="5001840" y="1115827"/>
            <a:ext cx="2192338" cy="2192338"/>
          </a:xfrm>
          <a:prstGeom prst="ellipse">
            <a:avLst/>
          </a:prstGeom>
          <a:solidFill>
            <a:schemeClr val="bg1">
              <a:lumMod val="95000"/>
            </a:schemeClr>
          </a:solidFill>
        </p:spPr>
        <p:txBody>
          <a:bodyPr anchor="ctr" anchorCtr="0"/>
          <a:lstStyle>
            <a:lvl1pPr marL="0" indent="0" algn="ctr">
              <a:buNone/>
              <a:defRPr sz="1400" b="1" i="1"/>
            </a:lvl1pPr>
          </a:lstStyle>
          <a:p>
            <a:r>
              <a:rPr lang="en-GB"/>
              <a:t>Click icon to add picture</a:t>
            </a:r>
            <a:endParaRPr lang="fi-FI"/>
          </a:p>
        </p:txBody>
      </p:sp>
      <p:sp>
        <p:nvSpPr>
          <p:cNvPr id="7" name="Otsikko 6">
            <a:extLst>
              <a:ext uri="{FF2B5EF4-FFF2-40B4-BE49-F238E27FC236}">
                <a16:creationId xmlns:a16="http://schemas.microsoft.com/office/drawing/2014/main" id="{D42DD029-A421-480C-BE24-30263C1F6A3D}"/>
              </a:ext>
            </a:extLst>
          </p:cNvPr>
          <p:cNvSpPr>
            <a:spLocks noGrp="1"/>
          </p:cNvSpPr>
          <p:nvPr>
            <p:ph type="title"/>
          </p:nvPr>
        </p:nvSpPr>
        <p:spPr>
          <a:xfrm>
            <a:off x="803082" y="3527613"/>
            <a:ext cx="10587162" cy="712695"/>
          </a:xfrm>
        </p:spPr>
        <p:txBody>
          <a:bodyPr anchor="ctr" anchorCtr="0"/>
          <a:lstStyle>
            <a:lvl1pPr algn="ctr">
              <a:defRPr sz="3200"/>
            </a:lvl1pPr>
          </a:lstStyle>
          <a:p>
            <a:r>
              <a:rPr lang="en-GB"/>
              <a:t>Click to edit Master title style</a:t>
            </a:r>
            <a:endParaRPr lang="fi-FI" dirty="0"/>
          </a:p>
        </p:txBody>
      </p:sp>
      <p:sp>
        <p:nvSpPr>
          <p:cNvPr id="10" name="Tekstin paikkamerkki 9">
            <a:extLst>
              <a:ext uri="{FF2B5EF4-FFF2-40B4-BE49-F238E27FC236}">
                <a16:creationId xmlns:a16="http://schemas.microsoft.com/office/drawing/2014/main" id="{1802B31A-EFCC-4823-A3EA-C23BAFCBF3A5}"/>
              </a:ext>
            </a:extLst>
          </p:cNvPr>
          <p:cNvSpPr>
            <a:spLocks noGrp="1"/>
          </p:cNvSpPr>
          <p:nvPr>
            <p:ph type="body" sz="quarter" idx="11"/>
          </p:nvPr>
        </p:nvSpPr>
        <p:spPr>
          <a:xfrm>
            <a:off x="1990816" y="4294093"/>
            <a:ext cx="8215312" cy="614363"/>
          </a:xfrm>
        </p:spPr>
        <p:txBody>
          <a:bodyPr/>
          <a:lstStyle>
            <a:lvl1pPr marL="0" indent="0" algn="ctr">
              <a:spcBef>
                <a:spcPts val="0"/>
              </a:spcBef>
              <a:buNone/>
              <a:defRPr sz="1500"/>
            </a:lvl1pPr>
            <a:lvl2pPr marL="358775" indent="0">
              <a:buNone/>
              <a:defRPr/>
            </a:lvl2pPr>
          </a:lstStyle>
          <a:p>
            <a:pPr lvl="0"/>
            <a:r>
              <a:rPr lang="en-GB"/>
              <a:t>Click to edit Master text styles</a:t>
            </a:r>
          </a:p>
        </p:txBody>
      </p:sp>
      <p:sp>
        <p:nvSpPr>
          <p:cNvPr id="26" name="Tekstin paikkamerkki 9">
            <a:extLst>
              <a:ext uri="{FF2B5EF4-FFF2-40B4-BE49-F238E27FC236}">
                <a16:creationId xmlns:a16="http://schemas.microsoft.com/office/drawing/2014/main" id="{801169E8-497F-4048-994F-BA70CEAD6325}"/>
              </a:ext>
            </a:extLst>
          </p:cNvPr>
          <p:cNvSpPr>
            <a:spLocks noGrp="1"/>
          </p:cNvSpPr>
          <p:nvPr>
            <p:ph type="body" sz="quarter" idx="12"/>
          </p:nvPr>
        </p:nvSpPr>
        <p:spPr>
          <a:xfrm>
            <a:off x="5760475" y="5015750"/>
            <a:ext cx="4773054" cy="242049"/>
          </a:xfrm>
        </p:spPr>
        <p:txBody>
          <a:bodyPr anchor="ctr" anchorCtr="0"/>
          <a:lstStyle>
            <a:lvl1pPr marL="0" indent="0" algn="l">
              <a:spcBef>
                <a:spcPts val="0"/>
              </a:spcBef>
              <a:buNone/>
              <a:defRPr sz="1500"/>
            </a:lvl1pPr>
            <a:lvl2pPr marL="358775" indent="0">
              <a:buNone/>
              <a:defRPr/>
            </a:lvl2pPr>
          </a:lstStyle>
          <a:p>
            <a:pPr lvl="0"/>
            <a:r>
              <a:rPr lang="en-GB"/>
              <a:t>Click to edit Master text styles</a:t>
            </a:r>
          </a:p>
        </p:txBody>
      </p:sp>
      <p:sp>
        <p:nvSpPr>
          <p:cNvPr id="27" name="Tekstin paikkamerkki 9">
            <a:extLst>
              <a:ext uri="{FF2B5EF4-FFF2-40B4-BE49-F238E27FC236}">
                <a16:creationId xmlns:a16="http://schemas.microsoft.com/office/drawing/2014/main" id="{FC6B1248-FC83-4ADF-8508-1542B2FBE342}"/>
              </a:ext>
            </a:extLst>
          </p:cNvPr>
          <p:cNvSpPr>
            <a:spLocks noGrp="1"/>
          </p:cNvSpPr>
          <p:nvPr>
            <p:ph type="body" sz="quarter" idx="13"/>
          </p:nvPr>
        </p:nvSpPr>
        <p:spPr>
          <a:xfrm>
            <a:off x="5760475" y="5248832"/>
            <a:ext cx="4773054" cy="242049"/>
          </a:xfrm>
        </p:spPr>
        <p:txBody>
          <a:bodyPr anchor="ctr" anchorCtr="0"/>
          <a:lstStyle>
            <a:lvl1pPr marL="0" indent="0" algn="l">
              <a:spcBef>
                <a:spcPts val="0"/>
              </a:spcBef>
              <a:buNone/>
              <a:defRPr sz="1500"/>
            </a:lvl1pPr>
            <a:lvl2pPr marL="358775" indent="0">
              <a:buNone/>
              <a:defRPr/>
            </a:lvl2pPr>
          </a:lstStyle>
          <a:p>
            <a:pPr lvl="0"/>
            <a:r>
              <a:rPr lang="en-GB"/>
              <a:t>Click to edit Master text styles</a:t>
            </a:r>
          </a:p>
        </p:txBody>
      </p:sp>
      <p:sp>
        <p:nvSpPr>
          <p:cNvPr id="28" name="Päivämäärän paikkamerkki 27">
            <a:extLst>
              <a:ext uri="{FF2B5EF4-FFF2-40B4-BE49-F238E27FC236}">
                <a16:creationId xmlns:a16="http://schemas.microsoft.com/office/drawing/2014/main" id="{8CA07A07-0FC5-40B7-8D4D-35148644FB53}"/>
              </a:ext>
            </a:extLst>
          </p:cNvPr>
          <p:cNvSpPr>
            <a:spLocks noGrp="1"/>
          </p:cNvSpPr>
          <p:nvPr>
            <p:ph type="dt" sz="half" idx="14"/>
          </p:nvPr>
        </p:nvSpPr>
        <p:spPr/>
        <p:txBody>
          <a:bodyPr/>
          <a:lstStyle/>
          <a:p>
            <a:fld id="{A084A9A5-A1EF-489A-83F9-98E22FC2C8F0}" type="datetime1">
              <a:rPr lang="fi-FI" smtClean="0"/>
              <a:t>14.10.2022</a:t>
            </a:fld>
            <a:endParaRPr lang="fi-FI" dirty="0"/>
          </a:p>
        </p:txBody>
      </p:sp>
      <p:sp>
        <p:nvSpPr>
          <p:cNvPr id="29" name="Alatunnisteen paikkamerkki 28">
            <a:extLst>
              <a:ext uri="{FF2B5EF4-FFF2-40B4-BE49-F238E27FC236}">
                <a16:creationId xmlns:a16="http://schemas.microsoft.com/office/drawing/2014/main" id="{45D3C975-7624-4B3E-9E19-FE1093CC554C}"/>
              </a:ext>
            </a:extLst>
          </p:cNvPr>
          <p:cNvSpPr>
            <a:spLocks noGrp="1"/>
          </p:cNvSpPr>
          <p:nvPr>
            <p:ph type="ftr" sz="quarter" idx="15"/>
          </p:nvPr>
        </p:nvSpPr>
        <p:spPr/>
        <p:txBody>
          <a:bodyPr/>
          <a:lstStyle/>
          <a:p>
            <a:pPr algn="l"/>
            <a:r>
              <a:rPr lang="fi-FI"/>
              <a:t>Hyvinvointiala HALI ry 29.9.2022</a:t>
            </a:r>
            <a:endParaRPr lang="fi-FI" dirty="0"/>
          </a:p>
        </p:txBody>
      </p:sp>
      <p:sp>
        <p:nvSpPr>
          <p:cNvPr id="30" name="Dian numeron paikkamerkki 29">
            <a:extLst>
              <a:ext uri="{FF2B5EF4-FFF2-40B4-BE49-F238E27FC236}">
                <a16:creationId xmlns:a16="http://schemas.microsoft.com/office/drawing/2014/main" id="{ECE1920E-BAF1-413C-875B-107B0C2C8F4D}"/>
              </a:ext>
            </a:extLst>
          </p:cNvPr>
          <p:cNvSpPr>
            <a:spLocks noGrp="1"/>
          </p:cNvSpPr>
          <p:nvPr>
            <p:ph type="sldNum" sz="quarter" idx="16"/>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3468552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42631104-264C-4A3D-B57C-A3279DE785C7}"/>
              </a:ext>
            </a:extLst>
          </p:cNvPr>
          <p:cNvSpPr txBox="1"/>
          <p:nvPr userDrawn="1"/>
        </p:nvSpPr>
        <p:spPr>
          <a:xfrm>
            <a:off x="4210216" y="3792772"/>
            <a:ext cx="3768918" cy="1437445"/>
          </a:xfrm>
          <a:prstGeom prst="rect">
            <a:avLst/>
          </a:prstGeom>
          <a:noFill/>
        </p:spPr>
        <p:txBody>
          <a:bodyPr wrap="square" lIns="0" tIns="0" rIns="0" bIns="0" rtlCol="0">
            <a:spAutoFit/>
          </a:bodyPr>
          <a:lstStyle/>
          <a:p>
            <a:pPr algn="ctr">
              <a:lnSpc>
                <a:spcPct val="105000"/>
              </a:lnSpc>
            </a:pPr>
            <a:r>
              <a:rPr lang="fi-FI" sz="1500" dirty="0"/>
              <a:t>Eteläranta 10, </a:t>
            </a:r>
          </a:p>
          <a:p>
            <a:pPr algn="ctr">
              <a:lnSpc>
                <a:spcPct val="105000"/>
              </a:lnSpc>
            </a:pPr>
            <a:r>
              <a:rPr lang="fi-FI" sz="1500" dirty="0"/>
              <a:t>00130 Helsinki</a:t>
            </a:r>
          </a:p>
          <a:p>
            <a:pPr algn="ctr">
              <a:lnSpc>
                <a:spcPct val="105000"/>
              </a:lnSpc>
            </a:pPr>
            <a:r>
              <a:rPr lang="fi-FI" sz="1500" dirty="0"/>
              <a:t>www.hyvinvointiala.fi</a:t>
            </a:r>
          </a:p>
          <a:p>
            <a:pPr algn="ctr">
              <a:lnSpc>
                <a:spcPct val="105000"/>
              </a:lnSpc>
            </a:pPr>
            <a:endParaRPr lang="fi-FI" sz="1500" dirty="0"/>
          </a:p>
          <a:p>
            <a:pPr algn="ctr">
              <a:lnSpc>
                <a:spcPct val="105000"/>
              </a:lnSpc>
            </a:pPr>
            <a:r>
              <a:rPr lang="fi-FI" sz="1500" dirty="0"/>
              <a:t>     Hyvinvointiala</a:t>
            </a:r>
          </a:p>
          <a:p>
            <a:pPr algn="ctr">
              <a:lnSpc>
                <a:spcPct val="105000"/>
              </a:lnSpc>
            </a:pPr>
            <a:r>
              <a:rPr lang="fi-FI" sz="1500" dirty="0"/>
              <a:t>     @Hyvinvointiala</a:t>
            </a:r>
          </a:p>
        </p:txBody>
      </p:sp>
      <p:sp>
        <p:nvSpPr>
          <p:cNvPr id="9" name="Tekstiruutu 8">
            <a:extLst>
              <a:ext uri="{FF2B5EF4-FFF2-40B4-BE49-F238E27FC236}">
                <a16:creationId xmlns:a16="http://schemas.microsoft.com/office/drawing/2014/main" id="{3346EBE5-B3CE-4EE3-B665-A7E9382F2487}"/>
              </a:ext>
            </a:extLst>
          </p:cNvPr>
          <p:cNvSpPr txBox="1"/>
          <p:nvPr userDrawn="1"/>
        </p:nvSpPr>
        <p:spPr>
          <a:xfrm>
            <a:off x="4214698" y="3260031"/>
            <a:ext cx="3768918" cy="300788"/>
          </a:xfrm>
          <a:prstGeom prst="rect">
            <a:avLst/>
          </a:prstGeom>
          <a:noFill/>
        </p:spPr>
        <p:txBody>
          <a:bodyPr wrap="square" lIns="0" tIns="0" rIns="0" bIns="0" rtlCol="0">
            <a:spAutoFit/>
          </a:bodyPr>
          <a:lstStyle/>
          <a:p>
            <a:pPr algn="ctr">
              <a:lnSpc>
                <a:spcPct val="105000"/>
              </a:lnSpc>
            </a:pPr>
            <a:r>
              <a:rPr lang="fi-FI" sz="2000" b="1" dirty="0">
                <a:solidFill>
                  <a:schemeClr val="tx2"/>
                </a:solidFill>
              </a:rPr>
              <a:t>Hyvinvointiala HALI ry</a:t>
            </a:r>
          </a:p>
        </p:txBody>
      </p:sp>
      <p:pic>
        <p:nvPicPr>
          <p:cNvPr id="11" name="Kuva 10" descr="Kuva, joka sisältää kohteen piirtäminen&#10;&#10;Kuvaus luotu automaattisesti">
            <a:extLst>
              <a:ext uri="{FF2B5EF4-FFF2-40B4-BE49-F238E27FC236}">
                <a16:creationId xmlns:a16="http://schemas.microsoft.com/office/drawing/2014/main" id="{7476C863-7006-4CA7-80BF-3854CB1552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79057" y="4791322"/>
            <a:ext cx="164924" cy="164924"/>
          </a:xfrm>
          <a:prstGeom prst="rect">
            <a:avLst/>
          </a:prstGeom>
        </p:spPr>
      </p:pic>
      <p:pic>
        <p:nvPicPr>
          <p:cNvPr id="13" name="Kuva 12" descr="Kuva, joka sisältää kohteen piirtäminen&#10;&#10;Kuvaus luotu automaattisesti">
            <a:extLst>
              <a:ext uri="{FF2B5EF4-FFF2-40B4-BE49-F238E27FC236}">
                <a16:creationId xmlns:a16="http://schemas.microsoft.com/office/drawing/2014/main" id="{7088088E-9F9F-46A1-8A53-9E6D2D83B7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99312" y="5031849"/>
            <a:ext cx="192441" cy="156378"/>
          </a:xfrm>
          <a:prstGeom prst="rect">
            <a:avLst/>
          </a:prstGeom>
        </p:spPr>
      </p:pic>
      <p:grpSp>
        <p:nvGrpSpPr>
          <p:cNvPr id="14" name="Ryhmä 13">
            <a:extLst>
              <a:ext uri="{FF2B5EF4-FFF2-40B4-BE49-F238E27FC236}">
                <a16:creationId xmlns:a16="http://schemas.microsoft.com/office/drawing/2014/main" id="{6F8A54A6-CD40-49C6-AC4F-1A19B7D196B5}"/>
              </a:ext>
              <a:ext uri="{C183D7F6-B498-43B3-948B-1728B52AA6E4}">
                <adec:decorative xmlns:adec="http://schemas.microsoft.com/office/drawing/2017/decorative" val="1"/>
              </a:ext>
            </a:extLst>
          </p:cNvPr>
          <p:cNvGrpSpPr/>
          <p:nvPr userDrawn="1"/>
        </p:nvGrpSpPr>
        <p:grpSpPr bwMode="gray">
          <a:xfrm>
            <a:off x="5423431" y="1542897"/>
            <a:ext cx="1351744" cy="1351282"/>
            <a:chOff x="3773488" y="1106488"/>
            <a:chExt cx="4645026" cy="4643438"/>
          </a:xfrm>
        </p:grpSpPr>
        <p:sp>
          <p:nvSpPr>
            <p:cNvPr id="15" name="Freeform 5">
              <a:extLst>
                <a:ext uri="{FF2B5EF4-FFF2-40B4-BE49-F238E27FC236}">
                  <a16:creationId xmlns:a16="http://schemas.microsoft.com/office/drawing/2014/main" id="{3B9E89EA-30A3-4FE8-AA4D-0551EF7DFD25}"/>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0E348DBA-7954-491F-85EF-472C2A911649}"/>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A4074416-75A4-4C03-B159-046FCCB96817}"/>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8">
              <a:extLst>
                <a:ext uri="{FF2B5EF4-FFF2-40B4-BE49-F238E27FC236}">
                  <a16:creationId xmlns:a16="http://schemas.microsoft.com/office/drawing/2014/main" id="{1381B928-9A39-4E50-B995-5FB7A14E0D61}"/>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9">
              <a:extLst>
                <a:ext uri="{FF2B5EF4-FFF2-40B4-BE49-F238E27FC236}">
                  <a16:creationId xmlns:a16="http://schemas.microsoft.com/office/drawing/2014/main" id="{9E64A8EA-7283-44DD-9CC9-A1763D019708}"/>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20" name="Freeform 10">
              <a:extLst>
                <a:ext uri="{FF2B5EF4-FFF2-40B4-BE49-F238E27FC236}">
                  <a16:creationId xmlns:a16="http://schemas.microsoft.com/office/drawing/2014/main" id="{938CCF88-76AE-493D-AB6C-FC7DA421E692}"/>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21" name="Freeform 11">
              <a:extLst>
                <a:ext uri="{FF2B5EF4-FFF2-40B4-BE49-F238E27FC236}">
                  <a16:creationId xmlns:a16="http://schemas.microsoft.com/office/drawing/2014/main" id="{9D1F3C4A-D542-41A6-8996-51B4FE535C09}"/>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22" name="Freeform 12">
              <a:extLst>
                <a:ext uri="{FF2B5EF4-FFF2-40B4-BE49-F238E27FC236}">
                  <a16:creationId xmlns:a16="http://schemas.microsoft.com/office/drawing/2014/main" id="{ED81ABD1-63CD-40B9-A98C-A898302D30AC}"/>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2824041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en-GB"/>
              <a:t>Click to edit Master title style</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5" name="Alatunnisteen paikkamerkki 4">
            <a:extLst>
              <a:ext uri="{FF2B5EF4-FFF2-40B4-BE49-F238E27FC236}">
                <a16:creationId xmlns:a16="http://schemas.microsoft.com/office/drawing/2014/main" id="{628478EE-9313-487B-A38C-8ACB9BC34943}"/>
              </a:ext>
            </a:extLst>
          </p:cNvPr>
          <p:cNvSpPr>
            <a:spLocks noGrp="1"/>
          </p:cNvSpPr>
          <p:nvPr>
            <p:ph type="ftr" sz="quarter" idx="11"/>
          </p:nvPr>
        </p:nvSpPr>
        <p:spPr/>
        <p:txBody>
          <a:bodyPr/>
          <a:lstStyle/>
          <a:p>
            <a:pPr algn="l"/>
            <a:r>
              <a:rPr lang="fi-FI"/>
              <a:t>Hyvinvointiala HALI ry 29.9.2022</a:t>
            </a:r>
            <a:endParaRPr lang="fi-FI" dirty="0"/>
          </a:p>
        </p:txBody>
      </p:sp>
      <p:sp>
        <p:nvSpPr>
          <p:cNvPr id="4" name="Päivämäärän paikkamerkki 3">
            <a:extLst>
              <a:ext uri="{FF2B5EF4-FFF2-40B4-BE49-F238E27FC236}">
                <a16:creationId xmlns:a16="http://schemas.microsoft.com/office/drawing/2014/main" id="{3E33E748-1FE8-42F0-B84C-E9A3DBE508CC}"/>
              </a:ext>
            </a:extLst>
          </p:cNvPr>
          <p:cNvSpPr>
            <a:spLocks noGrp="1"/>
          </p:cNvSpPr>
          <p:nvPr>
            <p:ph type="dt" sz="half" idx="10"/>
          </p:nvPr>
        </p:nvSpPr>
        <p:spPr/>
        <p:txBody>
          <a:bodyPr/>
          <a:lstStyle/>
          <a:p>
            <a:fld id="{A6092B76-CDF3-44F8-8D99-9381322C93F6}" type="datetime1">
              <a:rPr lang="fi-FI" smtClean="0"/>
              <a:t>14.10.2022</a:t>
            </a:fld>
            <a:endParaRPr lang="fi-FI" dirty="0"/>
          </a:p>
        </p:txBody>
      </p:sp>
      <p:sp>
        <p:nvSpPr>
          <p:cNvPr id="6" name="Dian numeron paikkamerkki 5">
            <a:extLst>
              <a:ext uri="{FF2B5EF4-FFF2-40B4-BE49-F238E27FC236}">
                <a16:creationId xmlns:a16="http://schemas.microsoft.com/office/drawing/2014/main" id="{B9B4A97D-E01B-41C3-8EE3-C6B1D18FABEA}"/>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718952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5FFFF9-9783-48F2-B15F-DDE8866F40EF}"/>
              </a:ext>
            </a:extLst>
          </p:cNvPr>
          <p:cNvSpPr>
            <a:spLocks noGrp="1"/>
          </p:cNvSpPr>
          <p:nvPr>
            <p:ph type="title"/>
          </p:nvPr>
        </p:nvSpPr>
        <p:spPr/>
        <p:txBody>
          <a:bodyPr/>
          <a:lstStyle/>
          <a:p>
            <a:r>
              <a:rPr lang="en-GB"/>
              <a:t>Click to edit Master title style</a:t>
            </a:r>
            <a:endParaRPr lang="fi-FI" dirty="0"/>
          </a:p>
        </p:txBody>
      </p:sp>
      <p:sp>
        <p:nvSpPr>
          <p:cNvPr id="3" name="Sisällön paikkamerkki 2">
            <a:extLst>
              <a:ext uri="{FF2B5EF4-FFF2-40B4-BE49-F238E27FC236}">
                <a16:creationId xmlns:a16="http://schemas.microsoft.com/office/drawing/2014/main" id="{C7CE90ED-E548-4C64-B24F-8901953B3A0F}"/>
              </a:ext>
            </a:extLst>
          </p:cNvPr>
          <p:cNvSpPr>
            <a:spLocks noGrp="1"/>
          </p:cNvSpPr>
          <p:nvPr>
            <p:ph sz="half" idx="1"/>
          </p:nvPr>
        </p:nvSpPr>
        <p:spPr>
          <a:xfrm>
            <a:off x="802800" y="2034000"/>
            <a:ext cx="5040000" cy="40716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4" name="Sisällön paikkamerkki 3">
            <a:extLst>
              <a:ext uri="{FF2B5EF4-FFF2-40B4-BE49-F238E27FC236}">
                <a16:creationId xmlns:a16="http://schemas.microsoft.com/office/drawing/2014/main" id="{EDCA1C57-9911-4377-BF89-4428ED51FCD6}"/>
              </a:ext>
            </a:extLst>
          </p:cNvPr>
          <p:cNvSpPr>
            <a:spLocks noGrp="1"/>
          </p:cNvSpPr>
          <p:nvPr>
            <p:ph sz="half" idx="2"/>
          </p:nvPr>
        </p:nvSpPr>
        <p:spPr>
          <a:xfrm>
            <a:off x="6355976" y="2034000"/>
            <a:ext cx="5040000" cy="40716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6" name="Alatunnisteen paikkamerkki 5">
            <a:extLst>
              <a:ext uri="{FF2B5EF4-FFF2-40B4-BE49-F238E27FC236}">
                <a16:creationId xmlns:a16="http://schemas.microsoft.com/office/drawing/2014/main" id="{FEC852C2-9496-45FB-9E96-D52041FC9471}"/>
              </a:ext>
            </a:extLst>
          </p:cNvPr>
          <p:cNvSpPr>
            <a:spLocks noGrp="1"/>
          </p:cNvSpPr>
          <p:nvPr>
            <p:ph type="ftr" sz="quarter" idx="11"/>
          </p:nvPr>
        </p:nvSpPr>
        <p:spPr/>
        <p:txBody>
          <a:bodyPr/>
          <a:lstStyle/>
          <a:p>
            <a:pPr algn="l"/>
            <a:r>
              <a:rPr lang="fi-FI"/>
              <a:t>Hyvinvointiala HALI ry 29.9.2022</a:t>
            </a:r>
            <a:endParaRPr lang="fi-FI" dirty="0"/>
          </a:p>
        </p:txBody>
      </p:sp>
      <p:sp>
        <p:nvSpPr>
          <p:cNvPr id="5" name="Päivämäärän paikkamerkki 4">
            <a:extLst>
              <a:ext uri="{FF2B5EF4-FFF2-40B4-BE49-F238E27FC236}">
                <a16:creationId xmlns:a16="http://schemas.microsoft.com/office/drawing/2014/main" id="{AD1233CA-84DB-4FC6-AD38-5DF0EB25762F}"/>
              </a:ext>
            </a:extLst>
          </p:cNvPr>
          <p:cNvSpPr>
            <a:spLocks noGrp="1"/>
          </p:cNvSpPr>
          <p:nvPr>
            <p:ph type="dt" sz="half" idx="10"/>
          </p:nvPr>
        </p:nvSpPr>
        <p:spPr/>
        <p:txBody>
          <a:bodyPr/>
          <a:lstStyle/>
          <a:p>
            <a:fld id="{3FAAA9B8-DA6A-46CA-91A9-A838AD07F780}" type="datetime1">
              <a:rPr lang="fi-FI" smtClean="0"/>
              <a:t>14.10.2022</a:t>
            </a:fld>
            <a:endParaRPr lang="fi-FI" dirty="0"/>
          </a:p>
        </p:txBody>
      </p:sp>
      <p:sp>
        <p:nvSpPr>
          <p:cNvPr id="7" name="Dian numeron paikkamerkki 6">
            <a:extLst>
              <a:ext uri="{FF2B5EF4-FFF2-40B4-BE49-F238E27FC236}">
                <a16:creationId xmlns:a16="http://schemas.microsoft.com/office/drawing/2014/main" id="{09E5BD7F-314B-4B15-8E76-FB76E0B80EED}"/>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13352394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5FFFF9-9783-48F2-B15F-DDE8866F40EF}"/>
              </a:ext>
            </a:extLst>
          </p:cNvPr>
          <p:cNvSpPr>
            <a:spLocks noGrp="1"/>
          </p:cNvSpPr>
          <p:nvPr>
            <p:ph type="title"/>
          </p:nvPr>
        </p:nvSpPr>
        <p:spPr/>
        <p:txBody>
          <a:bodyPr/>
          <a:lstStyle/>
          <a:p>
            <a:r>
              <a:rPr lang="en-GB"/>
              <a:t>Click to edit Master title style</a:t>
            </a:r>
            <a:endParaRPr lang="fi-FI" dirty="0"/>
          </a:p>
        </p:txBody>
      </p:sp>
      <p:sp>
        <p:nvSpPr>
          <p:cNvPr id="3" name="Sisällön paikkamerkki 2">
            <a:extLst>
              <a:ext uri="{FF2B5EF4-FFF2-40B4-BE49-F238E27FC236}">
                <a16:creationId xmlns:a16="http://schemas.microsoft.com/office/drawing/2014/main" id="{C7CE90ED-E548-4C64-B24F-8901953B3A0F}"/>
              </a:ext>
            </a:extLst>
          </p:cNvPr>
          <p:cNvSpPr>
            <a:spLocks noGrp="1"/>
          </p:cNvSpPr>
          <p:nvPr>
            <p:ph sz="half" idx="1"/>
          </p:nvPr>
        </p:nvSpPr>
        <p:spPr>
          <a:xfrm>
            <a:off x="802800" y="2299446"/>
            <a:ext cx="5040000" cy="38061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4" name="Sisällön paikkamerkki 3">
            <a:extLst>
              <a:ext uri="{FF2B5EF4-FFF2-40B4-BE49-F238E27FC236}">
                <a16:creationId xmlns:a16="http://schemas.microsoft.com/office/drawing/2014/main" id="{EDCA1C57-9911-4377-BF89-4428ED51FCD6}"/>
              </a:ext>
            </a:extLst>
          </p:cNvPr>
          <p:cNvSpPr>
            <a:spLocks noGrp="1"/>
          </p:cNvSpPr>
          <p:nvPr>
            <p:ph sz="half" idx="2"/>
          </p:nvPr>
        </p:nvSpPr>
        <p:spPr>
          <a:xfrm>
            <a:off x="6355976" y="2299446"/>
            <a:ext cx="5040000" cy="38061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6" name="Alatunnisteen paikkamerkki 5">
            <a:extLst>
              <a:ext uri="{FF2B5EF4-FFF2-40B4-BE49-F238E27FC236}">
                <a16:creationId xmlns:a16="http://schemas.microsoft.com/office/drawing/2014/main" id="{FEC852C2-9496-45FB-9E96-D52041FC9471}"/>
              </a:ext>
            </a:extLst>
          </p:cNvPr>
          <p:cNvSpPr>
            <a:spLocks noGrp="1"/>
          </p:cNvSpPr>
          <p:nvPr>
            <p:ph type="ftr" sz="quarter" idx="11"/>
          </p:nvPr>
        </p:nvSpPr>
        <p:spPr/>
        <p:txBody>
          <a:bodyPr/>
          <a:lstStyle/>
          <a:p>
            <a:pPr algn="l"/>
            <a:r>
              <a:rPr lang="fi-FI"/>
              <a:t>Hyvinvointiala HALI ry 29.9.2022</a:t>
            </a:r>
            <a:endParaRPr lang="fi-FI" dirty="0"/>
          </a:p>
        </p:txBody>
      </p:sp>
      <p:sp>
        <p:nvSpPr>
          <p:cNvPr id="5" name="Päivämäärän paikkamerkki 4">
            <a:extLst>
              <a:ext uri="{FF2B5EF4-FFF2-40B4-BE49-F238E27FC236}">
                <a16:creationId xmlns:a16="http://schemas.microsoft.com/office/drawing/2014/main" id="{AD1233CA-84DB-4FC6-AD38-5DF0EB25762F}"/>
              </a:ext>
            </a:extLst>
          </p:cNvPr>
          <p:cNvSpPr>
            <a:spLocks noGrp="1"/>
          </p:cNvSpPr>
          <p:nvPr>
            <p:ph type="dt" sz="half" idx="10"/>
          </p:nvPr>
        </p:nvSpPr>
        <p:spPr/>
        <p:txBody>
          <a:bodyPr/>
          <a:lstStyle/>
          <a:p>
            <a:fld id="{F1E36F53-84D5-4731-A40E-454F9557A60C}" type="datetime1">
              <a:rPr lang="fi-FI" smtClean="0"/>
              <a:t>14.10.2022</a:t>
            </a:fld>
            <a:endParaRPr lang="fi-FI" dirty="0"/>
          </a:p>
        </p:txBody>
      </p:sp>
      <p:sp>
        <p:nvSpPr>
          <p:cNvPr id="7" name="Dian numeron paikkamerkki 6">
            <a:extLst>
              <a:ext uri="{FF2B5EF4-FFF2-40B4-BE49-F238E27FC236}">
                <a16:creationId xmlns:a16="http://schemas.microsoft.com/office/drawing/2014/main" id="{09E5BD7F-314B-4B15-8E76-FB76E0B80EED}"/>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0" name="Tekstin paikkamerkki 2">
            <a:extLst>
              <a:ext uri="{FF2B5EF4-FFF2-40B4-BE49-F238E27FC236}">
                <a16:creationId xmlns:a16="http://schemas.microsoft.com/office/drawing/2014/main" id="{FC2AAA9C-EFD5-4B02-AF2B-AEA70D621D46}"/>
              </a:ext>
            </a:extLst>
          </p:cNvPr>
          <p:cNvSpPr>
            <a:spLocks noGrp="1"/>
          </p:cNvSpPr>
          <p:nvPr>
            <p:ph type="body" idx="13"/>
          </p:nvPr>
        </p:nvSpPr>
        <p:spPr>
          <a:xfrm>
            <a:off x="796024" y="2030506"/>
            <a:ext cx="5040000" cy="268940"/>
          </a:xfrm>
        </p:spPr>
        <p:txBody>
          <a:bodyPr anchor="t" anchorCtr="0"/>
          <a:lstStyle>
            <a:lvl1pPr marL="0" indent="0">
              <a:buNone/>
              <a:defRPr sz="1800" b="1">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1" name="Tekstin paikkamerkki 4">
            <a:extLst>
              <a:ext uri="{FF2B5EF4-FFF2-40B4-BE49-F238E27FC236}">
                <a16:creationId xmlns:a16="http://schemas.microsoft.com/office/drawing/2014/main" id="{042B4437-214C-4D93-AD4C-12F662697EA9}"/>
              </a:ext>
            </a:extLst>
          </p:cNvPr>
          <p:cNvSpPr>
            <a:spLocks noGrp="1"/>
          </p:cNvSpPr>
          <p:nvPr>
            <p:ph type="body" sz="quarter" idx="3"/>
          </p:nvPr>
        </p:nvSpPr>
        <p:spPr>
          <a:xfrm>
            <a:off x="6351495" y="2030506"/>
            <a:ext cx="5040000" cy="268940"/>
          </a:xfrm>
        </p:spPr>
        <p:txBody>
          <a:bodyPr anchor="t" anchorCtr="0"/>
          <a:lstStyle>
            <a:lvl1pPr marL="0" indent="0">
              <a:buNone/>
              <a:defRPr sz="1800" b="1">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Tree>
    <p:extLst>
      <p:ext uri="{BB962C8B-B14F-4D97-AF65-F5344CB8AC3E}">
        <p14:creationId xmlns:p14="http://schemas.microsoft.com/office/powerpoint/2010/main" val="8071909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7" name="Kuvan paikkamerkki 2">
            <a:extLst>
              <a:ext uri="{FF2B5EF4-FFF2-40B4-BE49-F238E27FC236}">
                <a16:creationId xmlns:a16="http://schemas.microsoft.com/office/drawing/2014/main" id="{10C604AE-AF5C-433D-945B-2E1B03CBA47C}"/>
              </a:ext>
            </a:extLst>
          </p:cNvPr>
          <p:cNvSpPr>
            <a:spLocks noGrp="1"/>
          </p:cNvSpPr>
          <p:nvPr>
            <p:ph type="pic" idx="13"/>
          </p:nvPr>
        </p:nvSpPr>
        <p:spPr>
          <a:xfrm>
            <a:off x="6454588" y="0"/>
            <a:ext cx="5737412"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fi-FI"/>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803082" y="797534"/>
            <a:ext cx="5104659" cy="1120913"/>
          </a:xfrm>
        </p:spPr>
        <p:txBody>
          <a:bodyPr/>
          <a:lstStyle/>
          <a:p>
            <a:r>
              <a:rPr lang="en-GB"/>
              <a:t>Click to edit Master title style</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803082" y="2035533"/>
            <a:ext cx="5104659" cy="407106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5" name="Alatunnisteen paikkamerkki 4">
            <a:extLst>
              <a:ext uri="{FF2B5EF4-FFF2-40B4-BE49-F238E27FC236}">
                <a16:creationId xmlns:a16="http://schemas.microsoft.com/office/drawing/2014/main" id="{628478EE-9313-487B-A38C-8ACB9BC34943}"/>
              </a:ext>
            </a:extLst>
          </p:cNvPr>
          <p:cNvSpPr>
            <a:spLocks noGrp="1"/>
          </p:cNvSpPr>
          <p:nvPr>
            <p:ph type="ftr" sz="quarter" idx="11"/>
          </p:nvPr>
        </p:nvSpPr>
        <p:spPr/>
        <p:txBody>
          <a:bodyPr/>
          <a:lstStyle/>
          <a:p>
            <a:pPr algn="l"/>
            <a:r>
              <a:rPr lang="fi-FI"/>
              <a:t>Hyvinvointiala HALI ry 29.9.2022</a:t>
            </a:r>
            <a:endParaRPr lang="fi-FI" dirty="0"/>
          </a:p>
        </p:txBody>
      </p:sp>
      <p:sp>
        <p:nvSpPr>
          <p:cNvPr id="4" name="Päivämäärän paikkamerkki 3">
            <a:extLst>
              <a:ext uri="{FF2B5EF4-FFF2-40B4-BE49-F238E27FC236}">
                <a16:creationId xmlns:a16="http://schemas.microsoft.com/office/drawing/2014/main" id="{3E33E748-1FE8-42F0-B84C-E9A3DBE508CC}"/>
              </a:ext>
            </a:extLst>
          </p:cNvPr>
          <p:cNvSpPr>
            <a:spLocks noGrp="1"/>
          </p:cNvSpPr>
          <p:nvPr>
            <p:ph type="dt" sz="half" idx="10"/>
          </p:nvPr>
        </p:nvSpPr>
        <p:spPr/>
        <p:txBody>
          <a:bodyPr/>
          <a:lstStyle/>
          <a:p>
            <a:fld id="{0765966B-2285-4D71-AED7-4098A15CE761}" type="datetime1">
              <a:rPr lang="fi-FI" smtClean="0"/>
              <a:t>14.10.2022</a:t>
            </a:fld>
            <a:endParaRPr lang="fi-FI" dirty="0"/>
          </a:p>
        </p:txBody>
      </p:sp>
      <p:sp>
        <p:nvSpPr>
          <p:cNvPr id="6" name="Dian numeron paikkamerkki 5">
            <a:extLst>
              <a:ext uri="{FF2B5EF4-FFF2-40B4-BE49-F238E27FC236}">
                <a16:creationId xmlns:a16="http://schemas.microsoft.com/office/drawing/2014/main" id="{B9B4A97D-E01B-41C3-8EE3-C6B1D18FABEA}"/>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0" name="Tekstin paikkamerkki 10">
            <a:extLst>
              <a:ext uri="{FF2B5EF4-FFF2-40B4-BE49-F238E27FC236}">
                <a16:creationId xmlns:a16="http://schemas.microsoft.com/office/drawing/2014/main" id="{28970D87-3BFE-4AD0-B3BE-940848C62170}"/>
              </a:ext>
            </a:extLst>
          </p:cNvPr>
          <p:cNvSpPr>
            <a:spLocks noGrp="1"/>
          </p:cNvSpPr>
          <p:nvPr>
            <p:ph type="body" sz="quarter" idx="14" hasCustomPrompt="1"/>
          </p:nvPr>
        </p:nvSpPr>
        <p:spPr>
          <a:xfrm>
            <a:off x="11491200" y="259200"/>
            <a:ext cx="446400" cy="446400"/>
          </a:xfrm>
          <a:blipFill>
            <a:blip r:embed="rId2"/>
            <a:stretch>
              <a:fillRect/>
            </a:stretch>
          </a:blipFill>
        </p:spPr>
        <p:txBody>
          <a:bodyPr anchor="ctr" anchorCtr="0"/>
          <a:lstStyle>
            <a:lvl1pPr marL="0" indent="0" algn="ctr">
              <a:spcBef>
                <a:spcPts val="0"/>
              </a:spcBef>
              <a:buNone/>
              <a:defRPr sz="200"/>
            </a:lvl1pPr>
          </a:lstStyle>
          <a:p>
            <a:pPr lvl="0"/>
            <a:r>
              <a:rPr lang="fi-FI" dirty="0"/>
              <a:t> </a:t>
            </a:r>
          </a:p>
        </p:txBody>
      </p:sp>
    </p:spTree>
    <p:extLst>
      <p:ext uri="{BB962C8B-B14F-4D97-AF65-F5344CB8AC3E}">
        <p14:creationId xmlns:p14="http://schemas.microsoft.com/office/powerpoint/2010/main" val="32588166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Kuvatekstillinen kuva">
    <p:spTree>
      <p:nvGrpSpPr>
        <p:cNvPr id="1" name=""/>
        <p:cNvGrpSpPr/>
        <p:nvPr/>
      </p:nvGrpSpPr>
      <p:grpSpPr>
        <a:xfrm>
          <a:off x="0" y="0"/>
          <a:ext cx="0" cy="0"/>
          <a:chOff x="0" y="0"/>
          <a:chExt cx="0" cy="0"/>
        </a:xfrm>
      </p:grpSpPr>
      <p:sp>
        <p:nvSpPr>
          <p:cNvPr id="11" name="Kaavion paikkamerkki 10">
            <a:extLst>
              <a:ext uri="{FF2B5EF4-FFF2-40B4-BE49-F238E27FC236}">
                <a16:creationId xmlns:a16="http://schemas.microsoft.com/office/drawing/2014/main" id="{75CA1363-E9EB-4F7C-87F4-D531C4E38D22}"/>
              </a:ext>
            </a:extLst>
          </p:cNvPr>
          <p:cNvSpPr>
            <a:spLocks noGrp="1"/>
          </p:cNvSpPr>
          <p:nvPr>
            <p:ph type="chart" sz="quarter" idx="13"/>
          </p:nvPr>
        </p:nvSpPr>
        <p:spPr>
          <a:xfrm>
            <a:off x="6324600" y="1080000"/>
            <a:ext cx="5203825" cy="5040000"/>
          </a:xfrm>
        </p:spPr>
        <p:txBody>
          <a:bodyPr anchor="ctr" anchorCtr="0"/>
          <a:lstStyle>
            <a:lvl1pPr marL="0" indent="0" algn="ctr">
              <a:buNone/>
              <a:defRPr sz="1400" b="1" i="1"/>
            </a:lvl1pPr>
          </a:lstStyle>
          <a:p>
            <a:r>
              <a:rPr lang="en-GB"/>
              <a:t>Click icon to add chart</a:t>
            </a:r>
            <a:endParaRPr lang="fi-FI" dirty="0"/>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803082" y="797534"/>
            <a:ext cx="5104659" cy="1120913"/>
          </a:xfrm>
        </p:spPr>
        <p:txBody>
          <a:bodyPr/>
          <a:lstStyle/>
          <a:p>
            <a:r>
              <a:rPr lang="en-GB"/>
              <a:t>Click to edit Master title style</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803082" y="2035533"/>
            <a:ext cx="5104659" cy="407106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5" name="Alatunnisteen paikkamerkki 4">
            <a:extLst>
              <a:ext uri="{FF2B5EF4-FFF2-40B4-BE49-F238E27FC236}">
                <a16:creationId xmlns:a16="http://schemas.microsoft.com/office/drawing/2014/main" id="{628478EE-9313-487B-A38C-8ACB9BC34943}"/>
              </a:ext>
            </a:extLst>
          </p:cNvPr>
          <p:cNvSpPr>
            <a:spLocks noGrp="1"/>
          </p:cNvSpPr>
          <p:nvPr>
            <p:ph type="ftr" sz="quarter" idx="11"/>
          </p:nvPr>
        </p:nvSpPr>
        <p:spPr/>
        <p:txBody>
          <a:bodyPr/>
          <a:lstStyle/>
          <a:p>
            <a:pPr algn="l"/>
            <a:r>
              <a:rPr lang="fi-FI"/>
              <a:t>Hyvinvointiala HALI ry 29.9.2022</a:t>
            </a:r>
            <a:endParaRPr lang="fi-FI" dirty="0"/>
          </a:p>
        </p:txBody>
      </p:sp>
      <p:sp>
        <p:nvSpPr>
          <p:cNvPr id="4" name="Päivämäärän paikkamerkki 3">
            <a:extLst>
              <a:ext uri="{FF2B5EF4-FFF2-40B4-BE49-F238E27FC236}">
                <a16:creationId xmlns:a16="http://schemas.microsoft.com/office/drawing/2014/main" id="{3E33E748-1FE8-42F0-B84C-E9A3DBE508CC}"/>
              </a:ext>
            </a:extLst>
          </p:cNvPr>
          <p:cNvSpPr>
            <a:spLocks noGrp="1"/>
          </p:cNvSpPr>
          <p:nvPr>
            <p:ph type="dt" sz="half" idx="10"/>
          </p:nvPr>
        </p:nvSpPr>
        <p:spPr/>
        <p:txBody>
          <a:bodyPr/>
          <a:lstStyle/>
          <a:p>
            <a:fld id="{4713D15C-E625-4F85-803D-06DFF8B35788}" type="datetime1">
              <a:rPr lang="fi-FI" smtClean="0"/>
              <a:t>14.10.2022</a:t>
            </a:fld>
            <a:endParaRPr lang="fi-FI" dirty="0"/>
          </a:p>
        </p:txBody>
      </p:sp>
      <p:sp>
        <p:nvSpPr>
          <p:cNvPr id="6" name="Dian numeron paikkamerkki 5">
            <a:extLst>
              <a:ext uri="{FF2B5EF4-FFF2-40B4-BE49-F238E27FC236}">
                <a16:creationId xmlns:a16="http://schemas.microsoft.com/office/drawing/2014/main" id="{B9B4A97D-E01B-41C3-8EE3-C6B1D18FABEA}"/>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8346327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uvatekstillinen sisältö">
    <p:spTree>
      <p:nvGrpSpPr>
        <p:cNvPr id="1" name=""/>
        <p:cNvGrpSpPr/>
        <p:nvPr/>
      </p:nvGrpSpPr>
      <p:grpSpPr>
        <a:xfrm>
          <a:off x="0" y="0"/>
          <a:ext cx="0" cy="0"/>
          <a:chOff x="0" y="0"/>
          <a:chExt cx="0" cy="0"/>
        </a:xfrm>
      </p:grpSpPr>
      <p:sp>
        <p:nvSpPr>
          <p:cNvPr id="4" name="Sisällön paikkamerkki 3">
            <a:extLst>
              <a:ext uri="{FF2B5EF4-FFF2-40B4-BE49-F238E27FC236}">
                <a16:creationId xmlns:a16="http://schemas.microsoft.com/office/drawing/2014/main" id="{EDCA1C57-9911-4377-BF89-4428ED51FCD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dirty="0"/>
          </a:p>
        </p:txBody>
      </p:sp>
      <p:sp>
        <p:nvSpPr>
          <p:cNvPr id="11" name="Tekstin paikkamerkki 3">
            <a:extLst>
              <a:ext uri="{FF2B5EF4-FFF2-40B4-BE49-F238E27FC236}">
                <a16:creationId xmlns:a16="http://schemas.microsoft.com/office/drawing/2014/main" id="{80562EB6-7F5B-4915-A40E-F7FCECC2DDF8}"/>
              </a:ext>
            </a:extLst>
          </p:cNvPr>
          <p:cNvSpPr>
            <a:spLocks noGrp="1"/>
          </p:cNvSpPr>
          <p:nvPr>
            <p:ph type="body" sz="half" idx="13"/>
          </p:nvPr>
        </p:nvSpPr>
        <p:spPr>
          <a:xfrm>
            <a:off x="839788" y="1825625"/>
            <a:ext cx="4718174" cy="43513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Otsikko 4">
            <a:extLst>
              <a:ext uri="{FF2B5EF4-FFF2-40B4-BE49-F238E27FC236}">
                <a16:creationId xmlns:a16="http://schemas.microsoft.com/office/drawing/2014/main" id="{5CF3B7EE-E5B4-4CA6-A179-48FB30EB262F}"/>
              </a:ext>
            </a:extLst>
          </p:cNvPr>
          <p:cNvSpPr>
            <a:spLocks noGrp="1"/>
          </p:cNvSpPr>
          <p:nvPr>
            <p:ph type="title"/>
          </p:nvPr>
        </p:nvSpPr>
        <p:spPr/>
        <p:txBody>
          <a:bodyPr/>
          <a:lstStyle/>
          <a:p>
            <a:r>
              <a:rPr lang="en-GB"/>
              <a:t>Click to edit Master title style</a:t>
            </a:r>
            <a:endParaRPr lang="fi-FI"/>
          </a:p>
        </p:txBody>
      </p:sp>
      <p:sp>
        <p:nvSpPr>
          <p:cNvPr id="3" name="Alatunnisteen paikkamerkki 2">
            <a:extLst>
              <a:ext uri="{FF2B5EF4-FFF2-40B4-BE49-F238E27FC236}">
                <a16:creationId xmlns:a16="http://schemas.microsoft.com/office/drawing/2014/main" id="{FDE56E3E-784B-4309-8D83-6439C614CEC4}"/>
              </a:ext>
            </a:extLst>
          </p:cNvPr>
          <p:cNvSpPr>
            <a:spLocks noGrp="1"/>
          </p:cNvSpPr>
          <p:nvPr>
            <p:ph type="ftr" sz="quarter" idx="15"/>
          </p:nvPr>
        </p:nvSpPr>
        <p:spPr/>
        <p:txBody>
          <a:bodyPr/>
          <a:lstStyle/>
          <a:p>
            <a:pPr algn="l"/>
            <a:r>
              <a:rPr lang="fi-FI"/>
              <a:t>Hyvinvointiala HALI ry 29.9.2022</a:t>
            </a:r>
            <a:endParaRPr lang="fi-FI" dirty="0"/>
          </a:p>
        </p:txBody>
      </p:sp>
      <p:sp>
        <p:nvSpPr>
          <p:cNvPr id="2" name="Päivämäärän paikkamerkki 1">
            <a:extLst>
              <a:ext uri="{FF2B5EF4-FFF2-40B4-BE49-F238E27FC236}">
                <a16:creationId xmlns:a16="http://schemas.microsoft.com/office/drawing/2014/main" id="{6DC5F4B2-0453-485F-843F-5994956FEB87}"/>
              </a:ext>
            </a:extLst>
          </p:cNvPr>
          <p:cNvSpPr>
            <a:spLocks noGrp="1"/>
          </p:cNvSpPr>
          <p:nvPr>
            <p:ph type="dt" sz="half" idx="14"/>
          </p:nvPr>
        </p:nvSpPr>
        <p:spPr/>
        <p:txBody>
          <a:bodyPr/>
          <a:lstStyle/>
          <a:p>
            <a:fld id="{DF715896-1063-4F98-87FC-799D89C47F62}" type="datetime1">
              <a:rPr lang="fi-FI" smtClean="0"/>
              <a:t>14.10.2022</a:t>
            </a:fld>
            <a:endParaRPr lang="fi-FI" dirty="0"/>
          </a:p>
        </p:txBody>
      </p:sp>
      <p:sp>
        <p:nvSpPr>
          <p:cNvPr id="6" name="Dian numeron paikkamerkki 5">
            <a:extLst>
              <a:ext uri="{FF2B5EF4-FFF2-40B4-BE49-F238E27FC236}">
                <a16:creationId xmlns:a16="http://schemas.microsoft.com/office/drawing/2014/main" id="{59ABB710-AAAA-4361-B4F2-1B976D516B63}"/>
              </a:ext>
            </a:extLst>
          </p:cNvPr>
          <p:cNvSpPr>
            <a:spLocks noGrp="1"/>
          </p:cNvSpPr>
          <p:nvPr>
            <p:ph type="sldNum" sz="quarter" idx="16"/>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41810182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840814" y="1301855"/>
            <a:ext cx="10515600" cy="2852737"/>
          </a:xfrm>
        </p:spPr>
        <p:txBody>
          <a:bodyPr anchor="b"/>
          <a:lstStyle>
            <a:lvl1pPr algn="ctr">
              <a:defRPr sz="7000"/>
            </a:lvl1pPr>
          </a:lstStyle>
          <a:p>
            <a:r>
              <a:rPr lang="fi-FI" dirty="0"/>
              <a:t>Muokkaa </a:t>
            </a:r>
            <a:r>
              <a:rPr lang="fi-FI" dirty="0" err="1"/>
              <a:t>ots.a</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BE0173B0-16C2-4182-AD95-1BD911589663}"/>
              </a:ext>
            </a:extLst>
          </p:cNvPr>
          <p:cNvSpPr>
            <a:spLocks noGrp="1"/>
          </p:cNvSpPr>
          <p:nvPr>
            <p:ph type="body" idx="1"/>
          </p:nvPr>
        </p:nvSpPr>
        <p:spPr>
          <a:xfrm>
            <a:off x="840814" y="4450516"/>
            <a:ext cx="10515600" cy="950719"/>
          </a:xfrm>
        </p:spPr>
        <p:txBody>
          <a:bodyPr/>
          <a:lstStyle>
            <a:lvl1pPr marL="0" indent="0" algn="ctr">
              <a:buNone/>
              <a:defRPr sz="15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5" name="Alatunnisteen paikkamerkki 4">
            <a:extLst>
              <a:ext uri="{FF2B5EF4-FFF2-40B4-BE49-F238E27FC236}">
                <a16:creationId xmlns:a16="http://schemas.microsoft.com/office/drawing/2014/main" id="{A0764A51-C785-4054-9C0C-CCAEDADB3723}"/>
              </a:ext>
            </a:extLst>
          </p:cNvPr>
          <p:cNvSpPr>
            <a:spLocks noGrp="1"/>
          </p:cNvSpPr>
          <p:nvPr>
            <p:ph type="ftr" sz="quarter" idx="11"/>
          </p:nvPr>
        </p:nvSpPr>
        <p:spPr/>
        <p:txBody>
          <a:bodyPr/>
          <a:lstStyle/>
          <a:p>
            <a:pPr algn="l"/>
            <a:r>
              <a:rPr lang="fi-FI"/>
              <a:t>Hyvinvointiala HALI ry 29.9.2022</a:t>
            </a:r>
            <a:endParaRPr lang="fi-FI" dirty="0"/>
          </a:p>
        </p:txBody>
      </p:sp>
      <p:sp>
        <p:nvSpPr>
          <p:cNvPr id="4" name="Päivämäärän paikkamerkki 3">
            <a:extLst>
              <a:ext uri="{FF2B5EF4-FFF2-40B4-BE49-F238E27FC236}">
                <a16:creationId xmlns:a16="http://schemas.microsoft.com/office/drawing/2014/main" id="{EFDFAA18-F31E-4EAB-BC6F-C7C9C99A7DD9}"/>
              </a:ext>
            </a:extLst>
          </p:cNvPr>
          <p:cNvSpPr>
            <a:spLocks noGrp="1"/>
          </p:cNvSpPr>
          <p:nvPr>
            <p:ph type="dt" sz="half" idx="10"/>
          </p:nvPr>
        </p:nvSpPr>
        <p:spPr/>
        <p:txBody>
          <a:bodyPr/>
          <a:lstStyle/>
          <a:p>
            <a:fld id="{377CCECE-D6B5-47DB-A3C4-C6965916A214}" type="datetime1">
              <a:rPr lang="fi-FI" smtClean="0"/>
              <a:t>14.10.2022</a:t>
            </a:fld>
            <a:endParaRPr lang="fi-FI" dirty="0"/>
          </a:p>
        </p:txBody>
      </p:sp>
      <p:sp>
        <p:nvSpPr>
          <p:cNvPr id="6" name="Dian numeron paikkamerkki 5">
            <a:extLst>
              <a:ext uri="{FF2B5EF4-FFF2-40B4-BE49-F238E27FC236}">
                <a16:creationId xmlns:a16="http://schemas.microsoft.com/office/drawing/2014/main" id="{8D9D8BC3-3B45-4128-9B02-D776AA8202C3}"/>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3272461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4679576" y="1301855"/>
            <a:ext cx="6676838" cy="4601404"/>
          </a:xfrm>
        </p:spPr>
        <p:txBody>
          <a:bodyPr anchor="b"/>
          <a:lstStyle>
            <a:lvl1pPr algn="r">
              <a:defRPr sz="4000">
                <a:solidFill>
                  <a:schemeClr val="bg2"/>
                </a:solidFill>
              </a:defRPr>
            </a:lvl1pPr>
          </a:lstStyle>
          <a:p>
            <a:r>
              <a:rPr lang="fi-FI" dirty="0"/>
              <a:t>Muokkaa </a:t>
            </a:r>
            <a:r>
              <a:rPr lang="fi-FI" dirty="0" err="1"/>
              <a:t>ots.a</a:t>
            </a:r>
            <a:r>
              <a:rPr lang="fi-FI" dirty="0"/>
              <a:t> </a:t>
            </a:r>
            <a:r>
              <a:rPr lang="fi-FI" dirty="0" err="1"/>
              <a:t>perustyyl</a:t>
            </a:r>
            <a:r>
              <a:rPr lang="fi-FI" dirty="0"/>
              <a:t>. </a:t>
            </a:r>
            <a:r>
              <a:rPr lang="fi-FI" dirty="0" err="1"/>
              <a:t>napsautt</a:t>
            </a:r>
            <a:r>
              <a:rPr lang="fi-FI" dirty="0"/>
              <a:t>.</a:t>
            </a:r>
          </a:p>
        </p:txBody>
      </p:sp>
      <p:sp>
        <p:nvSpPr>
          <p:cNvPr id="5" name="Alatunnisteen paikkamerkki 4">
            <a:extLst>
              <a:ext uri="{FF2B5EF4-FFF2-40B4-BE49-F238E27FC236}">
                <a16:creationId xmlns:a16="http://schemas.microsoft.com/office/drawing/2014/main" id="{A0764A51-C785-4054-9C0C-CCAEDADB3723}"/>
              </a:ext>
            </a:extLst>
          </p:cNvPr>
          <p:cNvSpPr>
            <a:spLocks noGrp="1"/>
          </p:cNvSpPr>
          <p:nvPr>
            <p:ph type="ftr" sz="quarter" idx="11"/>
          </p:nvPr>
        </p:nvSpPr>
        <p:spPr/>
        <p:txBody>
          <a:bodyPr/>
          <a:lstStyle/>
          <a:p>
            <a:pPr algn="l"/>
            <a:r>
              <a:rPr lang="fi-FI"/>
              <a:t>Hyvinvointiala HALI ry 29.9.2022</a:t>
            </a:r>
            <a:endParaRPr lang="fi-FI" dirty="0"/>
          </a:p>
        </p:txBody>
      </p:sp>
      <p:sp>
        <p:nvSpPr>
          <p:cNvPr id="4" name="Päivämäärän paikkamerkki 3">
            <a:extLst>
              <a:ext uri="{FF2B5EF4-FFF2-40B4-BE49-F238E27FC236}">
                <a16:creationId xmlns:a16="http://schemas.microsoft.com/office/drawing/2014/main" id="{EFDFAA18-F31E-4EAB-BC6F-C7C9C99A7DD9}"/>
              </a:ext>
            </a:extLst>
          </p:cNvPr>
          <p:cNvSpPr>
            <a:spLocks noGrp="1"/>
          </p:cNvSpPr>
          <p:nvPr>
            <p:ph type="dt" sz="half" idx="10"/>
          </p:nvPr>
        </p:nvSpPr>
        <p:spPr/>
        <p:txBody>
          <a:bodyPr/>
          <a:lstStyle/>
          <a:p>
            <a:fld id="{CAD2E15A-730E-4921-B0D6-E9A922036E6C}" type="datetime1">
              <a:rPr lang="fi-FI" smtClean="0"/>
              <a:t>14.10.2022</a:t>
            </a:fld>
            <a:endParaRPr lang="fi-FI" dirty="0"/>
          </a:p>
        </p:txBody>
      </p:sp>
      <p:sp>
        <p:nvSpPr>
          <p:cNvPr id="6" name="Dian numeron paikkamerkki 5">
            <a:extLst>
              <a:ext uri="{FF2B5EF4-FFF2-40B4-BE49-F238E27FC236}">
                <a16:creationId xmlns:a16="http://schemas.microsoft.com/office/drawing/2014/main" id="{8D9D8BC3-3B45-4128-9B02-D776AA8202C3}"/>
              </a:ext>
            </a:extLst>
          </p:cNvPr>
          <p:cNvSpPr>
            <a:spLocks noGrp="1"/>
          </p:cNvSpPr>
          <p:nvPr>
            <p:ph type="sldNum" sz="quarter" idx="12"/>
          </p:nvPr>
        </p:nvSpPr>
        <p:spPr/>
        <p:txBody>
          <a:bodyPr/>
          <a:lstStyle/>
          <a:p>
            <a:fld id="{03D2D5F4-4871-4469-8343-ED7F6811B37D}" type="slidenum">
              <a:rPr lang="fi-FI" smtClean="0"/>
              <a:pPr/>
              <a:t>‹#›</a:t>
            </a:fld>
            <a:endParaRPr lang="fi-FI" dirty="0"/>
          </a:p>
        </p:txBody>
      </p:sp>
      <p:grpSp>
        <p:nvGrpSpPr>
          <p:cNvPr id="20" name="Ryhmä 19">
            <a:extLst>
              <a:ext uri="{FF2B5EF4-FFF2-40B4-BE49-F238E27FC236}">
                <a16:creationId xmlns:a16="http://schemas.microsoft.com/office/drawing/2014/main" id="{48D1D716-8E6F-481E-A9E2-9CB6CE3CCF21}"/>
              </a:ext>
            </a:extLst>
          </p:cNvPr>
          <p:cNvGrpSpPr/>
          <p:nvPr userDrawn="1"/>
        </p:nvGrpSpPr>
        <p:grpSpPr>
          <a:xfrm>
            <a:off x="0" y="0"/>
            <a:ext cx="4289425" cy="4387850"/>
            <a:chOff x="657225" y="276226"/>
            <a:chExt cx="4289425" cy="4387850"/>
          </a:xfrm>
        </p:grpSpPr>
        <p:sp>
          <p:nvSpPr>
            <p:cNvPr id="16" name="Freeform 9">
              <a:extLst>
                <a:ext uri="{FF2B5EF4-FFF2-40B4-BE49-F238E27FC236}">
                  <a16:creationId xmlns:a16="http://schemas.microsoft.com/office/drawing/2014/main" id="{0BF54D27-7761-479F-844B-1D0707BBDDC9}"/>
                </a:ext>
              </a:extLst>
            </p:cNvPr>
            <p:cNvSpPr>
              <a:spLocks/>
            </p:cNvSpPr>
            <p:nvPr userDrawn="1"/>
          </p:nvSpPr>
          <p:spPr bwMode="auto">
            <a:xfrm>
              <a:off x="657225" y="1927226"/>
              <a:ext cx="1270000" cy="2736850"/>
            </a:xfrm>
            <a:custGeom>
              <a:avLst/>
              <a:gdLst>
                <a:gd name="T0" fmla="*/ 668 w 3527"/>
                <a:gd name="T1" fmla="*/ 7073 h 7587"/>
                <a:gd name="T2" fmla="*/ 3406 w 3527"/>
                <a:gd name="T3" fmla="*/ 1042 h 7587"/>
                <a:gd name="T4" fmla="*/ 3523 w 3527"/>
                <a:gd name="T5" fmla="*/ 600 h 7587"/>
                <a:gd name="T6" fmla="*/ 3338 w 3527"/>
                <a:gd name="T7" fmla="*/ 189 h 7587"/>
                <a:gd name="T8" fmla="*/ 2927 w 3527"/>
                <a:gd name="T9" fmla="*/ 4 h 7587"/>
                <a:gd name="T10" fmla="*/ 2485 w 3527"/>
                <a:gd name="T11" fmla="*/ 121 h 7587"/>
                <a:gd name="T12" fmla="*/ 0 w 3527"/>
                <a:gd name="T13" fmla="*/ 1249 h 7587"/>
                <a:gd name="T14" fmla="*/ 0 w 3527"/>
                <a:gd name="T15" fmla="*/ 2422 h 7587"/>
                <a:gd name="T16" fmla="*/ 2058 w 3527"/>
                <a:gd name="T17" fmla="*/ 1469 h 7587"/>
                <a:gd name="T18" fmla="*/ 0 w 3527"/>
                <a:gd name="T19" fmla="*/ 5910 h 7587"/>
                <a:gd name="T20" fmla="*/ 0 w 3527"/>
                <a:gd name="T21" fmla="*/ 7579 h 7587"/>
                <a:gd name="T22" fmla="*/ 86 w 3527"/>
                <a:gd name="T23" fmla="*/ 7587 h 7587"/>
                <a:gd name="T24" fmla="*/ 95 w 3527"/>
                <a:gd name="T25" fmla="*/ 7587 h 7587"/>
                <a:gd name="T26" fmla="*/ 101 w 3527"/>
                <a:gd name="T27" fmla="*/ 7587 h 7587"/>
                <a:gd name="T28" fmla="*/ 668 w 3527"/>
                <a:gd name="T29" fmla="*/ 7073 h 7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27" h="7587">
                  <a:moveTo>
                    <a:pt x="668" y="7073"/>
                  </a:moveTo>
                  <a:lnTo>
                    <a:pt x="3406" y="1042"/>
                  </a:lnTo>
                  <a:cubicBezTo>
                    <a:pt x="3504" y="831"/>
                    <a:pt x="3527" y="725"/>
                    <a:pt x="3523" y="600"/>
                  </a:cubicBezTo>
                  <a:cubicBezTo>
                    <a:pt x="3519" y="445"/>
                    <a:pt x="3467" y="317"/>
                    <a:pt x="3338" y="189"/>
                  </a:cubicBezTo>
                  <a:cubicBezTo>
                    <a:pt x="3210" y="60"/>
                    <a:pt x="3081" y="7"/>
                    <a:pt x="2927" y="4"/>
                  </a:cubicBezTo>
                  <a:cubicBezTo>
                    <a:pt x="2802" y="0"/>
                    <a:pt x="2696" y="22"/>
                    <a:pt x="2485" y="121"/>
                  </a:cubicBezTo>
                  <a:lnTo>
                    <a:pt x="0" y="1249"/>
                  </a:lnTo>
                  <a:lnTo>
                    <a:pt x="0" y="2422"/>
                  </a:lnTo>
                  <a:lnTo>
                    <a:pt x="2058" y="1469"/>
                  </a:lnTo>
                  <a:lnTo>
                    <a:pt x="0" y="5910"/>
                  </a:lnTo>
                  <a:lnTo>
                    <a:pt x="0" y="7579"/>
                  </a:lnTo>
                  <a:cubicBezTo>
                    <a:pt x="29" y="7584"/>
                    <a:pt x="58" y="7587"/>
                    <a:pt x="86" y="7587"/>
                  </a:cubicBezTo>
                  <a:lnTo>
                    <a:pt x="95" y="7587"/>
                  </a:lnTo>
                  <a:lnTo>
                    <a:pt x="101" y="7587"/>
                  </a:lnTo>
                  <a:cubicBezTo>
                    <a:pt x="415" y="7583"/>
                    <a:pt x="536" y="7364"/>
                    <a:pt x="668" y="7073"/>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7" name="Freeform 10">
              <a:extLst>
                <a:ext uri="{FF2B5EF4-FFF2-40B4-BE49-F238E27FC236}">
                  <a16:creationId xmlns:a16="http://schemas.microsoft.com/office/drawing/2014/main" id="{3165085D-F320-4DEB-8F9C-2FAAEBBF0B65}"/>
                </a:ext>
              </a:extLst>
            </p:cNvPr>
            <p:cNvSpPr>
              <a:spLocks/>
            </p:cNvSpPr>
            <p:nvPr userDrawn="1"/>
          </p:nvSpPr>
          <p:spPr bwMode="auto">
            <a:xfrm>
              <a:off x="2211388" y="276226"/>
              <a:ext cx="2735262" cy="1368425"/>
            </a:xfrm>
            <a:custGeom>
              <a:avLst/>
              <a:gdLst>
                <a:gd name="T0" fmla="*/ 7073 w 7590"/>
                <a:gd name="T1" fmla="*/ 934 h 3793"/>
                <a:gd name="T2" fmla="*/ 1042 w 7590"/>
                <a:gd name="T3" fmla="*/ 3672 h 3793"/>
                <a:gd name="T4" fmla="*/ 600 w 7590"/>
                <a:gd name="T5" fmla="*/ 3789 h 3793"/>
                <a:gd name="T6" fmla="*/ 188 w 7590"/>
                <a:gd name="T7" fmla="*/ 3604 h 3793"/>
                <a:gd name="T8" fmla="*/ 3 w 7590"/>
                <a:gd name="T9" fmla="*/ 3193 h 3793"/>
                <a:gd name="T10" fmla="*/ 120 w 7590"/>
                <a:gd name="T11" fmla="*/ 2751 h 3793"/>
                <a:gd name="T12" fmla="*/ 1369 w 7590"/>
                <a:gd name="T13" fmla="*/ 0 h 3793"/>
                <a:gd name="T14" fmla="*/ 2545 w 7590"/>
                <a:gd name="T15" fmla="*/ 0 h 3793"/>
                <a:gd name="T16" fmla="*/ 1469 w 7590"/>
                <a:gd name="T17" fmla="*/ 2324 h 3793"/>
                <a:gd name="T18" fmla="*/ 6484 w 7590"/>
                <a:gd name="T19" fmla="*/ 0 h 3793"/>
                <a:gd name="T20" fmla="*/ 7456 w 7590"/>
                <a:gd name="T21" fmla="*/ 0 h 3793"/>
                <a:gd name="T22" fmla="*/ 7587 w 7590"/>
                <a:gd name="T23" fmla="*/ 368 h 3793"/>
                <a:gd name="T24" fmla="*/ 7073 w 7590"/>
                <a:gd name="T25" fmla="*/ 934 h 3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90" h="3793">
                  <a:moveTo>
                    <a:pt x="7073" y="934"/>
                  </a:moveTo>
                  <a:lnTo>
                    <a:pt x="1042" y="3672"/>
                  </a:lnTo>
                  <a:cubicBezTo>
                    <a:pt x="830" y="3770"/>
                    <a:pt x="725" y="3793"/>
                    <a:pt x="600" y="3789"/>
                  </a:cubicBezTo>
                  <a:cubicBezTo>
                    <a:pt x="445" y="3786"/>
                    <a:pt x="317" y="3733"/>
                    <a:pt x="188" y="3604"/>
                  </a:cubicBezTo>
                  <a:cubicBezTo>
                    <a:pt x="60" y="3476"/>
                    <a:pt x="7" y="3348"/>
                    <a:pt x="3" y="3193"/>
                  </a:cubicBezTo>
                  <a:cubicBezTo>
                    <a:pt x="0" y="3068"/>
                    <a:pt x="22" y="2962"/>
                    <a:pt x="120" y="2751"/>
                  </a:cubicBezTo>
                  <a:lnTo>
                    <a:pt x="1369" y="0"/>
                  </a:lnTo>
                  <a:lnTo>
                    <a:pt x="2545" y="0"/>
                  </a:lnTo>
                  <a:lnTo>
                    <a:pt x="1469" y="2324"/>
                  </a:lnTo>
                  <a:lnTo>
                    <a:pt x="6484" y="0"/>
                  </a:lnTo>
                  <a:lnTo>
                    <a:pt x="7456" y="0"/>
                  </a:lnTo>
                  <a:cubicBezTo>
                    <a:pt x="7541" y="107"/>
                    <a:pt x="7590" y="242"/>
                    <a:pt x="7587" y="368"/>
                  </a:cubicBezTo>
                  <a:cubicBezTo>
                    <a:pt x="7583" y="681"/>
                    <a:pt x="7364" y="802"/>
                    <a:pt x="7073" y="934"/>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8" name="Freeform 11">
              <a:extLst>
                <a:ext uri="{FF2B5EF4-FFF2-40B4-BE49-F238E27FC236}">
                  <a16:creationId xmlns:a16="http://schemas.microsoft.com/office/drawing/2014/main" id="{11ACD1ED-267B-4716-A5EA-79F88A167537}"/>
                </a:ext>
              </a:extLst>
            </p:cNvPr>
            <p:cNvSpPr>
              <a:spLocks/>
            </p:cNvSpPr>
            <p:nvPr userDrawn="1"/>
          </p:nvSpPr>
          <p:spPr bwMode="auto">
            <a:xfrm>
              <a:off x="2211388" y="1927226"/>
              <a:ext cx="2735262" cy="2736850"/>
            </a:xfrm>
            <a:custGeom>
              <a:avLst/>
              <a:gdLst>
                <a:gd name="T0" fmla="*/ 7073 w 7591"/>
                <a:gd name="T1" fmla="*/ 2859 h 7587"/>
                <a:gd name="T2" fmla="*/ 1042 w 7591"/>
                <a:gd name="T3" fmla="*/ 121 h 7587"/>
                <a:gd name="T4" fmla="*/ 600 w 7591"/>
                <a:gd name="T5" fmla="*/ 4 h 7587"/>
                <a:gd name="T6" fmla="*/ 188 w 7591"/>
                <a:gd name="T7" fmla="*/ 189 h 7587"/>
                <a:gd name="T8" fmla="*/ 3 w 7591"/>
                <a:gd name="T9" fmla="*/ 600 h 7587"/>
                <a:gd name="T10" fmla="*/ 120 w 7591"/>
                <a:gd name="T11" fmla="*/ 1042 h 7587"/>
                <a:gd name="T12" fmla="*/ 2859 w 7591"/>
                <a:gd name="T13" fmla="*/ 7073 h 7587"/>
                <a:gd name="T14" fmla="*/ 3425 w 7591"/>
                <a:gd name="T15" fmla="*/ 7587 h 7587"/>
                <a:gd name="T16" fmla="*/ 3439 w 7591"/>
                <a:gd name="T17" fmla="*/ 7587 h 7587"/>
                <a:gd name="T18" fmla="*/ 3844 w 7591"/>
                <a:gd name="T19" fmla="*/ 7410 h 7587"/>
                <a:gd name="T20" fmla="*/ 3988 w 7591"/>
                <a:gd name="T21" fmla="*/ 7108 h 7587"/>
                <a:gd name="T22" fmla="*/ 3856 w 7591"/>
                <a:gd name="T23" fmla="*/ 6620 h 7587"/>
                <a:gd name="T24" fmla="*/ 1469 w 7591"/>
                <a:gd name="T25" fmla="*/ 1469 h 7587"/>
                <a:gd name="T26" fmla="*/ 6620 w 7591"/>
                <a:gd name="T27" fmla="*/ 3856 h 7587"/>
                <a:gd name="T28" fmla="*/ 7107 w 7591"/>
                <a:gd name="T29" fmla="*/ 3988 h 7587"/>
                <a:gd name="T30" fmla="*/ 7410 w 7591"/>
                <a:gd name="T31" fmla="*/ 3844 h 7587"/>
                <a:gd name="T32" fmla="*/ 7587 w 7591"/>
                <a:gd name="T33" fmla="*/ 3425 h 7587"/>
                <a:gd name="T34" fmla="*/ 7073 w 7591"/>
                <a:gd name="T35" fmla="*/ 2859 h 7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91" h="7587">
                  <a:moveTo>
                    <a:pt x="7073" y="2859"/>
                  </a:moveTo>
                  <a:lnTo>
                    <a:pt x="1042" y="121"/>
                  </a:lnTo>
                  <a:cubicBezTo>
                    <a:pt x="830" y="23"/>
                    <a:pt x="725" y="0"/>
                    <a:pt x="600" y="4"/>
                  </a:cubicBezTo>
                  <a:cubicBezTo>
                    <a:pt x="445" y="7"/>
                    <a:pt x="317" y="60"/>
                    <a:pt x="188" y="189"/>
                  </a:cubicBezTo>
                  <a:cubicBezTo>
                    <a:pt x="60" y="317"/>
                    <a:pt x="7" y="445"/>
                    <a:pt x="3" y="600"/>
                  </a:cubicBezTo>
                  <a:cubicBezTo>
                    <a:pt x="0" y="725"/>
                    <a:pt x="22" y="831"/>
                    <a:pt x="120" y="1042"/>
                  </a:cubicBezTo>
                  <a:lnTo>
                    <a:pt x="2859" y="7073"/>
                  </a:lnTo>
                  <a:cubicBezTo>
                    <a:pt x="2991" y="7364"/>
                    <a:pt x="3111" y="7583"/>
                    <a:pt x="3425" y="7587"/>
                  </a:cubicBezTo>
                  <a:cubicBezTo>
                    <a:pt x="3430" y="7587"/>
                    <a:pt x="3434" y="7587"/>
                    <a:pt x="3439" y="7587"/>
                  </a:cubicBezTo>
                  <a:cubicBezTo>
                    <a:pt x="3582" y="7586"/>
                    <a:pt x="3734" y="7519"/>
                    <a:pt x="3844" y="7410"/>
                  </a:cubicBezTo>
                  <a:cubicBezTo>
                    <a:pt x="3931" y="7323"/>
                    <a:pt x="3976" y="7217"/>
                    <a:pt x="3988" y="7108"/>
                  </a:cubicBezTo>
                  <a:cubicBezTo>
                    <a:pt x="4003" y="6972"/>
                    <a:pt x="3969" y="6870"/>
                    <a:pt x="3856" y="6620"/>
                  </a:cubicBezTo>
                  <a:lnTo>
                    <a:pt x="1469" y="1469"/>
                  </a:lnTo>
                  <a:lnTo>
                    <a:pt x="6620" y="3856"/>
                  </a:lnTo>
                  <a:cubicBezTo>
                    <a:pt x="6869" y="3969"/>
                    <a:pt x="6971" y="4003"/>
                    <a:pt x="7107" y="3988"/>
                  </a:cubicBezTo>
                  <a:cubicBezTo>
                    <a:pt x="7217" y="3977"/>
                    <a:pt x="7323" y="3931"/>
                    <a:pt x="7410" y="3844"/>
                  </a:cubicBezTo>
                  <a:cubicBezTo>
                    <a:pt x="7523" y="3731"/>
                    <a:pt x="7591" y="3572"/>
                    <a:pt x="7587" y="3425"/>
                  </a:cubicBezTo>
                  <a:cubicBezTo>
                    <a:pt x="7583" y="3112"/>
                    <a:pt x="7364" y="2991"/>
                    <a:pt x="7073" y="2859"/>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19" name="Freeform 12">
              <a:extLst>
                <a:ext uri="{FF2B5EF4-FFF2-40B4-BE49-F238E27FC236}">
                  <a16:creationId xmlns:a16="http://schemas.microsoft.com/office/drawing/2014/main" id="{6825C4F7-35D4-4CBF-8E93-CD5BABA79845}"/>
                </a:ext>
              </a:extLst>
            </p:cNvPr>
            <p:cNvSpPr>
              <a:spLocks/>
            </p:cNvSpPr>
            <p:nvPr userDrawn="1"/>
          </p:nvSpPr>
          <p:spPr bwMode="auto">
            <a:xfrm>
              <a:off x="657225" y="276226"/>
              <a:ext cx="1270000" cy="1368425"/>
            </a:xfrm>
            <a:custGeom>
              <a:avLst/>
              <a:gdLst>
                <a:gd name="T0" fmla="*/ 2157 w 3527"/>
                <a:gd name="T1" fmla="*/ 0 h 3793"/>
                <a:gd name="T2" fmla="*/ 3406 w 3527"/>
                <a:gd name="T3" fmla="*/ 2751 h 3793"/>
                <a:gd name="T4" fmla="*/ 3523 w 3527"/>
                <a:gd name="T5" fmla="*/ 3193 h 3793"/>
                <a:gd name="T6" fmla="*/ 3338 w 3527"/>
                <a:gd name="T7" fmla="*/ 3604 h 3793"/>
                <a:gd name="T8" fmla="*/ 2927 w 3527"/>
                <a:gd name="T9" fmla="*/ 3789 h 3793"/>
                <a:gd name="T10" fmla="*/ 2485 w 3527"/>
                <a:gd name="T11" fmla="*/ 3672 h 3793"/>
                <a:gd name="T12" fmla="*/ 0 w 3527"/>
                <a:gd name="T13" fmla="*/ 2545 h 3793"/>
                <a:gd name="T14" fmla="*/ 0 w 3527"/>
                <a:gd name="T15" fmla="*/ 1371 h 3793"/>
                <a:gd name="T16" fmla="*/ 2058 w 3527"/>
                <a:gd name="T17" fmla="*/ 2324 h 3793"/>
                <a:gd name="T18" fmla="*/ 981 w 3527"/>
                <a:gd name="T19" fmla="*/ 0 h 3793"/>
                <a:gd name="T20" fmla="*/ 2157 w 3527"/>
                <a:gd name="T21" fmla="*/ 0 h 3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27" h="3793">
                  <a:moveTo>
                    <a:pt x="2157" y="0"/>
                  </a:moveTo>
                  <a:lnTo>
                    <a:pt x="3406" y="2751"/>
                  </a:lnTo>
                  <a:cubicBezTo>
                    <a:pt x="3504" y="2962"/>
                    <a:pt x="3527" y="3068"/>
                    <a:pt x="3523" y="3193"/>
                  </a:cubicBezTo>
                  <a:cubicBezTo>
                    <a:pt x="3519" y="3348"/>
                    <a:pt x="3467" y="3476"/>
                    <a:pt x="3338" y="3604"/>
                  </a:cubicBezTo>
                  <a:cubicBezTo>
                    <a:pt x="3210" y="3733"/>
                    <a:pt x="3081" y="3786"/>
                    <a:pt x="2927" y="3789"/>
                  </a:cubicBezTo>
                  <a:cubicBezTo>
                    <a:pt x="2802" y="3793"/>
                    <a:pt x="2696" y="3771"/>
                    <a:pt x="2485" y="3672"/>
                  </a:cubicBezTo>
                  <a:lnTo>
                    <a:pt x="0" y="2545"/>
                  </a:lnTo>
                  <a:lnTo>
                    <a:pt x="0" y="1371"/>
                  </a:lnTo>
                  <a:lnTo>
                    <a:pt x="2058" y="2324"/>
                  </a:lnTo>
                  <a:lnTo>
                    <a:pt x="981" y="0"/>
                  </a:lnTo>
                  <a:lnTo>
                    <a:pt x="2157" y="0"/>
                  </a:ln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9173597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803082" y="797534"/>
            <a:ext cx="10587162" cy="1120913"/>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803082" y="2035533"/>
            <a:ext cx="10587162" cy="4071061"/>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801757" y="6368991"/>
            <a:ext cx="3177871" cy="226612"/>
          </a:xfrm>
          <a:prstGeom prst="rect">
            <a:avLst/>
          </a:prstGeom>
        </p:spPr>
        <p:txBody>
          <a:bodyPr vert="horz" lIns="0" tIns="0" rIns="0" bIns="0" rtlCol="0" anchor="ctr" anchorCtr="0">
            <a:noAutofit/>
          </a:bodyPr>
          <a:lstStyle>
            <a:lvl1pPr algn="ctr">
              <a:defRPr sz="900">
                <a:solidFill>
                  <a:schemeClr val="tx2"/>
                </a:solidFill>
              </a:defRPr>
            </a:lvl1pPr>
          </a:lstStyle>
          <a:p>
            <a:pPr algn="l"/>
            <a:r>
              <a:rPr lang="fi-FI"/>
              <a:t>Hyvinvointiala HALI ry 29.9.2022</a:t>
            </a:r>
            <a:endParaRPr lang="fi-FI" dirty="0"/>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9609151" y="6368991"/>
            <a:ext cx="1207936" cy="226612"/>
          </a:xfrm>
          <a:prstGeom prst="rect">
            <a:avLst/>
          </a:prstGeom>
        </p:spPr>
        <p:txBody>
          <a:bodyPr vert="horz" lIns="0" tIns="0" rIns="0" bIns="0" rtlCol="0" anchor="ctr" anchorCtr="0">
            <a:noAutofit/>
          </a:bodyPr>
          <a:lstStyle>
            <a:lvl1pPr algn="r">
              <a:defRPr sz="900">
                <a:solidFill>
                  <a:schemeClr val="bg2"/>
                </a:solidFill>
              </a:defRPr>
            </a:lvl1pPr>
          </a:lstStyle>
          <a:p>
            <a:fld id="{34B081D6-C066-4D13-BB04-DA98B7CA32E0}" type="datetime1">
              <a:rPr lang="fi-FI" smtClean="0"/>
              <a:t>14.10.2022</a:t>
            </a:fld>
            <a:endParaRPr lang="fi-FI" dirty="0"/>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10817086" y="6368991"/>
            <a:ext cx="573157" cy="226612"/>
          </a:xfrm>
          <a:prstGeom prst="rect">
            <a:avLst/>
          </a:prstGeom>
        </p:spPr>
        <p:txBody>
          <a:bodyPr vert="horz" lIns="0" tIns="0" rIns="0" bIns="0" rtlCol="0" anchor="ctr" anchorCtr="0">
            <a:noAutofit/>
          </a:bodyPr>
          <a:lstStyle>
            <a:lvl1pPr algn="r">
              <a:defRPr sz="900">
                <a:solidFill>
                  <a:schemeClr val="bg2"/>
                </a:solidFill>
              </a:defRPr>
            </a:lvl1pPr>
          </a:lstStyle>
          <a:p>
            <a:fld id="{03D2D5F4-4871-4469-8343-ED7F6811B37D}" type="slidenum">
              <a:rPr lang="fi-FI" smtClean="0"/>
              <a:pPr/>
              <a:t>‹#›</a:t>
            </a:fld>
            <a:endParaRPr lang="fi-FI" dirty="0"/>
          </a:p>
        </p:txBody>
      </p:sp>
      <p:grpSp>
        <p:nvGrpSpPr>
          <p:cNvPr id="9" name="Ryhmä 8">
            <a:extLst>
              <a:ext uri="{FF2B5EF4-FFF2-40B4-BE49-F238E27FC236}">
                <a16:creationId xmlns:a16="http://schemas.microsoft.com/office/drawing/2014/main" id="{941BE749-BDDA-4FBE-8E28-7AB3A920B60D}"/>
              </a:ext>
              <a:ext uri="{C183D7F6-B498-43B3-948B-1728B52AA6E4}">
                <adec:decorative xmlns:adec="http://schemas.microsoft.com/office/drawing/2017/decorative" val="1"/>
              </a:ext>
            </a:extLst>
          </p:cNvPr>
          <p:cNvGrpSpPr/>
          <p:nvPr userDrawn="1"/>
        </p:nvGrpSpPr>
        <p:grpSpPr bwMode="gray">
          <a:xfrm>
            <a:off x="11489614" y="258762"/>
            <a:ext cx="444652" cy="444500"/>
            <a:chOff x="3773488" y="1106488"/>
            <a:chExt cx="4645026" cy="4643438"/>
          </a:xfrm>
        </p:grpSpPr>
        <p:sp>
          <p:nvSpPr>
            <p:cNvPr id="10" name="Freeform 5">
              <a:extLst>
                <a:ext uri="{FF2B5EF4-FFF2-40B4-BE49-F238E27FC236}">
                  <a16:creationId xmlns:a16="http://schemas.microsoft.com/office/drawing/2014/main" id="{33B8052E-AC04-4B5A-834E-48C8B86B838A}"/>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6">
              <a:extLst>
                <a:ext uri="{FF2B5EF4-FFF2-40B4-BE49-F238E27FC236}">
                  <a16:creationId xmlns:a16="http://schemas.microsoft.com/office/drawing/2014/main" id="{63AB66AA-A36D-4081-9BEE-34D0C50F814D}"/>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7A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95E94127-AD08-4785-94BB-A7614F0E0B7D}"/>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D20F3B19-B9EB-42E6-A35B-52140D84A908}"/>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46B7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962604BE-11AE-4399-AE4F-2898F57FBF99}"/>
                </a:ext>
              </a:extLst>
            </p:cNvPr>
            <p:cNvSpPr>
              <a:spLocks/>
            </p:cNvSpPr>
            <p:nvPr/>
          </p:nvSpPr>
          <p:spPr bwMode="gray">
            <a:xfrm>
              <a:off x="3773488" y="3543301"/>
              <a:ext cx="2208213" cy="2206625"/>
            </a:xfrm>
            <a:custGeom>
              <a:avLst/>
              <a:gdLst>
                <a:gd name="T0" fmla="*/ 3820 w 6128"/>
                <a:gd name="T1" fmla="*/ 5710 h 6124"/>
                <a:gd name="T2" fmla="*/ 6031 w 6128"/>
                <a:gd name="T3" fmla="*/ 841 h 6124"/>
                <a:gd name="T4" fmla="*/ 6125 w 6128"/>
                <a:gd name="T5" fmla="*/ 484 h 6124"/>
                <a:gd name="T6" fmla="*/ 5976 w 6128"/>
                <a:gd name="T7" fmla="*/ 152 h 6124"/>
                <a:gd name="T8" fmla="*/ 5643 w 6128"/>
                <a:gd name="T9" fmla="*/ 3 h 6124"/>
                <a:gd name="T10" fmla="*/ 5287 w 6128"/>
                <a:gd name="T11" fmla="*/ 97 h 6124"/>
                <a:gd name="T12" fmla="*/ 418 w 6128"/>
                <a:gd name="T13" fmla="*/ 2307 h 6124"/>
                <a:gd name="T14" fmla="*/ 3 w 6128"/>
                <a:gd name="T15" fmla="*/ 2765 h 6124"/>
                <a:gd name="T16" fmla="*/ 147 w 6128"/>
                <a:gd name="T17" fmla="*/ 3103 h 6124"/>
                <a:gd name="T18" fmla="*/ 390 w 6128"/>
                <a:gd name="T19" fmla="*/ 3219 h 6124"/>
                <a:gd name="T20" fmla="*/ 784 w 6128"/>
                <a:gd name="T21" fmla="*/ 3112 h 6124"/>
                <a:gd name="T22" fmla="*/ 4942 w 6128"/>
                <a:gd name="T23" fmla="*/ 1186 h 6124"/>
                <a:gd name="T24" fmla="*/ 3015 w 6128"/>
                <a:gd name="T25" fmla="*/ 5344 h 6124"/>
                <a:gd name="T26" fmla="*/ 2909 w 6128"/>
                <a:gd name="T27" fmla="*/ 5737 h 6124"/>
                <a:gd name="T28" fmla="*/ 3024 w 6128"/>
                <a:gd name="T29" fmla="*/ 5981 h 6124"/>
                <a:gd name="T30" fmla="*/ 3335 w 6128"/>
                <a:gd name="T31" fmla="*/ 6124 h 6124"/>
                <a:gd name="T32" fmla="*/ 3377 w 6128"/>
                <a:gd name="T33" fmla="*/ 6124 h 6124"/>
                <a:gd name="T34" fmla="*/ 3820 w 6128"/>
                <a:gd name="T35" fmla="*/ 5710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8" h="6124">
                  <a:moveTo>
                    <a:pt x="3820" y="5710"/>
                  </a:moveTo>
                  <a:lnTo>
                    <a:pt x="6031" y="841"/>
                  </a:lnTo>
                  <a:cubicBezTo>
                    <a:pt x="6110" y="670"/>
                    <a:pt x="6128" y="585"/>
                    <a:pt x="6125" y="484"/>
                  </a:cubicBezTo>
                  <a:cubicBezTo>
                    <a:pt x="6122" y="359"/>
                    <a:pt x="6080" y="256"/>
                    <a:pt x="5976" y="152"/>
                  </a:cubicBezTo>
                  <a:cubicBezTo>
                    <a:pt x="5872" y="48"/>
                    <a:pt x="5768" y="6"/>
                    <a:pt x="5643" y="3"/>
                  </a:cubicBezTo>
                  <a:cubicBezTo>
                    <a:pt x="5543" y="0"/>
                    <a:pt x="5458" y="18"/>
                    <a:pt x="5287" y="97"/>
                  </a:cubicBezTo>
                  <a:lnTo>
                    <a:pt x="418" y="2307"/>
                  </a:lnTo>
                  <a:cubicBezTo>
                    <a:pt x="183" y="2414"/>
                    <a:pt x="6" y="2511"/>
                    <a:pt x="3" y="2765"/>
                  </a:cubicBezTo>
                  <a:cubicBezTo>
                    <a:pt x="0" y="2884"/>
                    <a:pt x="55" y="3012"/>
                    <a:pt x="147" y="3103"/>
                  </a:cubicBezTo>
                  <a:cubicBezTo>
                    <a:pt x="217" y="3173"/>
                    <a:pt x="302" y="3210"/>
                    <a:pt x="390" y="3219"/>
                  </a:cubicBezTo>
                  <a:cubicBezTo>
                    <a:pt x="500" y="3231"/>
                    <a:pt x="582" y="3204"/>
                    <a:pt x="784" y="3112"/>
                  </a:cubicBezTo>
                  <a:lnTo>
                    <a:pt x="4942" y="1186"/>
                  </a:lnTo>
                  <a:lnTo>
                    <a:pt x="3015" y="5344"/>
                  </a:lnTo>
                  <a:cubicBezTo>
                    <a:pt x="2924" y="5545"/>
                    <a:pt x="2896" y="5628"/>
                    <a:pt x="2909" y="5737"/>
                  </a:cubicBezTo>
                  <a:cubicBezTo>
                    <a:pt x="2918" y="5826"/>
                    <a:pt x="2954" y="5911"/>
                    <a:pt x="3024" y="5981"/>
                  </a:cubicBezTo>
                  <a:cubicBezTo>
                    <a:pt x="3109" y="6065"/>
                    <a:pt x="3224" y="6119"/>
                    <a:pt x="3335" y="6124"/>
                  </a:cubicBezTo>
                  <a:lnTo>
                    <a:pt x="3377" y="6124"/>
                  </a:lnTo>
                  <a:cubicBezTo>
                    <a:pt x="3620" y="6115"/>
                    <a:pt x="3716" y="5940"/>
                    <a:pt x="3820" y="571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BF378E9D-C008-4D18-BC97-DAEFE87E6691}"/>
                </a:ext>
              </a:extLst>
            </p:cNvPr>
            <p:cNvSpPr>
              <a:spLocks/>
            </p:cNvSpPr>
            <p:nvPr/>
          </p:nvSpPr>
          <p:spPr bwMode="gray">
            <a:xfrm>
              <a:off x="6210301" y="1106488"/>
              <a:ext cx="2208213" cy="2208213"/>
            </a:xfrm>
            <a:custGeom>
              <a:avLst/>
              <a:gdLst>
                <a:gd name="T0" fmla="*/ 5710 w 6127"/>
                <a:gd name="T1" fmla="*/ 3820 h 6128"/>
                <a:gd name="T2" fmla="*/ 841 w 6127"/>
                <a:gd name="T3" fmla="*/ 6031 h 6128"/>
                <a:gd name="T4" fmla="*/ 484 w 6127"/>
                <a:gd name="T5" fmla="*/ 6125 h 6128"/>
                <a:gd name="T6" fmla="*/ 152 w 6127"/>
                <a:gd name="T7" fmla="*/ 5976 h 6128"/>
                <a:gd name="T8" fmla="*/ 3 w 6127"/>
                <a:gd name="T9" fmla="*/ 5643 h 6128"/>
                <a:gd name="T10" fmla="*/ 97 w 6127"/>
                <a:gd name="T11" fmla="*/ 5287 h 6128"/>
                <a:gd name="T12" fmla="*/ 2307 w 6127"/>
                <a:gd name="T13" fmla="*/ 418 h 6128"/>
                <a:gd name="T14" fmla="*/ 2765 w 6127"/>
                <a:gd name="T15" fmla="*/ 3 h 6128"/>
                <a:gd name="T16" fmla="*/ 3103 w 6127"/>
                <a:gd name="T17" fmla="*/ 147 h 6128"/>
                <a:gd name="T18" fmla="*/ 3219 w 6127"/>
                <a:gd name="T19" fmla="*/ 390 h 6128"/>
                <a:gd name="T20" fmla="*/ 3112 w 6127"/>
                <a:gd name="T21" fmla="*/ 784 h 6128"/>
                <a:gd name="T22" fmla="*/ 1186 w 6127"/>
                <a:gd name="T23" fmla="*/ 4942 h 6128"/>
                <a:gd name="T24" fmla="*/ 5344 w 6127"/>
                <a:gd name="T25" fmla="*/ 3015 h 6128"/>
                <a:gd name="T26" fmla="*/ 5738 w 6127"/>
                <a:gd name="T27" fmla="*/ 2909 h 6128"/>
                <a:gd name="T28" fmla="*/ 5981 w 6127"/>
                <a:gd name="T29" fmla="*/ 3024 h 6128"/>
                <a:gd name="T30" fmla="*/ 6124 w 6127"/>
                <a:gd name="T31" fmla="*/ 3363 h 6128"/>
                <a:gd name="T32" fmla="*/ 5710 w 6127"/>
                <a:gd name="T33" fmla="*/ 3820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7" h="6128">
                  <a:moveTo>
                    <a:pt x="5710" y="3820"/>
                  </a:moveTo>
                  <a:lnTo>
                    <a:pt x="841" y="6031"/>
                  </a:lnTo>
                  <a:cubicBezTo>
                    <a:pt x="670" y="6110"/>
                    <a:pt x="585" y="6128"/>
                    <a:pt x="484" y="6125"/>
                  </a:cubicBezTo>
                  <a:cubicBezTo>
                    <a:pt x="359" y="6122"/>
                    <a:pt x="256" y="6080"/>
                    <a:pt x="152" y="5976"/>
                  </a:cubicBezTo>
                  <a:cubicBezTo>
                    <a:pt x="48" y="5872"/>
                    <a:pt x="6" y="5768"/>
                    <a:pt x="3" y="5643"/>
                  </a:cubicBezTo>
                  <a:cubicBezTo>
                    <a:pt x="0" y="5543"/>
                    <a:pt x="18" y="5458"/>
                    <a:pt x="97" y="5287"/>
                  </a:cubicBezTo>
                  <a:lnTo>
                    <a:pt x="2307" y="418"/>
                  </a:lnTo>
                  <a:cubicBezTo>
                    <a:pt x="2414" y="183"/>
                    <a:pt x="2511" y="6"/>
                    <a:pt x="2765" y="3"/>
                  </a:cubicBezTo>
                  <a:cubicBezTo>
                    <a:pt x="2884" y="0"/>
                    <a:pt x="3012" y="55"/>
                    <a:pt x="3103" y="147"/>
                  </a:cubicBezTo>
                  <a:cubicBezTo>
                    <a:pt x="3173" y="217"/>
                    <a:pt x="3210" y="302"/>
                    <a:pt x="3219" y="390"/>
                  </a:cubicBezTo>
                  <a:cubicBezTo>
                    <a:pt x="3231" y="500"/>
                    <a:pt x="3204" y="582"/>
                    <a:pt x="3112" y="784"/>
                  </a:cubicBezTo>
                  <a:lnTo>
                    <a:pt x="1186" y="4942"/>
                  </a:lnTo>
                  <a:lnTo>
                    <a:pt x="5344" y="3015"/>
                  </a:lnTo>
                  <a:cubicBezTo>
                    <a:pt x="5545" y="2924"/>
                    <a:pt x="5627" y="2896"/>
                    <a:pt x="5738" y="2909"/>
                  </a:cubicBezTo>
                  <a:cubicBezTo>
                    <a:pt x="5826" y="2918"/>
                    <a:pt x="5911" y="2954"/>
                    <a:pt x="5981" y="3024"/>
                  </a:cubicBezTo>
                  <a:cubicBezTo>
                    <a:pt x="6073" y="3116"/>
                    <a:pt x="6127" y="3244"/>
                    <a:pt x="6124" y="3363"/>
                  </a:cubicBezTo>
                  <a:cubicBezTo>
                    <a:pt x="6121" y="3616"/>
                    <a:pt x="5945" y="3714"/>
                    <a:pt x="5710" y="3820"/>
                  </a:cubicBezTo>
                  <a:close/>
                </a:path>
              </a:pathLst>
            </a:custGeom>
            <a:solidFill>
              <a:srgbClr val="FAA61A"/>
            </a:solidFill>
            <a:ln>
              <a:noFill/>
            </a:ln>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90AC8101-A737-45D1-B4E7-0866D7D9E48C}"/>
                </a:ext>
              </a:extLst>
            </p:cNvPr>
            <p:cNvSpPr>
              <a:spLocks/>
            </p:cNvSpPr>
            <p:nvPr/>
          </p:nvSpPr>
          <p:spPr bwMode="gray">
            <a:xfrm>
              <a:off x="6210301" y="3543301"/>
              <a:ext cx="2208213" cy="2206625"/>
            </a:xfrm>
            <a:custGeom>
              <a:avLst/>
              <a:gdLst>
                <a:gd name="T0" fmla="*/ 5710 w 6127"/>
                <a:gd name="T1" fmla="*/ 2307 h 6124"/>
                <a:gd name="T2" fmla="*/ 841 w 6127"/>
                <a:gd name="T3" fmla="*/ 97 h 6124"/>
                <a:gd name="T4" fmla="*/ 484 w 6127"/>
                <a:gd name="T5" fmla="*/ 3 h 6124"/>
                <a:gd name="T6" fmla="*/ 152 w 6127"/>
                <a:gd name="T7" fmla="*/ 152 h 6124"/>
                <a:gd name="T8" fmla="*/ 3 w 6127"/>
                <a:gd name="T9" fmla="*/ 484 h 6124"/>
                <a:gd name="T10" fmla="*/ 97 w 6127"/>
                <a:gd name="T11" fmla="*/ 841 h 6124"/>
                <a:gd name="T12" fmla="*/ 2307 w 6127"/>
                <a:gd name="T13" fmla="*/ 5710 h 6124"/>
                <a:gd name="T14" fmla="*/ 2751 w 6127"/>
                <a:gd name="T15" fmla="*/ 6124 h 6124"/>
                <a:gd name="T16" fmla="*/ 2795 w 6127"/>
                <a:gd name="T17" fmla="*/ 6124 h 6124"/>
                <a:gd name="T18" fmla="*/ 3103 w 6127"/>
                <a:gd name="T19" fmla="*/ 5981 h 6124"/>
                <a:gd name="T20" fmla="*/ 3219 w 6127"/>
                <a:gd name="T21" fmla="*/ 5737 h 6124"/>
                <a:gd name="T22" fmla="*/ 3112 w 6127"/>
                <a:gd name="T23" fmla="*/ 5344 h 6124"/>
                <a:gd name="T24" fmla="*/ 1186 w 6127"/>
                <a:gd name="T25" fmla="*/ 1186 h 6124"/>
                <a:gd name="T26" fmla="*/ 5344 w 6127"/>
                <a:gd name="T27" fmla="*/ 3112 h 6124"/>
                <a:gd name="T28" fmla="*/ 5738 w 6127"/>
                <a:gd name="T29" fmla="*/ 3219 h 6124"/>
                <a:gd name="T30" fmla="*/ 5981 w 6127"/>
                <a:gd name="T31" fmla="*/ 3103 h 6124"/>
                <a:gd name="T32" fmla="*/ 6124 w 6127"/>
                <a:gd name="T33" fmla="*/ 2765 h 6124"/>
                <a:gd name="T34" fmla="*/ 5710 w 6127"/>
                <a:gd name="T35" fmla="*/ 2307 h 6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27" h="6124">
                  <a:moveTo>
                    <a:pt x="5710" y="2307"/>
                  </a:moveTo>
                  <a:lnTo>
                    <a:pt x="841" y="97"/>
                  </a:lnTo>
                  <a:cubicBezTo>
                    <a:pt x="670" y="18"/>
                    <a:pt x="585" y="0"/>
                    <a:pt x="484" y="3"/>
                  </a:cubicBezTo>
                  <a:cubicBezTo>
                    <a:pt x="359" y="6"/>
                    <a:pt x="256" y="48"/>
                    <a:pt x="152" y="152"/>
                  </a:cubicBezTo>
                  <a:cubicBezTo>
                    <a:pt x="48" y="256"/>
                    <a:pt x="6" y="359"/>
                    <a:pt x="3" y="484"/>
                  </a:cubicBezTo>
                  <a:cubicBezTo>
                    <a:pt x="0" y="585"/>
                    <a:pt x="18" y="670"/>
                    <a:pt x="97" y="841"/>
                  </a:cubicBezTo>
                  <a:lnTo>
                    <a:pt x="2307" y="5710"/>
                  </a:lnTo>
                  <a:cubicBezTo>
                    <a:pt x="2412" y="5940"/>
                    <a:pt x="2508" y="6115"/>
                    <a:pt x="2751" y="6124"/>
                  </a:cubicBezTo>
                  <a:lnTo>
                    <a:pt x="2795" y="6124"/>
                  </a:lnTo>
                  <a:cubicBezTo>
                    <a:pt x="2905" y="6118"/>
                    <a:pt x="3019" y="6065"/>
                    <a:pt x="3103" y="5981"/>
                  </a:cubicBezTo>
                  <a:cubicBezTo>
                    <a:pt x="3173" y="5911"/>
                    <a:pt x="3210" y="5826"/>
                    <a:pt x="3219" y="5737"/>
                  </a:cubicBezTo>
                  <a:cubicBezTo>
                    <a:pt x="3231" y="5628"/>
                    <a:pt x="3204" y="5545"/>
                    <a:pt x="3112" y="5344"/>
                  </a:cubicBezTo>
                  <a:lnTo>
                    <a:pt x="1186" y="1186"/>
                  </a:lnTo>
                  <a:lnTo>
                    <a:pt x="5344" y="3112"/>
                  </a:lnTo>
                  <a:cubicBezTo>
                    <a:pt x="5545" y="3204"/>
                    <a:pt x="5627" y="3231"/>
                    <a:pt x="5738" y="3219"/>
                  </a:cubicBezTo>
                  <a:cubicBezTo>
                    <a:pt x="5826" y="3210"/>
                    <a:pt x="5911" y="3173"/>
                    <a:pt x="5981" y="3103"/>
                  </a:cubicBezTo>
                  <a:cubicBezTo>
                    <a:pt x="6073" y="3012"/>
                    <a:pt x="6127" y="2883"/>
                    <a:pt x="6124" y="2765"/>
                  </a:cubicBezTo>
                  <a:cubicBezTo>
                    <a:pt x="6121" y="2511"/>
                    <a:pt x="5945" y="2414"/>
                    <a:pt x="5710" y="2307"/>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1A5B99C8-70EF-4BC8-BD6B-C3F2E1F34302}"/>
                </a:ext>
              </a:extLst>
            </p:cNvPr>
            <p:cNvSpPr>
              <a:spLocks/>
            </p:cNvSpPr>
            <p:nvPr/>
          </p:nvSpPr>
          <p:spPr bwMode="gray">
            <a:xfrm>
              <a:off x="3773488" y="1106488"/>
              <a:ext cx="2208213" cy="2208213"/>
            </a:xfrm>
            <a:custGeom>
              <a:avLst/>
              <a:gdLst>
                <a:gd name="T0" fmla="*/ 3820 w 6128"/>
                <a:gd name="T1" fmla="*/ 418 h 6128"/>
                <a:gd name="T2" fmla="*/ 6031 w 6128"/>
                <a:gd name="T3" fmla="*/ 5287 h 6128"/>
                <a:gd name="T4" fmla="*/ 6125 w 6128"/>
                <a:gd name="T5" fmla="*/ 5643 h 6128"/>
                <a:gd name="T6" fmla="*/ 5976 w 6128"/>
                <a:gd name="T7" fmla="*/ 5976 h 6128"/>
                <a:gd name="T8" fmla="*/ 5643 w 6128"/>
                <a:gd name="T9" fmla="*/ 6125 h 6128"/>
                <a:gd name="T10" fmla="*/ 5287 w 6128"/>
                <a:gd name="T11" fmla="*/ 6031 h 6128"/>
                <a:gd name="T12" fmla="*/ 418 w 6128"/>
                <a:gd name="T13" fmla="*/ 3820 h 6128"/>
                <a:gd name="T14" fmla="*/ 3 w 6128"/>
                <a:gd name="T15" fmla="*/ 3363 h 6128"/>
                <a:gd name="T16" fmla="*/ 147 w 6128"/>
                <a:gd name="T17" fmla="*/ 3024 h 6128"/>
                <a:gd name="T18" fmla="*/ 390 w 6128"/>
                <a:gd name="T19" fmla="*/ 2909 h 6128"/>
                <a:gd name="T20" fmla="*/ 784 w 6128"/>
                <a:gd name="T21" fmla="*/ 3015 h 6128"/>
                <a:gd name="T22" fmla="*/ 4942 w 6128"/>
                <a:gd name="T23" fmla="*/ 4942 h 6128"/>
                <a:gd name="T24" fmla="*/ 3015 w 6128"/>
                <a:gd name="T25" fmla="*/ 784 h 6128"/>
                <a:gd name="T26" fmla="*/ 2909 w 6128"/>
                <a:gd name="T27" fmla="*/ 390 h 6128"/>
                <a:gd name="T28" fmla="*/ 3024 w 6128"/>
                <a:gd name="T29" fmla="*/ 146 h 6128"/>
                <a:gd name="T30" fmla="*/ 3363 w 6128"/>
                <a:gd name="T31" fmla="*/ 3 h 6128"/>
                <a:gd name="T32" fmla="*/ 3820 w 6128"/>
                <a:gd name="T33" fmla="*/ 418 h 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128" h="6128">
                  <a:moveTo>
                    <a:pt x="3820" y="418"/>
                  </a:moveTo>
                  <a:lnTo>
                    <a:pt x="6031" y="5287"/>
                  </a:lnTo>
                  <a:cubicBezTo>
                    <a:pt x="6110" y="5458"/>
                    <a:pt x="6128" y="5543"/>
                    <a:pt x="6125" y="5643"/>
                  </a:cubicBezTo>
                  <a:cubicBezTo>
                    <a:pt x="6122" y="5768"/>
                    <a:pt x="6080" y="5872"/>
                    <a:pt x="5976" y="5976"/>
                  </a:cubicBezTo>
                  <a:cubicBezTo>
                    <a:pt x="5872" y="6079"/>
                    <a:pt x="5768" y="6122"/>
                    <a:pt x="5643" y="6125"/>
                  </a:cubicBezTo>
                  <a:cubicBezTo>
                    <a:pt x="5543" y="6128"/>
                    <a:pt x="5458" y="6110"/>
                    <a:pt x="5287" y="6031"/>
                  </a:cubicBezTo>
                  <a:lnTo>
                    <a:pt x="418" y="3820"/>
                  </a:lnTo>
                  <a:cubicBezTo>
                    <a:pt x="183" y="3713"/>
                    <a:pt x="6" y="3616"/>
                    <a:pt x="3" y="3363"/>
                  </a:cubicBezTo>
                  <a:cubicBezTo>
                    <a:pt x="0" y="3244"/>
                    <a:pt x="55" y="3116"/>
                    <a:pt x="147" y="3024"/>
                  </a:cubicBezTo>
                  <a:cubicBezTo>
                    <a:pt x="217" y="2954"/>
                    <a:pt x="302" y="2918"/>
                    <a:pt x="390" y="2909"/>
                  </a:cubicBezTo>
                  <a:cubicBezTo>
                    <a:pt x="500" y="2896"/>
                    <a:pt x="582" y="2924"/>
                    <a:pt x="784" y="3015"/>
                  </a:cubicBezTo>
                  <a:lnTo>
                    <a:pt x="4942" y="4942"/>
                  </a:lnTo>
                  <a:lnTo>
                    <a:pt x="3015" y="784"/>
                  </a:lnTo>
                  <a:cubicBezTo>
                    <a:pt x="2924" y="582"/>
                    <a:pt x="2896" y="500"/>
                    <a:pt x="2909" y="390"/>
                  </a:cubicBezTo>
                  <a:cubicBezTo>
                    <a:pt x="2918" y="302"/>
                    <a:pt x="2954" y="217"/>
                    <a:pt x="3024" y="146"/>
                  </a:cubicBezTo>
                  <a:cubicBezTo>
                    <a:pt x="3116" y="55"/>
                    <a:pt x="3244" y="0"/>
                    <a:pt x="3363" y="3"/>
                  </a:cubicBezTo>
                  <a:cubicBezTo>
                    <a:pt x="3616" y="6"/>
                    <a:pt x="3714" y="183"/>
                    <a:pt x="3820" y="418"/>
                  </a:cubicBezTo>
                  <a:close/>
                </a:path>
              </a:pathLst>
            </a:custGeom>
            <a:solidFill>
              <a:srgbClr val="19ABB5"/>
            </a:solid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876649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62" r:id="rId6"/>
    <p:sldLayoutId id="2147483658" r:id="rId7"/>
    <p:sldLayoutId id="2147483651" r:id="rId8"/>
    <p:sldLayoutId id="2147483666" r:id="rId9"/>
    <p:sldLayoutId id="2147483667" r:id="rId10"/>
    <p:sldLayoutId id="2147483668" r:id="rId11"/>
    <p:sldLayoutId id="2147483669" r:id="rId12"/>
    <p:sldLayoutId id="2147483665" r:id="rId13"/>
    <p:sldLayoutId id="2147483654" r:id="rId14"/>
    <p:sldLayoutId id="2147483655" r:id="rId15"/>
    <p:sldLayoutId id="2147483664" r:id="rId16"/>
    <p:sldLayoutId id="2147483663" r:id="rId17"/>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txStyles>
    <p:titleStyle>
      <a:lvl1pPr algn="l" defTabSz="914400" rtl="0" eaLnBrk="1" latinLnBrk="0" hangingPunct="1">
        <a:lnSpc>
          <a:spcPct val="85000"/>
        </a:lnSpc>
        <a:spcBef>
          <a:spcPct val="0"/>
        </a:spcBef>
        <a:buNone/>
        <a:defRPr sz="4000" b="1" kern="1200" spc="-100" baseline="0">
          <a:solidFill>
            <a:schemeClr val="tx2"/>
          </a:solidFill>
          <a:latin typeface="+mj-lt"/>
          <a:ea typeface="+mj-ea"/>
          <a:cs typeface="+mj-cs"/>
        </a:defRPr>
      </a:lvl1pPr>
    </p:titleStyle>
    <p:bodyStyle>
      <a:lvl1pPr marL="268288" indent="-268288" algn="l" defTabSz="914400" rtl="0" eaLnBrk="1" latinLnBrk="0" hangingPunct="1">
        <a:lnSpc>
          <a:spcPct val="100000"/>
        </a:lnSpc>
        <a:spcBef>
          <a:spcPts val="400"/>
        </a:spcBef>
        <a:buClr>
          <a:schemeClr val="tx2"/>
        </a:buClr>
        <a:buFont typeface="Arial" panose="020B0604020202020204" pitchFamily="34" charset="0"/>
        <a:buChar char="•"/>
        <a:defRPr sz="1800" kern="1200">
          <a:solidFill>
            <a:schemeClr val="tx1"/>
          </a:solidFill>
          <a:latin typeface="+mn-lt"/>
          <a:ea typeface="+mn-ea"/>
          <a:cs typeface="+mn-cs"/>
        </a:defRPr>
      </a:lvl1pPr>
      <a:lvl2pPr marL="627063" indent="-268288" algn="l" defTabSz="914400" rtl="0" eaLnBrk="1" latinLnBrk="0" hangingPunct="1">
        <a:lnSpc>
          <a:spcPct val="100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2pPr>
      <a:lvl3pPr marL="985838" indent="-268288" algn="l" defTabSz="914400" rtl="0" eaLnBrk="1" latinLnBrk="0" hangingPunct="1">
        <a:lnSpc>
          <a:spcPct val="100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3pPr>
      <a:lvl4pPr marL="1344613" indent="-268288" algn="l" defTabSz="914400" rtl="0" eaLnBrk="1" latinLnBrk="0" hangingPunct="1">
        <a:lnSpc>
          <a:spcPct val="100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4pPr>
      <a:lvl5pPr marL="1703388" indent="-268288" algn="l" defTabSz="914400" rtl="0" eaLnBrk="1" latinLnBrk="0" hangingPunct="1">
        <a:lnSpc>
          <a:spcPct val="100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5CCD53-406D-4955-B316-5204FA60A583}"/>
              </a:ext>
            </a:extLst>
          </p:cNvPr>
          <p:cNvSpPr>
            <a:spLocks noGrp="1"/>
          </p:cNvSpPr>
          <p:nvPr>
            <p:ph type="ctrTitle"/>
          </p:nvPr>
        </p:nvSpPr>
        <p:spPr>
          <a:xfrm>
            <a:off x="801757" y="1721224"/>
            <a:ext cx="8302486" cy="3519369"/>
          </a:xfrm>
        </p:spPr>
        <p:txBody>
          <a:bodyPr/>
          <a:lstStyle/>
          <a:p>
            <a:r>
              <a:rPr lang="fi-FI" sz="4000" dirty="0">
                <a:latin typeface="Arial" panose="020B0604020202020204" pitchFamily="34" charset="0"/>
                <a:cs typeface="Arial" panose="020B0604020202020204" pitchFamily="34" charset="0"/>
              </a:rPr>
              <a:t>HE 48/2022 vp</a:t>
            </a:r>
            <a:br>
              <a:rPr lang="fi-FI" sz="4000" dirty="0">
                <a:latin typeface="Arial" panose="020B0604020202020204" pitchFamily="34" charset="0"/>
                <a:cs typeface="Arial" panose="020B0604020202020204" pitchFamily="34" charset="0"/>
              </a:rPr>
            </a:br>
            <a:r>
              <a:rPr lang="fi-FI" sz="4000" dirty="0">
                <a:latin typeface="Arial" panose="020B0604020202020204" pitchFamily="34" charset="0"/>
                <a:cs typeface="Arial" panose="020B0604020202020204" pitchFamily="34" charset="0"/>
              </a:rPr>
              <a:t>Hallituksen esitys laiksi kuluttajansuojalain muuttamisesta</a:t>
            </a:r>
            <a:br>
              <a:rPr lang="fi-FI" sz="4000" dirty="0">
                <a:latin typeface="Arial" panose="020B0604020202020204" pitchFamily="34" charset="0"/>
                <a:cs typeface="Arial" panose="020B0604020202020204" pitchFamily="34" charset="0"/>
              </a:rPr>
            </a:br>
            <a:br>
              <a:rPr lang="fi-FI" sz="4000" dirty="0">
                <a:latin typeface="Arial" panose="020B0604020202020204" pitchFamily="34" charset="0"/>
                <a:cs typeface="Arial" panose="020B0604020202020204" pitchFamily="34" charset="0"/>
              </a:rPr>
            </a:br>
            <a:r>
              <a:rPr lang="fi-FI" sz="4000" dirty="0">
                <a:latin typeface="Arial" panose="020B0604020202020204" pitchFamily="34" charset="0"/>
                <a:cs typeface="Arial" panose="020B0604020202020204" pitchFamily="34" charset="0"/>
              </a:rPr>
              <a:t>Eduskunnan talousvaliokunta</a:t>
            </a:r>
            <a:br>
              <a:rPr lang="fi-FI" sz="4000" dirty="0">
                <a:latin typeface="Arial" panose="020B0604020202020204" pitchFamily="34" charset="0"/>
                <a:cs typeface="Arial" panose="020B0604020202020204" pitchFamily="34" charset="0"/>
              </a:rPr>
            </a:br>
            <a:r>
              <a:rPr lang="fi-FI" sz="4000" dirty="0">
                <a:latin typeface="Arial" panose="020B0604020202020204" pitchFamily="34" charset="0"/>
                <a:cs typeface="Arial" panose="020B0604020202020204" pitchFamily="34" charset="0"/>
              </a:rPr>
              <a:t>29.9.2022</a:t>
            </a:r>
            <a:br>
              <a:rPr lang="fi-FI" sz="4000" dirty="0"/>
            </a:br>
            <a:endParaRPr lang="fi-FI" sz="4000" dirty="0"/>
          </a:p>
        </p:txBody>
      </p:sp>
      <p:sp>
        <p:nvSpPr>
          <p:cNvPr id="3" name="Alaotsikko 2">
            <a:extLst>
              <a:ext uri="{FF2B5EF4-FFF2-40B4-BE49-F238E27FC236}">
                <a16:creationId xmlns:a16="http://schemas.microsoft.com/office/drawing/2014/main" id="{0DCDDC18-37BB-4346-A3C3-609176E6FDB4}"/>
              </a:ext>
            </a:extLst>
          </p:cNvPr>
          <p:cNvSpPr>
            <a:spLocks noGrp="1"/>
          </p:cNvSpPr>
          <p:nvPr>
            <p:ph type="subTitle" idx="1"/>
          </p:nvPr>
        </p:nvSpPr>
        <p:spPr>
          <a:xfrm>
            <a:off x="801757" y="5033685"/>
            <a:ext cx="9158032" cy="774725"/>
          </a:xfrm>
        </p:spPr>
        <p:txBody>
          <a:bodyPr/>
          <a:lstStyle/>
          <a:p>
            <a:endParaRPr lang="fi-FI" sz="1800" dirty="0"/>
          </a:p>
        </p:txBody>
      </p:sp>
      <p:sp>
        <p:nvSpPr>
          <p:cNvPr id="5" name="Alatunnisteen paikkamerkki 4">
            <a:extLst>
              <a:ext uri="{FF2B5EF4-FFF2-40B4-BE49-F238E27FC236}">
                <a16:creationId xmlns:a16="http://schemas.microsoft.com/office/drawing/2014/main" id="{FF4E4477-43FF-450C-8C83-D07B8D0C5CF4}"/>
              </a:ext>
            </a:extLst>
          </p:cNvPr>
          <p:cNvSpPr>
            <a:spLocks noGrp="1"/>
          </p:cNvSpPr>
          <p:nvPr>
            <p:ph type="ftr" sz="quarter" idx="11"/>
          </p:nvPr>
        </p:nvSpPr>
        <p:spPr>
          <a:xfrm>
            <a:off x="700548" y="6176963"/>
            <a:ext cx="4114800" cy="365125"/>
          </a:xfrm>
          <a:prstGeom prst="rect">
            <a:avLst/>
          </a:prstGeom>
        </p:spPr>
        <p:txBody>
          <a:bodyPr vert="horz" lIns="91440" tIns="45720" rIns="91440" bIns="45720" rtlCol="0" anchor="ctr"/>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t>Hyvinvointiala</a:t>
            </a:r>
            <a:r>
              <a:rPr lang="en-US" dirty="0"/>
              <a:t> HALI </a:t>
            </a:r>
            <a:r>
              <a:rPr lang="en-US" dirty="0" err="1"/>
              <a:t>ry</a:t>
            </a:r>
            <a:r>
              <a:rPr lang="en-US" dirty="0"/>
              <a:t> 29.9.2022</a:t>
            </a:r>
          </a:p>
        </p:txBody>
      </p:sp>
    </p:spTree>
    <p:extLst>
      <p:ext uri="{BB962C8B-B14F-4D97-AF65-F5344CB8AC3E}">
        <p14:creationId xmlns:p14="http://schemas.microsoft.com/office/powerpoint/2010/main" val="19464555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9309BD-83C7-0A8F-20C2-F4BDDB5CEE0B}"/>
              </a:ext>
            </a:extLst>
          </p:cNvPr>
          <p:cNvSpPr>
            <a:spLocks noGrp="1"/>
          </p:cNvSpPr>
          <p:nvPr>
            <p:ph type="title"/>
          </p:nvPr>
        </p:nvSpPr>
        <p:spPr/>
        <p:txBody>
          <a:bodyPr/>
          <a:lstStyle/>
          <a:p>
            <a:r>
              <a:rPr lang="fi-FI" sz="3200" dirty="0"/>
              <a:t>Sääntely Ruotsissa</a:t>
            </a:r>
          </a:p>
        </p:txBody>
      </p:sp>
      <p:sp>
        <p:nvSpPr>
          <p:cNvPr id="3" name="Sisällön paikkamerkki 2">
            <a:extLst>
              <a:ext uri="{FF2B5EF4-FFF2-40B4-BE49-F238E27FC236}">
                <a16:creationId xmlns:a16="http://schemas.microsoft.com/office/drawing/2014/main" id="{CFE9BB16-42F0-68B5-0CCF-0DA99CCDDF70}"/>
              </a:ext>
            </a:extLst>
          </p:cNvPr>
          <p:cNvSpPr>
            <a:spLocks noGrp="1"/>
          </p:cNvSpPr>
          <p:nvPr>
            <p:ph idx="1"/>
          </p:nvPr>
        </p:nvSpPr>
        <p:spPr/>
        <p:txBody>
          <a:bodyPr/>
          <a:lstStyle/>
          <a:p>
            <a:pPr>
              <a:lnSpc>
                <a:spcPct val="107000"/>
              </a:lnSpc>
            </a:pPr>
            <a:r>
              <a:rPr lang="fi-FI" sz="1800" dirty="0">
                <a:effectLst/>
                <a:latin typeface="+mj-lt"/>
                <a:ea typeface="Calibri" panose="020F0502020204030204" pitchFamily="34" charset="0"/>
                <a:cs typeface="Times New Roman" panose="02020603050405020304" pitchFamily="18" charset="0"/>
              </a:rPr>
              <a:t>Ruotsin parlamentti edellytti vuonna 2006 kuluttajapalvelulain kokonaistarkastelua</a:t>
            </a:r>
            <a:br>
              <a:rPr lang="fi-FI" sz="1800" dirty="0">
                <a:effectLst/>
                <a:latin typeface="+mj-lt"/>
                <a:ea typeface="Calibri" panose="020F0502020204030204" pitchFamily="34" charset="0"/>
                <a:cs typeface="Times New Roman" panose="02020603050405020304" pitchFamily="18" charset="0"/>
              </a:rPr>
            </a:br>
            <a:endParaRPr lang="fi-FI" sz="1800" dirty="0">
              <a:effectLst/>
              <a:latin typeface="+mj-lt"/>
              <a:ea typeface="Calibri" panose="020F0502020204030204" pitchFamily="34" charset="0"/>
              <a:cs typeface="Times New Roman" panose="02020603050405020304" pitchFamily="18" charset="0"/>
            </a:endParaRPr>
          </a:p>
          <a:p>
            <a:pPr>
              <a:lnSpc>
                <a:spcPct val="107000"/>
              </a:lnSpc>
            </a:pPr>
            <a:r>
              <a:rPr lang="fi-FI" sz="1800" dirty="0">
                <a:effectLst/>
                <a:latin typeface="+mj-lt"/>
                <a:ea typeface="Calibri" panose="020F0502020204030204" pitchFamily="34" charset="0"/>
                <a:cs typeface="Times New Roman" panose="02020603050405020304" pitchFamily="18" charset="0"/>
              </a:rPr>
              <a:t>Selvitysmiehen mietinnössä vuonna 2008 ehdotettiin lain soveltamisalan laajentamista koskemaan uusia palvelutyyppejä, kuten henkilön käsittelyä ja hoivaa sekä tiettyjä julkisia palveluita</a:t>
            </a:r>
            <a:br>
              <a:rPr lang="fi-FI" sz="1800" dirty="0">
                <a:effectLst/>
                <a:latin typeface="+mj-lt"/>
                <a:ea typeface="Calibri" panose="020F0502020204030204" pitchFamily="34" charset="0"/>
                <a:cs typeface="Times New Roman" panose="02020603050405020304" pitchFamily="18" charset="0"/>
              </a:rPr>
            </a:br>
            <a:endParaRPr lang="fi-FI" sz="1800" dirty="0">
              <a:effectLst/>
              <a:latin typeface="+mj-lt"/>
              <a:ea typeface="Calibri" panose="020F0502020204030204" pitchFamily="34" charset="0"/>
              <a:cs typeface="Times New Roman" panose="02020603050405020304" pitchFamily="18" charset="0"/>
            </a:endParaRPr>
          </a:p>
          <a:p>
            <a:pPr>
              <a:lnSpc>
                <a:spcPct val="107000"/>
              </a:lnSpc>
            </a:pPr>
            <a:r>
              <a:rPr lang="fi-FI" sz="1800" dirty="0">
                <a:effectLst/>
                <a:latin typeface="+mj-lt"/>
                <a:ea typeface="Calibri" panose="020F0502020204030204" pitchFamily="34" charset="0"/>
                <a:cs typeface="Times New Roman" panose="02020603050405020304" pitchFamily="18" charset="0"/>
              </a:rPr>
              <a:t>Ehdotettua kuluttajapalvelulain soveltamisalan laajentamista julkisiin palveluihin perusteltiin sekä asiakkaiden että palveluntarjoajien yhdenvertaisuudella</a:t>
            </a:r>
          </a:p>
          <a:p>
            <a:pPr marL="0" indent="0">
              <a:lnSpc>
                <a:spcPct val="107000"/>
              </a:lnSpc>
              <a:buNone/>
            </a:pPr>
            <a:endParaRPr lang="fi-FI" sz="1800" dirty="0">
              <a:effectLst/>
              <a:latin typeface="+mj-lt"/>
              <a:ea typeface="Calibri" panose="020F0502020204030204" pitchFamily="34" charset="0"/>
              <a:cs typeface="Times New Roman" panose="02020603050405020304" pitchFamily="18" charset="0"/>
            </a:endParaRPr>
          </a:p>
          <a:p>
            <a:pPr>
              <a:lnSpc>
                <a:spcPct val="107000"/>
              </a:lnSpc>
            </a:pPr>
            <a:r>
              <a:rPr lang="fi-FI" sz="1800" dirty="0">
                <a:effectLst/>
                <a:latin typeface="+mj-lt"/>
                <a:ea typeface="Calibri" panose="020F0502020204030204" pitchFamily="34" charset="0"/>
                <a:cs typeface="Times New Roman" panose="02020603050405020304" pitchFamily="18" charset="0"/>
              </a:rPr>
              <a:t>Ruotsin parlamentti totesi vuonna 2011, että yksilön oikeudet julkisessa palvelutarjonnassa ja muissa ehdotuksessa käsitellyissä palveluissa tulisi turvata kehittämällä sektorikohtaista lainsäädäntöä, kuten koulu- tai terveydenhuoltolainsäädäntöä. Hanke ei ole edennyt.</a:t>
            </a:r>
          </a:p>
          <a:p>
            <a:endParaRPr lang="fi-FI" dirty="0"/>
          </a:p>
        </p:txBody>
      </p:sp>
      <p:sp>
        <p:nvSpPr>
          <p:cNvPr id="4" name="Alatunnisteen paikkamerkki 3">
            <a:extLst>
              <a:ext uri="{FF2B5EF4-FFF2-40B4-BE49-F238E27FC236}">
                <a16:creationId xmlns:a16="http://schemas.microsoft.com/office/drawing/2014/main" id="{1698D6A8-7E21-90F6-523C-8BF156507FD6}"/>
              </a:ext>
            </a:extLst>
          </p:cNvPr>
          <p:cNvSpPr>
            <a:spLocks noGrp="1"/>
          </p:cNvSpPr>
          <p:nvPr>
            <p:ph type="ftr" sz="quarter" idx="11"/>
          </p:nvPr>
        </p:nvSpPr>
        <p:spPr/>
        <p:txBody>
          <a:bodyPr/>
          <a:lstStyle/>
          <a:p>
            <a:pPr algn="l"/>
            <a:r>
              <a:rPr lang="fi-FI"/>
              <a:t>Hyvinvointiala HALI ry 29.9.2022</a:t>
            </a:r>
          </a:p>
        </p:txBody>
      </p:sp>
      <p:sp>
        <p:nvSpPr>
          <p:cNvPr id="5" name="Dian numeron paikkamerkki 4">
            <a:extLst>
              <a:ext uri="{FF2B5EF4-FFF2-40B4-BE49-F238E27FC236}">
                <a16:creationId xmlns:a16="http://schemas.microsoft.com/office/drawing/2014/main" id="{2BE729E8-2D28-EFCF-7012-FF49871BFAB0}"/>
              </a:ext>
            </a:extLst>
          </p:cNvPr>
          <p:cNvSpPr>
            <a:spLocks noGrp="1"/>
          </p:cNvSpPr>
          <p:nvPr>
            <p:ph type="sldNum" sz="quarter" idx="12"/>
          </p:nvPr>
        </p:nvSpPr>
        <p:spPr/>
        <p:txBody>
          <a:bodyPr/>
          <a:lstStyle/>
          <a:p>
            <a:fld id="{03D2D5F4-4871-4469-8343-ED7F6811B37D}" type="slidenum">
              <a:rPr lang="fi-FI" smtClean="0"/>
              <a:pPr/>
              <a:t>10</a:t>
            </a:fld>
            <a:endParaRPr lang="fi-FI"/>
          </a:p>
        </p:txBody>
      </p:sp>
    </p:spTree>
    <p:extLst>
      <p:ext uri="{BB962C8B-B14F-4D97-AF65-F5344CB8AC3E}">
        <p14:creationId xmlns:p14="http://schemas.microsoft.com/office/powerpoint/2010/main" val="3570477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C5A00E-26B9-47F9-86A4-8F7649AFA99A}"/>
              </a:ext>
            </a:extLst>
          </p:cNvPr>
          <p:cNvSpPr>
            <a:spLocks noGrp="1"/>
          </p:cNvSpPr>
          <p:nvPr>
            <p:ph type="title"/>
          </p:nvPr>
        </p:nvSpPr>
        <p:spPr>
          <a:xfrm>
            <a:off x="803082" y="797535"/>
            <a:ext cx="10587162" cy="864118"/>
          </a:xfrm>
        </p:spPr>
        <p:txBody>
          <a:bodyPr/>
          <a:lstStyle/>
          <a:p>
            <a:r>
              <a:rPr lang="fi-FI" sz="3200" dirty="0"/>
              <a:t>Hallituksen esityksestä yleisesti</a:t>
            </a:r>
          </a:p>
        </p:txBody>
      </p:sp>
      <p:sp>
        <p:nvSpPr>
          <p:cNvPr id="3" name="Sisällön paikkamerkki 2">
            <a:extLst>
              <a:ext uri="{FF2B5EF4-FFF2-40B4-BE49-F238E27FC236}">
                <a16:creationId xmlns:a16="http://schemas.microsoft.com/office/drawing/2014/main" id="{00A64176-5C17-4901-9DF1-A04677D0F6E2}"/>
              </a:ext>
            </a:extLst>
          </p:cNvPr>
          <p:cNvSpPr>
            <a:spLocks noGrp="1"/>
          </p:cNvSpPr>
          <p:nvPr>
            <p:ph idx="1"/>
          </p:nvPr>
        </p:nvSpPr>
        <p:spPr>
          <a:xfrm>
            <a:off x="803082" y="2054941"/>
            <a:ext cx="10587162" cy="4051653"/>
          </a:xfrm>
        </p:spPr>
        <p:txBody>
          <a:bodyPr/>
          <a:lstStyle/>
          <a:p>
            <a:r>
              <a:rPr lang="fi-FI" sz="2000" dirty="0">
                <a:latin typeface="Arial" panose="020B0604020202020204" pitchFamily="34" charset="0"/>
                <a:cs typeface="Arial" panose="020B0604020202020204" pitchFamily="34" charset="0"/>
              </a:rPr>
              <a:t>Hyvinvointiala HALI ry pitää uuden 9 a luvun lisäämistä kuluttajansuojalakiin perusteltuna siltä osin, kun sillä selvennetään kuluttajansuojalainsäädännön soveltamista</a:t>
            </a:r>
          </a:p>
          <a:p>
            <a:r>
              <a:rPr lang="fi-FI" sz="2000" dirty="0">
                <a:latin typeface="Arial" panose="020B0604020202020204" pitchFamily="34" charset="0"/>
                <a:cs typeface="Arial" panose="020B0604020202020204" pitchFamily="34" charset="0"/>
              </a:rPr>
              <a:t>Kuluttajansuojassa yleisenä lähtökohtana tulee olla, että </a:t>
            </a:r>
          </a:p>
          <a:p>
            <a:pPr lvl="1"/>
            <a:r>
              <a:rPr lang="fi-FI" sz="2000" dirty="0">
                <a:latin typeface="Arial" panose="020B0604020202020204" pitchFamily="34" charset="0"/>
                <a:cs typeface="Arial" panose="020B0604020202020204" pitchFamily="34" charset="0"/>
              </a:rPr>
              <a:t>Kuluttajat ja elinkeinonharjoittajat voivat selkeästi ennakoida vastuita, velvollisuuksia ja oikeuksia, joita heille kuluttajansuojalain perusteella syntyy</a:t>
            </a:r>
          </a:p>
          <a:p>
            <a:pPr lvl="1"/>
            <a:r>
              <a:rPr lang="fi-FI" sz="2000" dirty="0">
                <a:latin typeface="Arial" panose="020B0604020202020204" pitchFamily="34" charset="0"/>
                <a:cs typeface="Arial" panose="020B0604020202020204" pitchFamily="34" charset="0"/>
              </a:rPr>
              <a:t>Että kuluttajat olisivat mahdollisimman tasavertaisessa asemassa samaa julkisella järjestämisvastuulla olevaa palvelua saadessaan riippumatta siitä kuka palvelun kustantaa</a:t>
            </a:r>
          </a:p>
          <a:p>
            <a:pPr lvl="1"/>
            <a:r>
              <a:rPr lang="fi-FI" sz="2000" dirty="0">
                <a:latin typeface="Arial" panose="020B0604020202020204" pitchFamily="34" charset="0"/>
                <a:cs typeface="Arial" panose="020B0604020202020204" pitchFamily="34" charset="0"/>
              </a:rPr>
              <a:t>Moninkertaisia korvauksia samasta vahingosta ei tule mahdollistaa lainsäädännöllä</a:t>
            </a:r>
          </a:p>
          <a:p>
            <a:r>
              <a:rPr lang="fi-FI" sz="2000" dirty="0">
                <a:latin typeface="Arial" panose="020B0604020202020204" pitchFamily="34" charset="0"/>
                <a:cs typeface="Arial" panose="020B0604020202020204" pitchFamily="34" charset="0"/>
              </a:rPr>
              <a:t>Edellä mainitut reunaehdot eivät ole toteutumassa nyt esitetyn lainsäädännön perusteella ainakaan täysimääräisesti</a:t>
            </a:r>
          </a:p>
        </p:txBody>
      </p:sp>
      <p:sp>
        <p:nvSpPr>
          <p:cNvPr id="4" name="Alatunnisteen paikkamerkki 3">
            <a:extLst>
              <a:ext uri="{FF2B5EF4-FFF2-40B4-BE49-F238E27FC236}">
                <a16:creationId xmlns:a16="http://schemas.microsoft.com/office/drawing/2014/main" id="{BCACE32E-1F59-4BB1-90E4-724808AE6758}"/>
              </a:ext>
            </a:extLst>
          </p:cNvPr>
          <p:cNvSpPr>
            <a:spLocks noGrp="1"/>
          </p:cNvSpPr>
          <p:nvPr>
            <p:ph type="ftr" sz="quarter" idx="11"/>
          </p:nvPr>
        </p:nvSpPr>
        <p:spPr/>
        <p:txBody>
          <a:bodyPr/>
          <a:lstStyle/>
          <a:p>
            <a:pPr algn="l"/>
            <a:r>
              <a:rPr lang="fi-FI" dirty="0"/>
              <a:t>Hyvinvointiala HALI ry 29.9.2022</a:t>
            </a:r>
          </a:p>
        </p:txBody>
      </p:sp>
      <p:sp>
        <p:nvSpPr>
          <p:cNvPr id="5" name="Dian numeron paikkamerkki 4">
            <a:extLst>
              <a:ext uri="{FF2B5EF4-FFF2-40B4-BE49-F238E27FC236}">
                <a16:creationId xmlns:a16="http://schemas.microsoft.com/office/drawing/2014/main" id="{1297A1A3-DC85-41B9-88AB-8A84F08D66C4}"/>
              </a:ext>
            </a:extLst>
          </p:cNvPr>
          <p:cNvSpPr>
            <a:spLocks noGrp="1"/>
          </p:cNvSpPr>
          <p:nvPr>
            <p:ph type="sldNum" sz="quarter" idx="12"/>
          </p:nvPr>
        </p:nvSpPr>
        <p:spPr/>
        <p:txBody>
          <a:bodyPr/>
          <a:lstStyle/>
          <a:p>
            <a:fld id="{03D2D5F4-4871-4469-8343-ED7F6811B37D}" type="slidenum">
              <a:rPr lang="fi-FI" smtClean="0"/>
              <a:pPr/>
              <a:t>2</a:t>
            </a:fld>
            <a:endParaRPr lang="fi-FI" dirty="0"/>
          </a:p>
        </p:txBody>
      </p:sp>
    </p:spTree>
    <p:extLst>
      <p:ext uri="{BB962C8B-B14F-4D97-AF65-F5344CB8AC3E}">
        <p14:creationId xmlns:p14="http://schemas.microsoft.com/office/powerpoint/2010/main" val="20718936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66BAA0-A660-7E14-FECF-018FA9688C3E}"/>
              </a:ext>
            </a:extLst>
          </p:cNvPr>
          <p:cNvSpPr>
            <a:spLocks noGrp="1"/>
          </p:cNvSpPr>
          <p:nvPr>
            <p:ph type="title"/>
          </p:nvPr>
        </p:nvSpPr>
        <p:spPr/>
        <p:txBody>
          <a:bodyPr/>
          <a:lstStyle/>
          <a:p>
            <a:r>
              <a:rPr lang="fi-FI" sz="3200" dirty="0"/>
              <a:t>Ehdotetun lainsäädännön suhde potilasvakuutuslakiin tulee selvittää esitettyä tarkemmin</a:t>
            </a:r>
          </a:p>
        </p:txBody>
      </p:sp>
      <p:sp>
        <p:nvSpPr>
          <p:cNvPr id="3" name="Sisällön paikkamerkki 2">
            <a:extLst>
              <a:ext uri="{FF2B5EF4-FFF2-40B4-BE49-F238E27FC236}">
                <a16:creationId xmlns:a16="http://schemas.microsoft.com/office/drawing/2014/main" id="{7FA4E5DD-6D77-CA5F-A847-81DF992A9231}"/>
              </a:ext>
            </a:extLst>
          </p:cNvPr>
          <p:cNvSpPr>
            <a:spLocks noGrp="1"/>
          </p:cNvSpPr>
          <p:nvPr>
            <p:ph idx="1"/>
          </p:nvPr>
        </p:nvSpPr>
        <p:spPr>
          <a:xfrm>
            <a:off x="803082" y="1918447"/>
            <a:ext cx="10587162" cy="4188147"/>
          </a:xfrm>
        </p:spPr>
        <p:txBody>
          <a:bodyPr/>
          <a:lstStyle/>
          <a:p>
            <a:r>
              <a:rPr lang="fi-FI" dirty="0"/>
              <a:t>Muista toimialoista poiketen terveyspalveluita koskee laaja ja kattava erityislainsäädäntö</a:t>
            </a:r>
          </a:p>
          <a:p>
            <a:r>
              <a:rPr lang="fi-FI" dirty="0"/>
              <a:t>Terveyspalveluissa tapahtuvia vahinkoja on korvattu vuodesta 1987 lähtien potilasvakuutuslailla (aiemmin potilasvahinkolaki), joka ottaa huomioon annettavien palveluiden </a:t>
            </a:r>
          </a:p>
          <a:p>
            <a:pPr lvl="1"/>
            <a:r>
              <a:rPr lang="fi-FI" dirty="0"/>
              <a:t>Laki on toimiva sekä kuluttajien, tuottajien että yleisen edun näkökulmasta</a:t>
            </a:r>
          </a:p>
          <a:p>
            <a:pPr lvl="1"/>
            <a:r>
              <a:rPr lang="fi-FI" dirty="0"/>
              <a:t>Henkilövahinkoja ei pystytä terveydenhuollossa täysin estämään; korvausjärjestelmä on laadittu siten, että arviointipohjana käytetään kokeneen ammattihenkilön antaman hoidon tasoa eikä korvattavuudelta edellytetä tuottamusta.</a:t>
            </a:r>
          </a:p>
          <a:p>
            <a:pPr lvl="1"/>
            <a:r>
              <a:rPr lang="fi-FI" dirty="0"/>
              <a:t>Korvauksien suuruus määritellään erillisen riippumattoman viranomaisen eli potilasvakuutuskeskuksen toimesta</a:t>
            </a:r>
          </a:p>
          <a:p>
            <a:pPr lvl="1"/>
            <a:r>
              <a:rPr lang="fi-FI" dirty="0"/>
              <a:t>Asian vireille saattaminen on kuluttajan kannalta helppoa. Järjestelmä toimii kuten vaikkapa liikennevakuutus.</a:t>
            </a:r>
          </a:p>
          <a:p>
            <a:r>
              <a:rPr lang="fi-FI" dirty="0"/>
              <a:t>Kaksi päällekkäistä vastuita ja korvauksia eri tavalla käsittelevää ja korvaavaa lakia samasta asiasta  ei olisi hyvän lainsäädäntökäytännön mukaista</a:t>
            </a:r>
          </a:p>
        </p:txBody>
      </p:sp>
      <p:sp>
        <p:nvSpPr>
          <p:cNvPr id="4" name="Alatunnisteen paikkamerkki 3">
            <a:extLst>
              <a:ext uri="{FF2B5EF4-FFF2-40B4-BE49-F238E27FC236}">
                <a16:creationId xmlns:a16="http://schemas.microsoft.com/office/drawing/2014/main" id="{F7340F73-C0CE-4E0E-9BBF-6715ABDFC9D2}"/>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26E40D3D-2F9C-A2B7-F373-DF00A01C98AF}"/>
              </a:ext>
            </a:extLst>
          </p:cNvPr>
          <p:cNvSpPr>
            <a:spLocks noGrp="1"/>
          </p:cNvSpPr>
          <p:nvPr>
            <p:ph type="sldNum" sz="quarter" idx="12"/>
          </p:nvPr>
        </p:nvSpPr>
        <p:spPr/>
        <p:txBody>
          <a:bodyPr/>
          <a:lstStyle/>
          <a:p>
            <a:fld id="{03D2D5F4-4871-4469-8343-ED7F6811B37D}" type="slidenum">
              <a:rPr lang="fi-FI" smtClean="0"/>
              <a:pPr/>
              <a:t>3</a:t>
            </a:fld>
            <a:endParaRPr lang="fi-FI" dirty="0"/>
          </a:p>
        </p:txBody>
      </p:sp>
    </p:spTree>
    <p:extLst>
      <p:ext uri="{BB962C8B-B14F-4D97-AF65-F5344CB8AC3E}">
        <p14:creationId xmlns:p14="http://schemas.microsoft.com/office/powerpoint/2010/main" val="10114549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07B7C34-7924-3BF7-E37C-8E73F3816507}"/>
              </a:ext>
            </a:extLst>
          </p:cNvPr>
          <p:cNvSpPr>
            <a:spLocks noGrp="1"/>
          </p:cNvSpPr>
          <p:nvPr>
            <p:ph type="title"/>
          </p:nvPr>
        </p:nvSpPr>
        <p:spPr>
          <a:xfrm>
            <a:off x="803081" y="751406"/>
            <a:ext cx="10587162" cy="1120913"/>
          </a:xfrm>
        </p:spPr>
        <p:txBody>
          <a:bodyPr/>
          <a:lstStyle/>
          <a:p>
            <a:r>
              <a:rPr lang="fi-FI" sz="3200" dirty="0"/>
              <a:t>Muita huomioita terveyspalveluihin liittyen</a:t>
            </a:r>
          </a:p>
        </p:txBody>
      </p:sp>
      <p:sp>
        <p:nvSpPr>
          <p:cNvPr id="3" name="Sisällön paikkamerkki 2">
            <a:extLst>
              <a:ext uri="{FF2B5EF4-FFF2-40B4-BE49-F238E27FC236}">
                <a16:creationId xmlns:a16="http://schemas.microsoft.com/office/drawing/2014/main" id="{EA3CC78F-936B-E071-D635-C4CD59368634}"/>
              </a:ext>
            </a:extLst>
          </p:cNvPr>
          <p:cNvSpPr>
            <a:spLocks noGrp="1"/>
          </p:cNvSpPr>
          <p:nvPr>
            <p:ph idx="1"/>
          </p:nvPr>
        </p:nvSpPr>
        <p:spPr/>
        <p:txBody>
          <a:bodyPr/>
          <a:lstStyle/>
          <a:p>
            <a:r>
              <a:rPr lang="fi-FI" dirty="0"/>
              <a:t>Esitys toisi mukanaan laajasti tulkittavat välilliset vahingot; seurauksena olisi sekavuutta ja päällekkäisyyttä sekä kulujen lisääntymistä (hintojen nousu, vakuutusmaksujen nousu, mahdollisten erimielisyysprosessien selvittelyiden kulut jne.). Yksityiset tuottavat merkittävässä määrin julkisella järjestämisvastuulla olevia palveluita, joiden kustannuksista vastaa pääosin kunta (jatkossa hyvinvointialue).</a:t>
            </a:r>
          </a:p>
          <a:p>
            <a:r>
              <a:rPr lang="fi-FI" dirty="0"/>
              <a:t>Terveydenhuollossa tulee vastaan erilaisia ennalta-arvaamattomia tilanteita ja palveluihin liittyy aina virheen ja viivästymisen mahdollisuus</a:t>
            </a:r>
          </a:p>
          <a:p>
            <a:pPr lvl="1"/>
            <a:r>
              <a:rPr lang="fi-FI" dirty="0"/>
              <a:t>Kannustaisiko ehdotettu lainsäädäntö valikointiin vaikeissa hoitotilanteissa?</a:t>
            </a:r>
          </a:p>
          <a:p>
            <a:pPr lvl="1"/>
            <a:r>
              <a:rPr lang="fi-FI" dirty="0"/>
              <a:t>Viivästymisestä aiheutuvan vahingon määräytyminen kertaluonteisissa terveyden-huoltopalveluissa? Esimerkiksi ajanhukan hinnoittelu eri asiakkaiden kohdalla?</a:t>
            </a:r>
          </a:p>
          <a:p>
            <a:r>
              <a:rPr lang="fi-FI" dirty="0"/>
              <a:t>Sosiaali- ja terveyspalveluihin liittyy jo nyt korkeatasoiset ammattitaitoa, huolellisuutta ja lojaalisuutta koskevat vaatimukset. Lisäksi palvelussa on laajat omavalvontavelvollisuudet ja kuluttajien asianmukaista palvelua ja kohtelua varmistetaan viranomaisvalvonnan kautta (</a:t>
            </a:r>
            <a:r>
              <a:rPr lang="fi-FI" dirty="0" err="1"/>
              <a:t>avit</a:t>
            </a:r>
            <a:r>
              <a:rPr lang="fi-FI" dirty="0"/>
              <a:t>, Valvira, kunnat).</a:t>
            </a:r>
          </a:p>
        </p:txBody>
      </p:sp>
      <p:sp>
        <p:nvSpPr>
          <p:cNvPr id="4" name="Alatunnisteen paikkamerkki 3">
            <a:extLst>
              <a:ext uri="{FF2B5EF4-FFF2-40B4-BE49-F238E27FC236}">
                <a16:creationId xmlns:a16="http://schemas.microsoft.com/office/drawing/2014/main" id="{22D9C17F-CF02-984F-6C2C-C2E8F74034C7}"/>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FB1B3AE0-D1B4-E5F3-03A1-089C00ED6A1F}"/>
              </a:ext>
            </a:extLst>
          </p:cNvPr>
          <p:cNvSpPr>
            <a:spLocks noGrp="1"/>
          </p:cNvSpPr>
          <p:nvPr>
            <p:ph type="sldNum" sz="quarter" idx="12"/>
          </p:nvPr>
        </p:nvSpPr>
        <p:spPr/>
        <p:txBody>
          <a:bodyPr/>
          <a:lstStyle/>
          <a:p>
            <a:fld id="{03D2D5F4-4871-4469-8343-ED7F6811B37D}" type="slidenum">
              <a:rPr lang="fi-FI" smtClean="0"/>
              <a:pPr/>
              <a:t>4</a:t>
            </a:fld>
            <a:endParaRPr lang="fi-FI" dirty="0"/>
          </a:p>
        </p:txBody>
      </p:sp>
    </p:spTree>
    <p:extLst>
      <p:ext uri="{BB962C8B-B14F-4D97-AF65-F5344CB8AC3E}">
        <p14:creationId xmlns:p14="http://schemas.microsoft.com/office/powerpoint/2010/main" val="11686885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C31E96-9009-BF85-C7F5-EA16E7885F69}"/>
              </a:ext>
            </a:extLst>
          </p:cNvPr>
          <p:cNvSpPr>
            <a:spLocks noGrp="1"/>
          </p:cNvSpPr>
          <p:nvPr>
            <p:ph type="title"/>
          </p:nvPr>
        </p:nvSpPr>
        <p:spPr/>
        <p:txBody>
          <a:bodyPr/>
          <a:lstStyle/>
          <a:p>
            <a:r>
              <a:rPr lang="fi-FI" sz="3200" dirty="0"/>
              <a:t>Terveyspalveluiden ns. välittäjän vastuusta</a:t>
            </a:r>
          </a:p>
        </p:txBody>
      </p:sp>
      <p:sp>
        <p:nvSpPr>
          <p:cNvPr id="3" name="Sisällön paikkamerkki 2">
            <a:extLst>
              <a:ext uri="{FF2B5EF4-FFF2-40B4-BE49-F238E27FC236}">
                <a16:creationId xmlns:a16="http://schemas.microsoft.com/office/drawing/2014/main" id="{63072E36-A08B-8960-421F-4FF6C5C257CE}"/>
              </a:ext>
            </a:extLst>
          </p:cNvPr>
          <p:cNvSpPr>
            <a:spLocks noGrp="1"/>
          </p:cNvSpPr>
          <p:nvPr>
            <p:ph idx="1"/>
          </p:nvPr>
        </p:nvSpPr>
        <p:spPr/>
        <p:txBody>
          <a:bodyPr/>
          <a:lstStyle/>
          <a:p>
            <a:pPr marL="342900" lvl="0" indent="-342900">
              <a:buFont typeface="Symbol" panose="05050102010706020507" pitchFamily="18" charset="2"/>
              <a:buChar char=""/>
            </a:pPr>
            <a:r>
              <a:rPr lang="fi-FI" sz="1800" dirty="0">
                <a:effectLst/>
                <a:latin typeface="Arial" panose="020B0604020202020204" pitchFamily="34" charset="0"/>
                <a:ea typeface="Times New Roman" panose="02020603050405020304" pitchFamily="18" charset="0"/>
              </a:rPr>
              <a:t>12 luvun 1 §:ssä esitetty välittäjän vastuu ei ota huomioon esimerkiksi terveydenhuollon toimialan erityispiirteitä tai esimerkiksi lääkäreiden toimintaan liittyviä erityisnormistoja, eikä esityksessä ole arvioitu välittäjän tosiasiallista mahdollisuutta vaikuttaa palvelun tarjoajan toimintaan tällä toimialalla</a:t>
            </a:r>
            <a:endParaRPr lang="fi-FI"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fi-FI" sz="1800" dirty="0">
                <a:effectLst/>
                <a:latin typeface="Arial" panose="020B0604020202020204" pitchFamily="34" charset="0"/>
                <a:ea typeface="Times New Roman" panose="02020603050405020304" pitchFamily="18" charset="0"/>
              </a:rPr>
              <a:t>Esitetystä välittäjän vastuusta vapautuminen edellyttäisi käytännössä merkittäviä investointeja sekä IT-kehityksen että henkilöresurssien muodossa, jotta voitaisiin pyrkiä luomaan kyvykkyys tarjota kuluttajalle esityksessä edellytetyt tiedot ennen sopimuksen solmimista esimerkiksi sähköisissä asiointikanavissa. Tämä olisi haastavaa eri syistä sekä suurille että pienille toimijoille tilanteessa jossa näillä on jo merkittäviä investointitarpeita muusta toimialan sääntelystä johtuen. </a:t>
            </a:r>
          </a:p>
          <a:p>
            <a:pPr marL="342900" lvl="0" indent="-342900">
              <a:buFont typeface="Symbol" panose="05050102010706020507" pitchFamily="18" charset="2"/>
              <a:buChar char=""/>
            </a:pPr>
            <a:r>
              <a:rPr lang="fi-FI" sz="1800" dirty="0">
                <a:effectLst/>
                <a:latin typeface="Arial" panose="020B0604020202020204" pitchFamily="34" charset="0"/>
                <a:ea typeface="Times New Roman" panose="02020603050405020304" pitchFamily="18" charset="0"/>
              </a:rPr>
              <a:t>Jos lainsäädäntö saatetaan voimaan, tulee lakiuudistuksen toimeenpanon edellyttämien i</a:t>
            </a:r>
            <a:r>
              <a:rPr lang="fi-FI" dirty="0">
                <a:latin typeface="Arial" panose="020B0604020202020204" pitchFamily="34" charset="0"/>
                <a:ea typeface="Times New Roman" panose="02020603050405020304" pitchFamily="18" charset="0"/>
              </a:rPr>
              <a:t>nvestointien ja tietojärjestelmämuutosten vaatima aika huomioida joka tapauksessa lain voimaan tulon  osalta. Nyt esitetty voimaan tulo ajankohta vuoden 2023 alusta on joka tapauksessa tämän säädöskohdan sekä yleisestikin arvioituna liian nopea</a:t>
            </a:r>
            <a:r>
              <a:rPr lang="fi-FI" sz="1800" dirty="0">
                <a:effectLst/>
                <a:latin typeface="Arial" panose="020B0604020202020204" pitchFamily="34" charset="0"/>
                <a:ea typeface="Times New Roman" panose="02020603050405020304" pitchFamily="18" charset="0"/>
              </a:rPr>
              <a:t> muutoksien toteuttamisen näkökulmasta</a:t>
            </a:r>
            <a:endParaRPr lang="fi-FI" dirty="0">
              <a:effectLst/>
              <a:latin typeface="Calibri" panose="020F0502020204030204" pitchFamily="34" charset="0"/>
              <a:ea typeface="Calibri" panose="020F0502020204030204" pitchFamily="34" charset="0"/>
            </a:endParaRPr>
          </a:p>
          <a:p>
            <a:endParaRPr lang="fi-FI" dirty="0"/>
          </a:p>
        </p:txBody>
      </p:sp>
      <p:sp>
        <p:nvSpPr>
          <p:cNvPr id="4" name="Alatunnisteen paikkamerkki 3">
            <a:extLst>
              <a:ext uri="{FF2B5EF4-FFF2-40B4-BE49-F238E27FC236}">
                <a16:creationId xmlns:a16="http://schemas.microsoft.com/office/drawing/2014/main" id="{694D3A8B-8850-CEBF-9CDF-75FFDEB8970A}"/>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DBA9DA4A-FA7C-5F9B-7210-767D7ED1EEA0}"/>
              </a:ext>
            </a:extLst>
          </p:cNvPr>
          <p:cNvSpPr>
            <a:spLocks noGrp="1"/>
          </p:cNvSpPr>
          <p:nvPr>
            <p:ph type="sldNum" sz="quarter" idx="12"/>
          </p:nvPr>
        </p:nvSpPr>
        <p:spPr/>
        <p:txBody>
          <a:bodyPr/>
          <a:lstStyle/>
          <a:p>
            <a:fld id="{03D2D5F4-4871-4469-8343-ED7F6811B37D}" type="slidenum">
              <a:rPr lang="fi-FI" smtClean="0"/>
              <a:pPr/>
              <a:t>5</a:t>
            </a:fld>
            <a:endParaRPr lang="fi-FI" dirty="0"/>
          </a:p>
        </p:txBody>
      </p:sp>
    </p:spTree>
    <p:extLst>
      <p:ext uri="{BB962C8B-B14F-4D97-AF65-F5344CB8AC3E}">
        <p14:creationId xmlns:p14="http://schemas.microsoft.com/office/powerpoint/2010/main" val="4035937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D3B920-44E2-B049-5FAD-89C73F5ACFB2}"/>
              </a:ext>
            </a:extLst>
          </p:cNvPr>
          <p:cNvSpPr>
            <a:spLocks noGrp="1"/>
          </p:cNvSpPr>
          <p:nvPr>
            <p:ph type="title"/>
          </p:nvPr>
        </p:nvSpPr>
        <p:spPr/>
        <p:txBody>
          <a:bodyPr/>
          <a:lstStyle/>
          <a:p>
            <a:r>
              <a:rPr lang="fi-FI" sz="3200" dirty="0"/>
              <a:t>Samaa palvelua käyttävien kuluttajien asemasta</a:t>
            </a:r>
          </a:p>
        </p:txBody>
      </p:sp>
      <p:sp>
        <p:nvSpPr>
          <p:cNvPr id="3" name="Sisällön paikkamerkki 2">
            <a:extLst>
              <a:ext uri="{FF2B5EF4-FFF2-40B4-BE49-F238E27FC236}">
                <a16:creationId xmlns:a16="http://schemas.microsoft.com/office/drawing/2014/main" id="{6E261457-3068-7DAC-8642-6FF470C2A87B}"/>
              </a:ext>
            </a:extLst>
          </p:cNvPr>
          <p:cNvSpPr>
            <a:spLocks noGrp="1"/>
          </p:cNvSpPr>
          <p:nvPr>
            <p:ph idx="1"/>
          </p:nvPr>
        </p:nvSpPr>
        <p:spPr/>
        <p:txBody>
          <a:bodyPr/>
          <a:lstStyle/>
          <a:p>
            <a:r>
              <a:rPr lang="fi-FI" sz="1600" dirty="0">
                <a:latin typeface="Arial" panose="020B0604020202020204" pitchFamily="34" charset="0"/>
                <a:cs typeface="Arial" panose="020B0604020202020204" pitchFamily="34" charset="0"/>
              </a:rPr>
              <a:t>Elinkeinonharjoittajat tuottavat julkisella järjestämisvastuulla olevia sosiaali- ja terveydenhuollon palveluita laajamittaisesti esimerkiksi ikääntyneiden palveluissa, lääkärin vastaanottotoiminnassa, suun terveydenhuollossa, kuntoutuksessa jne.</a:t>
            </a:r>
          </a:p>
          <a:p>
            <a:pPr lvl="1"/>
            <a:r>
              <a:rPr lang="fi-FI" sz="1600" dirty="0">
                <a:latin typeface="Arial" panose="020B0604020202020204" pitchFamily="34" charset="0"/>
                <a:cs typeface="Arial" panose="020B0604020202020204" pitchFamily="34" charset="0"/>
              </a:rPr>
              <a:t>Potilasvakuutusjärjestelmästä huolimatta on mahdollista, että saman palveluntarjoajan asiakkaana on kuluttajansuojan näkökulmasta erilaisessa oikeudellisessa asemassa olevia kuluttajia riippuen siitä, miten palvelu on kustannettu</a:t>
            </a:r>
          </a:p>
          <a:p>
            <a:pPr lvl="1"/>
            <a:r>
              <a:rPr lang="fi-FI" sz="1600" dirty="0">
                <a:latin typeface="Arial" panose="020B0604020202020204" pitchFamily="34" charset="0"/>
                <a:cs typeface="Arial" panose="020B0604020202020204" pitchFamily="34" charset="0"/>
              </a:rPr>
              <a:t>Asiakkaiden rahoitusosuudet vaihtelevat palveluittain ja samaa palvelua käyttävien asiakkaiden kesken Asiakkaan maksuosuus voi olla esimerkiksi hoivapalveluissa erittäin merkittävä.</a:t>
            </a:r>
          </a:p>
          <a:p>
            <a:r>
              <a:rPr lang="fi-FI" sz="1600" dirty="0">
                <a:latin typeface="Arial" panose="020B0604020202020204" pitchFamily="34" charset="0"/>
                <a:cs typeface="Arial" panose="020B0604020202020204" pitchFamily="34" charset="0"/>
              </a:rPr>
              <a:t>Muuttuuko virhe tai viivästys kuluttajan kannalta erilaiseksi, jos palvelun tuottaa julkinen toimija?</a:t>
            </a:r>
          </a:p>
          <a:p>
            <a:pPr lvl="1"/>
            <a:r>
              <a:rPr lang="fi-FI" sz="1600" dirty="0">
                <a:latin typeface="Arial" panose="020B0604020202020204" pitchFamily="34" charset="0"/>
                <a:cs typeface="Arial" panose="020B0604020202020204" pitchFamily="34" charset="0"/>
              </a:rPr>
              <a:t>Sekä julkisessa että yksityisessä sotessa virhe- ja viivästystilanteiden mahdollisuus on suuri ja kirjo laaja (lakisääteisten enimmäisaikojen noudattaminen, virheelliset diagnoosit, ennalta arvaamattomat välttämättömät toimenpiteet, akuutit henkeä uhkaavat tilanteet jne., tilaajan suoritusesteet, tilaajan puutteellinen valmistautuminen ohjeistuksesta huolimatta jne.)</a:t>
            </a:r>
          </a:p>
          <a:p>
            <a:pPr lvl="1"/>
            <a:r>
              <a:rPr lang="fi-FI" sz="1600" dirty="0">
                <a:latin typeface="Arial" panose="020B0604020202020204" pitchFamily="34" charset="0"/>
                <a:cs typeface="Arial" panose="020B0604020202020204" pitchFamily="34" charset="0"/>
              </a:rPr>
              <a:t>Elinkeinonharjoittajien kohdalla pelkkä viivästyminen riittäisi aiheuttamaan seuraamuksen, eikä varsinaista tuottamusta edellytettäisi. Näissä tilanteissa on useimmiten kysymys muusta kuin elinkeinonharjoittajasta johtuvasta syystä?</a:t>
            </a:r>
          </a:p>
        </p:txBody>
      </p:sp>
      <p:sp>
        <p:nvSpPr>
          <p:cNvPr id="4" name="Alatunnisteen paikkamerkki 3">
            <a:extLst>
              <a:ext uri="{FF2B5EF4-FFF2-40B4-BE49-F238E27FC236}">
                <a16:creationId xmlns:a16="http://schemas.microsoft.com/office/drawing/2014/main" id="{34FEF983-B202-8528-C8EF-55B4B24E8CF8}"/>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77890171-C68D-185C-2DC1-A30FE8098981}"/>
              </a:ext>
            </a:extLst>
          </p:cNvPr>
          <p:cNvSpPr>
            <a:spLocks noGrp="1"/>
          </p:cNvSpPr>
          <p:nvPr>
            <p:ph type="sldNum" sz="quarter" idx="12"/>
          </p:nvPr>
        </p:nvSpPr>
        <p:spPr/>
        <p:txBody>
          <a:bodyPr/>
          <a:lstStyle/>
          <a:p>
            <a:fld id="{03D2D5F4-4871-4469-8343-ED7F6811B37D}" type="slidenum">
              <a:rPr lang="fi-FI" smtClean="0"/>
              <a:pPr/>
              <a:t>6</a:t>
            </a:fld>
            <a:endParaRPr lang="fi-FI" dirty="0"/>
          </a:p>
        </p:txBody>
      </p:sp>
    </p:spTree>
    <p:extLst>
      <p:ext uri="{BB962C8B-B14F-4D97-AF65-F5344CB8AC3E}">
        <p14:creationId xmlns:p14="http://schemas.microsoft.com/office/powerpoint/2010/main" val="18991689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33DFBC-2B53-59CE-7D86-FF41E8518DFA}"/>
              </a:ext>
            </a:extLst>
          </p:cNvPr>
          <p:cNvSpPr>
            <a:spLocks noGrp="1"/>
          </p:cNvSpPr>
          <p:nvPr>
            <p:ph type="title"/>
          </p:nvPr>
        </p:nvSpPr>
        <p:spPr>
          <a:xfrm>
            <a:off x="803082" y="797535"/>
            <a:ext cx="10587162" cy="657640"/>
          </a:xfrm>
        </p:spPr>
        <p:txBody>
          <a:bodyPr/>
          <a:lstStyle/>
          <a:p>
            <a:r>
              <a:rPr lang="fi-FI" sz="3200" dirty="0"/>
              <a:t>Tulevat stepit</a:t>
            </a:r>
          </a:p>
        </p:txBody>
      </p:sp>
      <p:sp>
        <p:nvSpPr>
          <p:cNvPr id="3" name="Sisällön paikkamerkki 2">
            <a:extLst>
              <a:ext uri="{FF2B5EF4-FFF2-40B4-BE49-F238E27FC236}">
                <a16:creationId xmlns:a16="http://schemas.microsoft.com/office/drawing/2014/main" id="{9D350AF5-F040-B6E7-1B1C-87198D01FB7F}"/>
              </a:ext>
            </a:extLst>
          </p:cNvPr>
          <p:cNvSpPr>
            <a:spLocks noGrp="1"/>
          </p:cNvSpPr>
          <p:nvPr>
            <p:ph idx="1"/>
          </p:nvPr>
        </p:nvSpPr>
        <p:spPr>
          <a:xfrm>
            <a:off x="803082" y="1720645"/>
            <a:ext cx="10587162" cy="4385949"/>
          </a:xfrm>
        </p:spPr>
        <p:txBody>
          <a:bodyPr/>
          <a:lstStyle/>
          <a:p>
            <a:r>
              <a:rPr lang="fi-FI" dirty="0">
                <a:latin typeface="Arial" panose="020B0604020202020204" pitchFamily="34" charset="0"/>
                <a:cs typeface="Arial" panose="020B0604020202020204" pitchFamily="34" charset="0"/>
              </a:rPr>
              <a:t>Hyvinvointiala HALI ry katsoo, että sosiaali- ja terveyspalvelut tulee tässä vaiheessa jättää ehdotettujen lakimuutosten soveltamisalan ulkopuolelle. Emme pidä tarkoituksenmukaisena, että kuluttajan asema voisi edellä kuvatulla tavalla vaihdella sen mukaan, kenen palveluntarjoajan asiakkaana ihminen sattuu olemaan.</a:t>
            </a:r>
          </a:p>
          <a:p>
            <a:r>
              <a:rPr lang="fi-FI" b="1" dirty="0">
                <a:latin typeface="Arial" panose="020B0604020202020204" pitchFamily="34" charset="0"/>
                <a:cs typeface="Arial" panose="020B0604020202020204" pitchFamily="34" charset="0"/>
              </a:rPr>
              <a:t>Mikäli valiokunta katsoo, että lakiuudistuksen soveltamisalaa ei voida supistaa edellä kuvatulla tavalla, tulee lakiesityksen perustuslainmukaisuus varmistaa perustuslakivaliokunnan käsittelyssä erityisesti asiakkaiden yhdenvertaisuuden osalta.</a:t>
            </a:r>
          </a:p>
          <a:p>
            <a:r>
              <a:rPr lang="fi-FI" dirty="0">
                <a:latin typeface="Arial" panose="020B0604020202020204" pitchFamily="34" charset="0"/>
                <a:cs typeface="Arial" panose="020B0604020202020204" pitchFamily="34" charset="0"/>
              </a:rPr>
              <a:t>Lisäksi tulee selvittää kahden päällekkäisen korvauslainsäädännön vaikutukset terveyspalvelujen osalta. Jos selvitystä ei tehdä, tulee säätää että kuluttajansuojalakia ei sovelleta siltä osin, kun asia kuuluu potilasvakuutuslain soveltamisalaan.</a:t>
            </a:r>
          </a:p>
          <a:p>
            <a:r>
              <a:rPr lang="fi-FI" dirty="0">
                <a:latin typeface="Arial" panose="020B0604020202020204" pitchFamily="34" charset="0"/>
                <a:cs typeface="Arial" panose="020B0604020202020204" pitchFamily="34" charset="0"/>
              </a:rPr>
              <a:t>Esityksen mukaan ehdotettu laki on tarkoitettu tulemaan voimaan vuoden 2023 lähtien. Hyvinvointiala HALI ry ei kannata lakiesityksen soveltamista yksityisiin sosiaali- ja terveyspalveluihin. Jos lakiesitys kuitenkin etenee, niin lain voimaantuloa tulee siirtää esimerkiksi 12 kuukaudella. Tämä on välttämätöntä esimerkiksi lain edellyttämien tietojärjestelmämuutosten vuoksi. </a:t>
            </a:r>
          </a:p>
        </p:txBody>
      </p:sp>
      <p:sp>
        <p:nvSpPr>
          <p:cNvPr id="4" name="Alatunnisteen paikkamerkki 3">
            <a:extLst>
              <a:ext uri="{FF2B5EF4-FFF2-40B4-BE49-F238E27FC236}">
                <a16:creationId xmlns:a16="http://schemas.microsoft.com/office/drawing/2014/main" id="{1572E37F-24D0-718A-1220-A02B170D2505}"/>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8D48A106-A35B-2515-284F-F8BA9372BDD8}"/>
              </a:ext>
            </a:extLst>
          </p:cNvPr>
          <p:cNvSpPr>
            <a:spLocks noGrp="1"/>
          </p:cNvSpPr>
          <p:nvPr>
            <p:ph type="sldNum" sz="quarter" idx="12"/>
          </p:nvPr>
        </p:nvSpPr>
        <p:spPr/>
        <p:txBody>
          <a:bodyPr/>
          <a:lstStyle/>
          <a:p>
            <a:fld id="{03D2D5F4-4871-4469-8343-ED7F6811B37D}" type="slidenum">
              <a:rPr lang="fi-FI" smtClean="0"/>
              <a:pPr/>
              <a:t>7</a:t>
            </a:fld>
            <a:endParaRPr lang="fi-FI" dirty="0"/>
          </a:p>
        </p:txBody>
      </p:sp>
    </p:spTree>
    <p:extLst>
      <p:ext uri="{BB962C8B-B14F-4D97-AF65-F5344CB8AC3E}">
        <p14:creationId xmlns:p14="http://schemas.microsoft.com/office/powerpoint/2010/main" val="33608365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3E09AD-58C9-3A97-410F-8E3931F67094}"/>
              </a:ext>
            </a:extLst>
          </p:cNvPr>
          <p:cNvSpPr>
            <a:spLocks noGrp="1"/>
          </p:cNvSpPr>
          <p:nvPr>
            <p:ph type="title"/>
          </p:nvPr>
        </p:nvSpPr>
        <p:spPr/>
        <p:txBody>
          <a:bodyPr/>
          <a:lstStyle/>
          <a:p>
            <a:r>
              <a:rPr lang="fi-FI" sz="3200" dirty="0"/>
              <a:t>Taustaa: Muita huomioita</a:t>
            </a:r>
          </a:p>
        </p:txBody>
      </p:sp>
      <p:sp>
        <p:nvSpPr>
          <p:cNvPr id="3" name="Sisällön paikkamerkki 2">
            <a:extLst>
              <a:ext uri="{FF2B5EF4-FFF2-40B4-BE49-F238E27FC236}">
                <a16:creationId xmlns:a16="http://schemas.microsoft.com/office/drawing/2014/main" id="{351766C8-BF0E-1634-9B38-FEB27E6C3CC3}"/>
              </a:ext>
            </a:extLst>
          </p:cNvPr>
          <p:cNvSpPr>
            <a:spLocks noGrp="1"/>
          </p:cNvSpPr>
          <p:nvPr>
            <p:ph idx="1"/>
          </p:nvPr>
        </p:nvSpPr>
        <p:spPr/>
        <p:txBody>
          <a:bodyPr/>
          <a:lstStyle/>
          <a:p>
            <a:r>
              <a:rPr lang="fi-FI" sz="2000" dirty="0">
                <a:latin typeface="Arial" panose="020B0604020202020204" pitchFamily="34" charset="0"/>
                <a:cs typeface="Arial" panose="020B0604020202020204" pitchFamily="34" charset="0"/>
              </a:rPr>
              <a:t>Sote- ja varhaiskasvatuspalvelut poikkeavat luonteeltaan merkittävästi esimerkiksi ravintolasta varattavan pöydän varaamisesta tai hiusten leikkauspalveluista. Onko ylipäätään mahdollista ja tarkoituksenmukaista noudattaa kaikissa henkilöön kohdistuvissa palveluissa samaa normistoa? Nyt esitetty lakiluonnos ei pidä sisällä esim. asianajo- ja lakipalveluita, viestintäpalveluita tai konsulttipalveluita </a:t>
            </a:r>
            <a:r>
              <a:rPr lang="fi-FI" sz="2000" dirty="0" err="1">
                <a:latin typeface="Arial" panose="020B0604020202020204" pitchFamily="34" charset="0"/>
                <a:cs typeface="Arial" panose="020B0604020202020204" pitchFamily="34" charset="0"/>
              </a:rPr>
              <a:t>juusi</a:t>
            </a:r>
            <a:r>
              <a:rPr lang="fi-FI" sz="2000" dirty="0">
                <a:latin typeface="Arial" panose="020B0604020202020204" pitchFamily="34" charset="0"/>
                <a:cs typeface="Arial" panose="020B0604020202020204" pitchFamily="34" charset="0"/>
              </a:rPr>
              <a:t> siksi, että niiden ei ole katsottu soveltuvan lain piiriin luonteensa vuoksi.</a:t>
            </a:r>
          </a:p>
          <a:p>
            <a:r>
              <a:rPr lang="fi-FI" sz="2000" dirty="0">
                <a:latin typeface="Arial" panose="020B0604020202020204" pitchFamily="34" charset="0"/>
                <a:cs typeface="Arial" panose="020B0604020202020204" pitchFamily="34" charset="0"/>
              </a:rPr>
              <a:t>Viivästyksiä ja virheitä aiheutuu tällä hetkellä esimerkiksi merkittävän työvoimapulan vuoksi kaikille alan toimijoille. Tämä ongelma vaatii kansallisen tason ratkaisuja. Elinkeinonharjoittajien ”sakottaminen” työvoimapulan aiheuttamien viivästymisten vuoksi ei paranna kenenkään asemaa? </a:t>
            </a:r>
          </a:p>
          <a:p>
            <a:endParaRPr lang="fi-FI" dirty="0"/>
          </a:p>
        </p:txBody>
      </p:sp>
      <p:sp>
        <p:nvSpPr>
          <p:cNvPr id="4" name="Alatunnisteen paikkamerkki 3">
            <a:extLst>
              <a:ext uri="{FF2B5EF4-FFF2-40B4-BE49-F238E27FC236}">
                <a16:creationId xmlns:a16="http://schemas.microsoft.com/office/drawing/2014/main" id="{0168D4A3-CD48-02A7-367D-319B5F588F9B}"/>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0D801174-13B3-7985-B2DB-96DB0A5FFAED}"/>
              </a:ext>
            </a:extLst>
          </p:cNvPr>
          <p:cNvSpPr>
            <a:spLocks noGrp="1"/>
          </p:cNvSpPr>
          <p:nvPr>
            <p:ph type="sldNum" sz="quarter" idx="12"/>
          </p:nvPr>
        </p:nvSpPr>
        <p:spPr/>
        <p:txBody>
          <a:bodyPr/>
          <a:lstStyle/>
          <a:p>
            <a:fld id="{03D2D5F4-4871-4469-8343-ED7F6811B37D}" type="slidenum">
              <a:rPr lang="fi-FI" smtClean="0"/>
              <a:pPr/>
              <a:t>8</a:t>
            </a:fld>
            <a:endParaRPr lang="fi-FI" dirty="0"/>
          </a:p>
        </p:txBody>
      </p:sp>
    </p:spTree>
    <p:extLst>
      <p:ext uri="{BB962C8B-B14F-4D97-AF65-F5344CB8AC3E}">
        <p14:creationId xmlns:p14="http://schemas.microsoft.com/office/powerpoint/2010/main" val="42407227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DF94C13-D6A7-3547-4373-66940E5F15C6}"/>
              </a:ext>
            </a:extLst>
          </p:cNvPr>
          <p:cNvSpPr>
            <a:spLocks noGrp="1"/>
          </p:cNvSpPr>
          <p:nvPr>
            <p:ph type="title"/>
          </p:nvPr>
        </p:nvSpPr>
        <p:spPr/>
        <p:txBody>
          <a:bodyPr/>
          <a:lstStyle/>
          <a:p>
            <a:r>
              <a:rPr lang="fi-FI" sz="3200" dirty="0"/>
              <a:t>Muita huomioita (2)</a:t>
            </a:r>
          </a:p>
        </p:txBody>
      </p:sp>
      <p:sp>
        <p:nvSpPr>
          <p:cNvPr id="3" name="Sisällön paikkamerkki 2">
            <a:extLst>
              <a:ext uri="{FF2B5EF4-FFF2-40B4-BE49-F238E27FC236}">
                <a16:creationId xmlns:a16="http://schemas.microsoft.com/office/drawing/2014/main" id="{926B336C-0725-AFCE-745C-D0B56F24AD62}"/>
              </a:ext>
            </a:extLst>
          </p:cNvPr>
          <p:cNvSpPr>
            <a:spLocks noGrp="1"/>
          </p:cNvSpPr>
          <p:nvPr>
            <p:ph idx="1"/>
          </p:nvPr>
        </p:nvSpPr>
        <p:spPr/>
        <p:txBody>
          <a:bodyPr/>
          <a:lstStyle/>
          <a:p>
            <a:r>
              <a:rPr lang="fi-FI" dirty="0"/>
              <a:t>Ns. vakiokorvausta ei juurikaan käytetä tällä hetkellä sosiaali- ja terveys- tai varhaiskasvatuspalveluissa</a:t>
            </a:r>
          </a:p>
          <a:p>
            <a:r>
              <a:rPr lang="fi-FI" dirty="0"/>
              <a:t>Kuluttajan suoritusesteen tilanteessa tulee elinkeinonharjoittajalle korvata palvelun valmistelun aiheuttamat kustannukset täysimääräisesti</a:t>
            </a:r>
          </a:p>
          <a:p>
            <a:r>
              <a:rPr lang="fi-FI" dirty="0"/>
              <a:t>Palveluseteleiden arvon ajantasaisuus ja kohtuullisuus tulee pikaisesti varmistaa valtakunnallisesti (vrt. eduskunnan oikeusasiamiehen ratkaisu 30.11.2021). Palvelusetelin arvojen alhaisuus esimerkiksi ikääntyneiden palveluissa ja varhaiskasvatuksessa sekä suuret kuntakohtaiset erot heikentävät merkittävällä tavalla kuluttajien asemaa ja lisäävät kuluttajien välistä epätasa-arvoa.</a:t>
            </a:r>
          </a:p>
          <a:p>
            <a:r>
              <a:rPr lang="fi-FI" dirty="0"/>
              <a:t>Virheen oikaisemisen ensisijaisuutta tulee korostaa. Virheen korvaamista muulla tavoin kuin seuraamusmaksuin tulee olla ensisijaista. Kieltäytyminen virheen oikaisusta tulee olla poikkeuksellista ja sille tulee olla perusteltu syy.</a:t>
            </a:r>
          </a:p>
          <a:p>
            <a:endParaRPr lang="fi-FI" dirty="0"/>
          </a:p>
        </p:txBody>
      </p:sp>
      <p:sp>
        <p:nvSpPr>
          <p:cNvPr id="4" name="Alatunnisteen paikkamerkki 3">
            <a:extLst>
              <a:ext uri="{FF2B5EF4-FFF2-40B4-BE49-F238E27FC236}">
                <a16:creationId xmlns:a16="http://schemas.microsoft.com/office/drawing/2014/main" id="{EC290F05-141C-3D2D-7187-8E2A3AA96CA6}"/>
              </a:ext>
            </a:extLst>
          </p:cNvPr>
          <p:cNvSpPr>
            <a:spLocks noGrp="1"/>
          </p:cNvSpPr>
          <p:nvPr>
            <p:ph type="ftr" sz="quarter" idx="11"/>
          </p:nvPr>
        </p:nvSpPr>
        <p:spPr/>
        <p:txBody>
          <a:bodyPr/>
          <a:lstStyle/>
          <a:p>
            <a:pPr algn="l"/>
            <a:r>
              <a:rPr lang="fi-FI"/>
              <a:t>Hyvinvointiala HALI ry 29.9.2022</a:t>
            </a:r>
            <a:endParaRPr lang="fi-FI" dirty="0"/>
          </a:p>
        </p:txBody>
      </p:sp>
      <p:sp>
        <p:nvSpPr>
          <p:cNvPr id="5" name="Dian numeron paikkamerkki 4">
            <a:extLst>
              <a:ext uri="{FF2B5EF4-FFF2-40B4-BE49-F238E27FC236}">
                <a16:creationId xmlns:a16="http://schemas.microsoft.com/office/drawing/2014/main" id="{4271808A-196B-2ADC-614A-314946CB5F8C}"/>
              </a:ext>
            </a:extLst>
          </p:cNvPr>
          <p:cNvSpPr>
            <a:spLocks noGrp="1"/>
          </p:cNvSpPr>
          <p:nvPr>
            <p:ph type="sldNum" sz="quarter" idx="12"/>
          </p:nvPr>
        </p:nvSpPr>
        <p:spPr/>
        <p:txBody>
          <a:bodyPr/>
          <a:lstStyle/>
          <a:p>
            <a:fld id="{03D2D5F4-4871-4469-8343-ED7F6811B37D}" type="slidenum">
              <a:rPr lang="fi-FI" smtClean="0"/>
              <a:pPr/>
              <a:t>9</a:t>
            </a:fld>
            <a:endParaRPr lang="fi-FI" dirty="0"/>
          </a:p>
        </p:txBody>
      </p:sp>
    </p:spTree>
    <p:extLst>
      <p:ext uri="{BB962C8B-B14F-4D97-AF65-F5344CB8AC3E}">
        <p14:creationId xmlns:p14="http://schemas.microsoft.com/office/powerpoint/2010/main" val="13688270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HALI ry">
  <a:themeElements>
    <a:clrScheme name="HALI">
      <a:dk1>
        <a:sysClr val="windowText" lastClr="000000"/>
      </a:dk1>
      <a:lt1>
        <a:sysClr val="window" lastClr="FFFFFF"/>
      </a:lt1>
      <a:dk2>
        <a:srgbClr val="19ABB5"/>
      </a:dk2>
      <a:lt2>
        <a:srgbClr val="FAA61A"/>
      </a:lt2>
      <a:accent1>
        <a:srgbClr val="19ABB5"/>
      </a:accent1>
      <a:accent2>
        <a:srgbClr val="F2BE19"/>
      </a:accent2>
      <a:accent3>
        <a:srgbClr val="CCCCCC"/>
      </a:accent3>
      <a:accent4>
        <a:srgbClr val="45BDC7"/>
      </a:accent4>
      <a:accent5>
        <a:srgbClr val="FAA61A"/>
      </a:accent5>
      <a:accent6>
        <a:srgbClr val="7F7F7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HALI_mallipohja_v2020-09-04.potx" id="{47940130-75EC-4F18-B1BB-24FCABDDAD75}" vid="{845CE761-E163-4951-93E7-853706857E1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9A900604A8F546B75D3F86E7158123" ma:contentTypeVersion="10" ma:contentTypeDescription="Create a new document." ma:contentTypeScope="" ma:versionID="1406312350eda4c53854a74af9361224">
  <xsd:schema xmlns:xsd="http://www.w3.org/2001/XMLSchema" xmlns:xs="http://www.w3.org/2001/XMLSchema" xmlns:p="http://schemas.microsoft.com/office/2006/metadata/properties" xmlns:ns2="105547a7-a4e0-4b50-a7e5-7394f7ec0342" targetNamespace="http://schemas.microsoft.com/office/2006/metadata/properties" ma:root="true" ma:fieldsID="322d1689269f26d835e7d032aadc8955" ns2:_="">
    <xsd:import namespace="105547a7-a4e0-4b50-a7e5-7394f7ec03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547a7-a4e0-4b50-a7e5-7394f7ec03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ACF5EE-7D1E-456F-A409-6A878E9347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547a7-a4e0-4b50-a7e5-7394f7ec03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BA6623-D925-4352-9A5E-A4AD8BF4B047}">
  <ds:schemaRefs>
    <ds:schemaRef ds:uri="http://schemas.microsoft.com/sharepoint/v3/contenttype/forms"/>
  </ds:schemaRefs>
</ds:datastoreItem>
</file>

<file path=customXml/itemProps3.xml><?xml version="1.0" encoding="utf-8"?>
<ds:datastoreItem xmlns:ds="http://schemas.openxmlformats.org/officeDocument/2006/customXml" ds:itemID="{0F42BCCA-2878-4FF0-A528-F49065D2A8DD}">
  <ds:schemaRefs>
    <ds:schemaRef ds:uri="http://www.w3.org/XML/1998/namespace"/>
    <ds:schemaRef ds:uri="http://schemas.microsoft.com/office/2006/documentManagement/types"/>
    <ds:schemaRef ds:uri="http://schemas.microsoft.com/office/2006/metadata/properties"/>
    <ds:schemaRef ds:uri="105547a7-a4e0-4b50-a7e5-7394f7ec0342"/>
    <ds:schemaRef ds:uri="http://purl.org/dc/dcmitype/"/>
    <ds:schemaRef ds:uri="http://purl.org/dc/term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HALI ry</Template>
  <TotalTime>1221</TotalTime>
  <Words>1083</Words>
  <Application>Microsoft Office PowerPoint</Application>
  <PresentationFormat>Laajakuva</PresentationFormat>
  <Paragraphs>71</Paragraphs>
  <Slides>10</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10</vt:i4>
      </vt:variant>
    </vt:vector>
  </HeadingPairs>
  <TitlesOfParts>
    <vt:vector size="14" baseType="lpstr">
      <vt:lpstr>Arial</vt:lpstr>
      <vt:lpstr>Calibri</vt:lpstr>
      <vt:lpstr>Symbol</vt:lpstr>
      <vt:lpstr>HALI ry</vt:lpstr>
      <vt:lpstr>HE 48/2022 vp Hallituksen esitys laiksi kuluttajansuojalain muuttamisesta  Eduskunnan talousvaliokunta 29.9.2022 </vt:lpstr>
      <vt:lpstr>Hallituksen esityksestä yleisesti</vt:lpstr>
      <vt:lpstr>Ehdotetun lainsäädännön suhde potilasvakuutuslakiin tulee selvittää esitettyä tarkemmin</vt:lpstr>
      <vt:lpstr>Muita huomioita terveyspalveluihin liittyen</vt:lpstr>
      <vt:lpstr>Terveyspalveluiden ns. välittäjän vastuusta</vt:lpstr>
      <vt:lpstr>Samaa palvelua käyttävien kuluttajien asemasta</vt:lpstr>
      <vt:lpstr>Tulevat stepit</vt:lpstr>
      <vt:lpstr>Taustaa: Muita huomioita</vt:lpstr>
      <vt:lpstr>Muita huomioita (2)</vt:lpstr>
      <vt:lpstr>Sääntely Ruotsissa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Presentaation otsikko kirjoitetaan tähän</dc:title>
  <dc:creator>PIERINA IGNACIA DE LOS ANDES BASILIO RUDIGER</dc:creator>
  <cp:lastModifiedBy>Lyydia Laukkanen</cp:lastModifiedBy>
  <cp:revision>29</cp:revision>
  <dcterms:created xsi:type="dcterms:W3CDTF">2020-10-13T08:11:46Z</dcterms:created>
  <dcterms:modified xsi:type="dcterms:W3CDTF">2022-10-14T13:02:55Z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0x0101000F9A900604A8F546B75D3F86E7158123</vt:lpwstr>
  </property>
</Properties>
</file>