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6"/>
  </p:notesMasterIdLst>
  <p:sldIdLst>
    <p:sldId id="281" r:id="rId5"/>
    <p:sldId id="282" r:id="rId6"/>
    <p:sldId id="286" r:id="rId7"/>
    <p:sldId id="292" r:id="rId8"/>
    <p:sldId id="291" r:id="rId9"/>
    <p:sldId id="293" r:id="rId10"/>
    <p:sldId id="294" r:id="rId11"/>
    <p:sldId id="287" r:id="rId12"/>
    <p:sldId id="303" r:id="rId13"/>
    <p:sldId id="302" r:id="rId14"/>
    <p:sldId id="324" r:id="rId15"/>
    <p:sldId id="318" r:id="rId16"/>
    <p:sldId id="310" r:id="rId17"/>
    <p:sldId id="322" r:id="rId18"/>
    <p:sldId id="311" r:id="rId19"/>
    <p:sldId id="312" r:id="rId20"/>
    <p:sldId id="288" r:id="rId21"/>
    <p:sldId id="313" r:id="rId22"/>
    <p:sldId id="315" r:id="rId23"/>
    <p:sldId id="316" r:id="rId24"/>
    <p:sldId id="317" r:id="rId25"/>
    <p:sldId id="319" r:id="rId26"/>
    <p:sldId id="321" r:id="rId27"/>
    <p:sldId id="289" r:id="rId28"/>
    <p:sldId id="323" r:id="rId29"/>
    <p:sldId id="304" r:id="rId30"/>
    <p:sldId id="305" r:id="rId31"/>
    <p:sldId id="306" r:id="rId32"/>
    <p:sldId id="307" r:id="rId33"/>
    <p:sldId id="308" r:id="rId34"/>
    <p:sldId id="309" r:id="rId3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191FFD-A2CE-FF1F-5E03-620A8AC38F68}" name="Hanna-Maija Kause" initials="HMK" userId="S::hanna-maija.kause@hyvinvointiala.fi::30c3716a-81c8-4b9d-b8ac-5b6680f6c8f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E95B49-F332-4B80-AECC-781605FE4637}" type="datetimeFigureOut">
              <a:rPr lang="fi-FI" smtClean="0"/>
              <a:t>19.6.2023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4C5B00-70F6-420A-8568-FF13C25AE860}" type="slidenum">
              <a:rPr lang="fi-FI" smtClean="0"/>
              <a:t>‹#›</a:t>
            </a:fld>
            <a:endParaRPr lang="fi-FI"/>
          </a:p>
        </p:txBody>
      </p:sp>
    </p:spTree>
    <p:extLst>
      <p:ext uri="{BB962C8B-B14F-4D97-AF65-F5344CB8AC3E}">
        <p14:creationId xmlns:p14="http://schemas.microsoft.com/office/powerpoint/2010/main" val="2960568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E44C5B00-70F6-420A-8568-FF13C25AE860}" type="slidenum">
              <a:rPr lang="fi-FI" smtClean="0"/>
              <a:t>21</a:t>
            </a:fld>
            <a:endParaRPr lang="fi-FI"/>
          </a:p>
        </p:txBody>
      </p:sp>
    </p:spTree>
    <p:extLst>
      <p:ext uri="{BB962C8B-B14F-4D97-AF65-F5344CB8AC3E}">
        <p14:creationId xmlns:p14="http://schemas.microsoft.com/office/powerpoint/2010/main" val="327258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E44C5B00-70F6-420A-8568-FF13C25AE860}" type="slidenum">
              <a:rPr lang="fi-FI" smtClean="0"/>
              <a:t>22</a:t>
            </a:fld>
            <a:endParaRPr lang="fi-FI"/>
          </a:p>
        </p:txBody>
      </p:sp>
    </p:spTree>
    <p:extLst>
      <p:ext uri="{BB962C8B-B14F-4D97-AF65-F5344CB8AC3E}">
        <p14:creationId xmlns:p14="http://schemas.microsoft.com/office/powerpoint/2010/main" val="2731123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E44C5B00-70F6-420A-8568-FF13C25AE860}" type="slidenum">
              <a:rPr lang="fi-FI" smtClean="0"/>
              <a:t>23</a:t>
            </a:fld>
            <a:endParaRPr lang="fi-FI"/>
          </a:p>
        </p:txBody>
      </p:sp>
    </p:spTree>
    <p:extLst>
      <p:ext uri="{BB962C8B-B14F-4D97-AF65-F5344CB8AC3E}">
        <p14:creationId xmlns:p14="http://schemas.microsoft.com/office/powerpoint/2010/main" val="1019552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801757" y="1721224"/>
            <a:ext cx="8064337" cy="3666563"/>
          </a:xfrm>
        </p:spPr>
        <p:txBody>
          <a:bodyPr anchor="b"/>
          <a:lstStyle>
            <a:lvl1pPr algn="l">
              <a:lnSpc>
                <a:spcPts val="6700"/>
              </a:lnSpc>
              <a:defRPr sz="7000"/>
            </a:lvl1pPr>
          </a:lstStyle>
          <a:p>
            <a:r>
              <a:rPr lang="en-GB"/>
              <a:t>CLICK TO EDIT MASTER TITLE STYLE</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801757" y="5661212"/>
            <a:ext cx="9158032" cy="354106"/>
          </a:xfrm>
        </p:spPr>
        <p:txBody>
          <a:bodyPr anchor="ctr" anchorCtr="0"/>
          <a:lstStyle>
            <a:lvl1pPr marL="0" indent="0" algn="l">
              <a:buNone/>
              <a:defRPr sz="1400" b="0">
                <a:solidFill>
                  <a:srgbClr val="FF9A00"/>
                </a:solidFill>
                <a:latin typeface="Lucida Sans Typewriter" panose="020B0509030504030204" pitchFamily="49"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30" name="Picture 29" descr="Text&#10;&#10;Description automatically generated">
            <a:extLst>
              <a:ext uri="{FF2B5EF4-FFF2-40B4-BE49-F238E27FC236}">
                <a16:creationId xmlns:a16="http://schemas.microsoft.com/office/drawing/2014/main" id="{B8332011-C760-1191-6FC7-D41395D2C2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757" y="781568"/>
            <a:ext cx="2233789" cy="639589"/>
          </a:xfrm>
          <a:prstGeom prst="rect">
            <a:avLst/>
          </a:prstGeom>
        </p:spPr>
      </p:pic>
    </p:spTree>
    <p:extLst>
      <p:ext uri="{BB962C8B-B14F-4D97-AF65-F5344CB8AC3E}">
        <p14:creationId xmlns:p14="http://schemas.microsoft.com/office/powerpoint/2010/main" val="22821899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801757" y="1301855"/>
            <a:ext cx="6676838" cy="4601404"/>
          </a:xfrm>
        </p:spPr>
        <p:txBody>
          <a:bodyPr anchor="b"/>
          <a:lstStyle>
            <a:lvl1pPr algn="l">
              <a:defRPr sz="4000">
                <a:solidFill>
                  <a:srgbClr val="FF9A00"/>
                </a:solidFill>
              </a:defRPr>
            </a:lvl1pPr>
          </a:lstStyle>
          <a:p>
            <a:r>
              <a:rPr lang="fi-FI"/>
              <a:t>MUOKKAA OTS.A PERUSTYYL. NAPSAUTT.</a:t>
            </a:r>
          </a:p>
        </p:txBody>
      </p:sp>
      <p:sp>
        <p:nvSpPr>
          <p:cNvPr id="5" name="Alatunnisteen paikkamerkki 4">
            <a:extLst>
              <a:ext uri="{FF2B5EF4-FFF2-40B4-BE49-F238E27FC236}">
                <a16:creationId xmlns:a16="http://schemas.microsoft.com/office/drawing/2014/main" id="{A0764A51-C785-4054-9C0C-CCAEDADB372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D9D8BC3-3B45-4128-9B02-D776AA8202C3}"/>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7011074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Nosto 3">
    <p:bg>
      <p:bgPr>
        <a:solidFill>
          <a:srgbClr val="0000C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hasCustomPrompt="1"/>
          </p:nvPr>
        </p:nvSpPr>
        <p:spPr>
          <a:xfrm>
            <a:off x="4680000" y="1303200"/>
            <a:ext cx="6678000" cy="4600800"/>
          </a:xfrm>
        </p:spPr>
        <p:txBody>
          <a:bodyPr anchor="ctr" anchorCtr="0"/>
          <a:lstStyle>
            <a:lvl1pPr algn="r">
              <a:defRPr>
                <a:solidFill>
                  <a:schemeClr val="bg1"/>
                </a:solidFill>
              </a:defRPr>
            </a:lvl1pPr>
          </a:lstStyle>
          <a:p>
            <a:r>
              <a:rPr lang="en-GB"/>
              <a:t>CLICK TO EDIT MASTER TITLE STYLE</a:t>
            </a:r>
            <a:endParaRPr lang="fi-FI"/>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a:t>
            </a:r>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grpSp>
        <p:nvGrpSpPr>
          <p:cNvPr id="21" name="Ryhmä 20">
            <a:extLst>
              <a:ext uri="{FF2B5EF4-FFF2-40B4-BE49-F238E27FC236}">
                <a16:creationId xmlns:a16="http://schemas.microsoft.com/office/drawing/2014/main" id="{881FEEE0-6519-4AE3-A914-6C2D4B83E901}"/>
              </a:ext>
              <a:ext uri="{C183D7F6-B498-43B3-948B-1728B52AA6E4}">
                <adec:decorative xmlns:adec="http://schemas.microsoft.com/office/drawing/2017/decorative" val="1"/>
              </a:ext>
            </a:extLst>
          </p:cNvPr>
          <p:cNvGrpSpPr/>
          <p:nvPr userDrawn="1"/>
        </p:nvGrpSpPr>
        <p:grpSpPr bwMode="gray">
          <a:xfrm>
            <a:off x="11489614" y="258762"/>
            <a:ext cx="444652" cy="444500"/>
            <a:chOff x="3773488" y="1106488"/>
            <a:chExt cx="4645026" cy="4643438"/>
          </a:xfrm>
          <a:solidFill>
            <a:schemeClr val="bg1"/>
          </a:solidFill>
        </p:grpSpPr>
        <p:sp>
          <p:nvSpPr>
            <p:cNvPr id="22" name="Freeform 5">
              <a:extLst>
                <a:ext uri="{FF2B5EF4-FFF2-40B4-BE49-F238E27FC236}">
                  <a16:creationId xmlns:a16="http://schemas.microsoft.com/office/drawing/2014/main" id="{A98EDFF6-23E5-4F9F-8654-28515746DF09}"/>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3" name="Freeform 6">
              <a:extLst>
                <a:ext uri="{FF2B5EF4-FFF2-40B4-BE49-F238E27FC236}">
                  <a16:creationId xmlns:a16="http://schemas.microsoft.com/office/drawing/2014/main" id="{F0D59063-73E7-419A-B113-0433F1775628}"/>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4" name="Freeform 7">
              <a:extLst>
                <a:ext uri="{FF2B5EF4-FFF2-40B4-BE49-F238E27FC236}">
                  <a16:creationId xmlns:a16="http://schemas.microsoft.com/office/drawing/2014/main" id="{D4236402-B854-4948-981F-64972EBA1621}"/>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5" name="Freeform 8">
              <a:extLst>
                <a:ext uri="{FF2B5EF4-FFF2-40B4-BE49-F238E27FC236}">
                  <a16:creationId xmlns:a16="http://schemas.microsoft.com/office/drawing/2014/main" id="{4EAE1081-0FC3-4460-B0D3-3CFC9F52DC79}"/>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6" name="Freeform 9">
              <a:extLst>
                <a:ext uri="{FF2B5EF4-FFF2-40B4-BE49-F238E27FC236}">
                  <a16:creationId xmlns:a16="http://schemas.microsoft.com/office/drawing/2014/main" id="{2267C57D-45E8-41E8-9F42-357D424A9241}"/>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7" name="Freeform 10">
              <a:extLst>
                <a:ext uri="{FF2B5EF4-FFF2-40B4-BE49-F238E27FC236}">
                  <a16:creationId xmlns:a16="http://schemas.microsoft.com/office/drawing/2014/main" id="{FB84BF48-6E4D-4F2E-B727-19C15585D729}"/>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8" name="Freeform 11">
              <a:extLst>
                <a:ext uri="{FF2B5EF4-FFF2-40B4-BE49-F238E27FC236}">
                  <a16:creationId xmlns:a16="http://schemas.microsoft.com/office/drawing/2014/main" id="{5ACEE3C3-46F7-451C-8A57-0CD145375D62}"/>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9" name="Freeform 12">
              <a:extLst>
                <a:ext uri="{FF2B5EF4-FFF2-40B4-BE49-F238E27FC236}">
                  <a16:creationId xmlns:a16="http://schemas.microsoft.com/office/drawing/2014/main" id="{93A6F06C-4514-4E0E-9D0D-AC8ED0E2B028}"/>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grpSp>
    </p:spTree>
    <p:extLst>
      <p:ext uri="{BB962C8B-B14F-4D97-AF65-F5344CB8AC3E}">
        <p14:creationId xmlns:p14="http://schemas.microsoft.com/office/powerpoint/2010/main" val="27491847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Only" preserve="1">
  <p:cSld name="1_Nosto 3">
    <p:bg>
      <p:bgPr>
        <a:solidFill>
          <a:srgbClr val="D9C0E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hasCustomPrompt="1"/>
          </p:nvPr>
        </p:nvSpPr>
        <p:spPr>
          <a:xfrm>
            <a:off x="2757000" y="1303200"/>
            <a:ext cx="6678000" cy="4600800"/>
          </a:xfrm>
        </p:spPr>
        <p:txBody>
          <a:bodyPr anchor="ctr" anchorCtr="0"/>
          <a:lstStyle>
            <a:lvl1pPr algn="ctr">
              <a:defRPr>
                <a:solidFill>
                  <a:schemeClr val="bg1"/>
                </a:solidFill>
              </a:defRPr>
            </a:lvl1pPr>
          </a:lstStyle>
          <a:p>
            <a:r>
              <a:rPr lang="en-GB"/>
              <a:t>CLICK TO EDIT MASTER TITLE STYLE</a:t>
            </a:r>
            <a:endParaRPr lang="fi-FI"/>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a:t>
            </a:r>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grpSp>
        <p:nvGrpSpPr>
          <p:cNvPr id="21" name="Ryhmä 20">
            <a:extLst>
              <a:ext uri="{FF2B5EF4-FFF2-40B4-BE49-F238E27FC236}">
                <a16:creationId xmlns:a16="http://schemas.microsoft.com/office/drawing/2014/main" id="{881FEEE0-6519-4AE3-A914-6C2D4B83E901}"/>
              </a:ext>
              <a:ext uri="{C183D7F6-B498-43B3-948B-1728B52AA6E4}">
                <adec:decorative xmlns:adec="http://schemas.microsoft.com/office/drawing/2017/decorative" val="1"/>
              </a:ext>
            </a:extLst>
          </p:cNvPr>
          <p:cNvGrpSpPr/>
          <p:nvPr userDrawn="1"/>
        </p:nvGrpSpPr>
        <p:grpSpPr bwMode="gray">
          <a:xfrm>
            <a:off x="11489614" y="258762"/>
            <a:ext cx="444652" cy="444500"/>
            <a:chOff x="3773488" y="1106488"/>
            <a:chExt cx="4645026" cy="4643438"/>
          </a:xfrm>
          <a:solidFill>
            <a:schemeClr val="bg1"/>
          </a:solidFill>
        </p:grpSpPr>
        <p:sp>
          <p:nvSpPr>
            <p:cNvPr id="22" name="Freeform 5">
              <a:extLst>
                <a:ext uri="{FF2B5EF4-FFF2-40B4-BE49-F238E27FC236}">
                  <a16:creationId xmlns:a16="http://schemas.microsoft.com/office/drawing/2014/main" id="{A98EDFF6-23E5-4F9F-8654-28515746DF09}"/>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3" name="Freeform 6">
              <a:extLst>
                <a:ext uri="{FF2B5EF4-FFF2-40B4-BE49-F238E27FC236}">
                  <a16:creationId xmlns:a16="http://schemas.microsoft.com/office/drawing/2014/main" id="{F0D59063-73E7-419A-B113-0433F1775628}"/>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4" name="Freeform 7">
              <a:extLst>
                <a:ext uri="{FF2B5EF4-FFF2-40B4-BE49-F238E27FC236}">
                  <a16:creationId xmlns:a16="http://schemas.microsoft.com/office/drawing/2014/main" id="{D4236402-B854-4948-981F-64972EBA1621}"/>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5" name="Freeform 8">
              <a:extLst>
                <a:ext uri="{FF2B5EF4-FFF2-40B4-BE49-F238E27FC236}">
                  <a16:creationId xmlns:a16="http://schemas.microsoft.com/office/drawing/2014/main" id="{4EAE1081-0FC3-4460-B0D3-3CFC9F52DC79}"/>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6" name="Freeform 9">
              <a:extLst>
                <a:ext uri="{FF2B5EF4-FFF2-40B4-BE49-F238E27FC236}">
                  <a16:creationId xmlns:a16="http://schemas.microsoft.com/office/drawing/2014/main" id="{2267C57D-45E8-41E8-9F42-357D424A9241}"/>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7" name="Freeform 10">
              <a:extLst>
                <a:ext uri="{FF2B5EF4-FFF2-40B4-BE49-F238E27FC236}">
                  <a16:creationId xmlns:a16="http://schemas.microsoft.com/office/drawing/2014/main" id="{FB84BF48-6E4D-4F2E-B727-19C15585D729}"/>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8" name="Freeform 11">
              <a:extLst>
                <a:ext uri="{FF2B5EF4-FFF2-40B4-BE49-F238E27FC236}">
                  <a16:creationId xmlns:a16="http://schemas.microsoft.com/office/drawing/2014/main" id="{5ACEE3C3-46F7-451C-8A57-0CD145375D62}"/>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29" name="Freeform 12">
              <a:extLst>
                <a:ext uri="{FF2B5EF4-FFF2-40B4-BE49-F238E27FC236}">
                  <a16:creationId xmlns:a16="http://schemas.microsoft.com/office/drawing/2014/main" id="{93A6F06C-4514-4E0E-9D0D-AC8ED0E2B028}"/>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grpSp>
    </p:spTree>
    <p:extLst>
      <p:ext uri="{BB962C8B-B14F-4D97-AF65-F5344CB8AC3E}">
        <p14:creationId xmlns:p14="http://schemas.microsoft.com/office/powerpoint/2010/main" val="32563980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Nosto kuvalla">
    <p:bg>
      <p:bgPr>
        <a:solidFill>
          <a:schemeClr val="bg1">
            <a:lumMod val="95000"/>
          </a:schemeClr>
        </a:solidFill>
        <a:effectLst/>
      </p:bgPr>
    </p:bg>
    <p:spTree>
      <p:nvGrpSpPr>
        <p:cNvPr id="1" name=""/>
        <p:cNvGrpSpPr/>
        <p:nvPr/>
      </p:nvGrpSpPr>
      <p:grpSpPr>
        <a:xfrm>
          <a:off x="0" y="0"/>
          <a:ext cx="0" cy="0"/>
          <a:chOff x="0" y="0"/>
          <a:chExt cx="0" cy="0"/>
        </a:xfrm>
      </p:grpSpPr>
      <p:sp>
        <p:nvSpPr>
          <p:cNvPr id="30" name="Kuvan paikkamerkki 2">
            <a:extLst>
              <a:ext uri="{FF2B5EF4-FFF2-40B4-BE49-F238E27FC236}">
                <a16:creationId xmlns:a16="http://schemas.microsoft.com/office/drawing/2014/main" id="{4A22D8BA-5F2B-4E6A-BD07-A4FEEF716A95}"/>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31" name="Tekstin paikkamerkki 10">
            <a:extLst>
              <a:ext uri="{FF2B5EF4-FFF2-40B4-BE49-F238E27FC236}">
                <a16:creationId xmlns:a16="http://schemas.microsoft.com/office/drawing/2014/main" id="{06436366-2D62-49EE-959D-6BAFC4DFC4D3}"/>
              </a:ext>
            </a:extLst>
          </p:cNvPr>
          <p:cNvSpPr>
            <a:spLocks noGrp="1"/>
          </p:cNvSpPr>
          <p:nvPr>
            <p:ph type="body" sz="quarter" idx="14" hasCustomPrompt="1"/>
          </p:nvPr>
        </p:nvSpPr>
        <p:spPr>
          <a:xfrm>
            <a:off x="11491200" y="259200"/>
            <a:ext cx="446400" cy="446400"/>
          </a:xfrm>
          <a:blipFill>
            <a:blip r:embed="rId2" cstate="screen">
              <a:extLst>
                <a:ext uri="{28A0092B-C50C-407E-A947-70E740481C1C}">
                  <a14:useLocalDpi xmlns:a14="http://schemas.microsoft.com/office/drawing/2010/main"/>
                </a:ext>
              </a:extLst>
            </a:blip>
            <a:stretch>
              <a:fillRect/>
            </a:stretch>
          </a:blipFill>
        </p:spPr>
        <p:txBody>
          <a:bodyPr anchor="ctr" anchorCtr="0"/>
          <a:lstStyle>
            <a:lvl1pPr marL="0" indent="0" algn="ctr">
              <a:spcBef>
                <a:spcPts val="0"/>
              </a:spcBef>
              <a:buNone/>
              <a:defRPr sz="200"/>
            </a:lvl1pPr>
          </a:lstStyle>
          <a:p>
            <a:pPr lvl="0"/>
            <a:r>
              <a:rPr lang="fi-FI"/>
              <a:t> </a:t>
            </a:r>
          </a:p>
        </p:txBody>
      </p:sp>
      <p:sp>
        <p:nvSpPr>
          <p:cNvPr id="2" name="Otsikko 1">
            <a:extLst>
              <a:ext uri="{FF2B5EF4-FFF2-40B4-BE49-F238E27FC236}">
                <a16:creationId xmlns:a16="http://schemas.microsoft.com/office/drawing/2014/main" id="{D9D4FB9D-D480-450E-ABEE-85694599AFB7}"/>
              </a:ext>
            </a:extLst>
          </p:cNvPr>
          <p:cNvSpPr>
            <a:spLocks noGrp="1"/>
          </p:cNvSpPr>
          <p:nvPr>
            <p:ph type="title" hasCustomPrompt="1"/>
          </p:nvPr>
        </p:nvSpPr>
        <p:spPr/>
        <p:txBody>
          <a:bodyPr/>
          <a:lstStyle>
            <a:lvl1pPr>
              <a:defRPr>
                <a:solidFill>
                  <a:schemeClr val="bg1"/>
                </a:solidFill>
              </a:defRPr>
            </a:lvl1pPr>
          </a:lstStyle>
          <a:p>
            <a:r>
              <a:rPr lang="en-GB"/>
              <a:t>CLICK TO EDIT MASTER TITLE STYLE</a:t>
            </a:r>
            <a:endParaRPr lang="fi-FI"/>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a:t>
            </a:r>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spTree>
    <p:extLst>
      <p:ext uri="{BB962C8B-B14F-4D97-AF65-F5344CB8AC3E}">
        <p14:creationId xmlns:p14="http://schemas.microsoft.com/office/powerpoint/2010/main" val="6173704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chemeClr val="bg1">
            <a:lumMod val="95000"/>
          </a:schemeClr>
        </a:solidFill>
        <a:effectLst/>
      </p:bgPr>
    </p:bg>
    <p:spTree>
      <p:nvGrpSpPr>
        <p:cNvPr id="1" name=""/>
        <p:cNvGrpSpPr/>
        <p:nvPr/>
      </p:nvGrpSpPr>
      <p:grpSpPr>
        <a:xfrm>
          <a:off x="0" y="0"/>
          <a:ext cx="0" cy="0"/>
          <a:chOff x="0" y="0"/>
          <a:chExt cx="0" cy="0"/>
        </a:xfrm>
      </p:grpSpPr>
      <p:sp>
        <p:nvSpPr>
          <p:cNvPr id="8" name="Kuvan paikkamerkki 2">
            <a:extLst>
              <a:ext uri="{FF2B5EF4-FFF2-40B4-BE49-F238E27FC236}">
                <a16:creationId xmlns:a16="http://schemas.microsoft.com/office/drawing/2014/main" id="{AFECA7FB-1A3D-46FF-BD6C-8ADFC4677460}"/>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6" name="Alatunnisteen paikkamerkki 5">
            <a:extLst>
              <a:ext uri="{FF2B5EF4-FFF2-40B4-BE49-F238E27FC236}">
                <a16:creationId xmlns:a16="http://schemas.microsoft.com/office/drawing/2014/main" id="{3A9C2915-9C4A-472C-A81E-0BA86CAF6D74}"/>
              </a:ext>
            </a:extLst>
          </p:cNvPr>
          <p:cNvSpPr>
            <a:spLocks noGrp="1"/>
          </p:cNvSpPr>
          <p:nvPr>
            <p:ph type="ftr" sz="quarter" idx="11"/>
          </p:nvPr>
        </p:nvSpPr>
        <p:spPr/>
        <p:txBody>
          <a:bodyPr/>
          <a:lstStyle/>
          <a:p>
            <a:pPr algn="l"/>
            <a:r>
              <a:rPr lang="fi-FI"/>
              <a:t>Hyvinvointiala HALI ry</a:t>
            </a:r>
          </a:p>
        </p:txBody>
      </p:sp>
      <p:sp>
        <p:nvSpPr>
          <p:cNvPr id="7" name="Dian numeron paikkamerkki 6">
            <a:extLst>
              <a:ext uri="{FF2B5EF4-FFF2-40B4-BE49-F238E27FC236}">
                <a16:creationId xmlns:a16="http://schemas.microsoft.com/office/drawing/2014/main" id="{800A593B-2A0F-40EA-B9DB-752FB960C09F}"/>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9" name="Tekstin paikkamerkki 10">
            <a:extLst>
              <a:ext uri="{FF2B5EF4-FFF2-40B4-BE49-F238E27FC236}">
                <a16:creationId xmlns:a16="http://schemas.microsoft.com/office/drawing/2014/main" id="{02801BD1-0FB0-4556-B729-4AAEC29B7328}"/>
              </a:ext>
            </a:extLst>
          </p:cNvPr>
          <p:cNvSpPr>
            <a:spLocks noGrp="1"/>
          </p:cNvSpPr>
          <p:nvPr>
            <p:ph type="body" sz="quarter" idx="14" hasCustomPrompt="1"/>
          </p:nvPr>
        </p:nvSpPr>
        <p:spPr>
          <a:xfrm>
            <a:off x="11491200" y="259200"/>
            <a:ext cx="446400" cy="446400"/>
          </a:xfrm>
          <a:blipFill>
            <a:blip r:embed="rId2" cstate="screen">
              <a:extLst>
                <a:ext uri="{28A0092B-C50C-407E-A947-70E740481C1C}">
                  <a14:useLocalDpi xmlns:a14="http://schemas.microsoft.com/office/drawing/2010/main"/>
                </a:ext>
              </a:extLst>
            </a:blip>
            <a:stretch>
              <a:fillRect/>
            </a:stretch>
          </a:blipFill>
        </p:spPr>
        <p:txBody>
          <a:bodyPr anchor="ctr" anchorCtr="0"/>
          <a:lstStyle>
            <a:lvl1pPr marL="0" indent="0" algn="ctr">
              <a:spcBef>
                <a:spcPts val="0"/>
              </a:spcBef>
              <a:buNone/>
              <a:defRPr sz="200"/>
            </a:lvl1pPr>
          </a:lstStyle>
          <a:p>
            <a:pPr lvl="0"/>
            <a:r>
              <a:rPr lang="fi-FI"/>
              <a:t> </a:t>
            </a:r>
          </a:p>
        </p:txBody>
      </p:sp>
    </p:spTree>
    <p:extLst>
      <p:ext uri="{BB962C8B-B14F-4D97-AF65-F5344CB8AC3E}">
        <p14:creationId xmlns:p14="http://schemas.microsoft.com/office/powerpoint/2010/main" val="15137884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hasCustomPrompt="1"/>
          </p:nvPr>
        </p:nvSpPr>
        <p:spPr/>
        <p:txBody>
          <a:bodyPr/>
          <a:lstStyle/>
          <a:p>
            <a:r>
              <a:rPr lang="en-GB"/>
              <a:t>CLICK TO EDIT MASTER TITLE STYLE</a:t>
            </a:r>
            <a:endParaRPr lang="fi-FI"/>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p>
            <a:pPr algn="l"/>
            <a:r>
              <a:rPr lang="fi-FI"/>
              <a:t>Hyvinvointiala HALI ry</a:t>
            </a:r>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6109348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Alatunnisteen paikkamerkki 5">
            <a:extLst>
              <a:ext uri="{FF2B5EF4-FFF2-40B4-BE49-F238E27FC236}">
                <a16:creationId xmlns:a16="http://schemas.microsoft.com/office/drawing/2014/main" id="{3A9C2915-9C4A-472C-A81E-0BA86CAF6D74}"/>
              </a:ext>
            </a:extLst>
          </p:cNvPr>
          <p:cNvSpPr>
            <a:spLocks noGrp="1"/>
          </p:cNvSpPr>
          <p:nvPr>
            <p:ph type="ftr" sz="quarter" idx="11"/>
          </p:nvPr>
        </p:nvSpPr>
        <p:spPr/>
        <p:txBody>
          <a:bodyPr/>
          <a:lstStyle/>
          <a:p>
            <a:pPr algn="l"/>
            <a:r>
              <a:rPr lang="fi-FI"/>
              <a:t>Hyvinvointiala HALI ry</a:t>
            </a:r>
          </a:p>
        </p:txBody>
      </p:sp>
      <p:sp>
        <p:nvSpPr>
          <p:cNvPr id="7" name="Dian numeron paikkamerkki 6">
            <a:extLst>
              <a:ext uri="{FF2B5EF4-FFF2-40B4-BE49-F238E27FC236}">
                <a16:creationId xmlns:a16="http://schemas.microsoft.com/office/drawing/2014/main" id="{800A593B-2A0F-40EA-B9DB-752FB960C09F}"/>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6021191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Yhteystieto">
    <p:spTree>
      <p:nvGrpSpPr>
        <p:cNvPr id="1" name=""/>
        <p:cNvGrpSpPr/>
        <p:nvPr/>
      </p:nvGrpSpPr>
      <p:grpSpPr>
        <a:xfrm>
          <a:off x="0" y="0"/>
          <a:ext cx="0" cy="0"/>
          <a:chOff x="0" y="0"/>
          <a:chExt cx="0" cy="0"/>
        </a:xfrm>
      </p:grpSpPr>
      <p:sp>
        <p:nvSpPr>
          <p:cNvPr id="6" name="Kuvan paikkamerkki 5">
            <a:extLst>
              <a:ext uri="{FF2B5EF4-FFF2-40B4-BE49-F238E27FC236}">
                <a16:creationId xmlns:a16="http://schemas.microsoft.com/office/drawing/2014/main" id="{0BEAF6AD-4764-4900-8CAC-E41337ADC3C4}"/>
              </a:ext>
            </a:extLst>
          </p:cNvPr>
          <p:cNvSpPr>
            <a:spLocks noGrp="1"/>
          </p:cNvSpPr>
          <p:nvPr>
            <p:ph type="pic" sz="quarter" idx="10"/>
          </p:nvPr>
        </p:nvSpPr>
        <p:spPr>
          <a:xfrm>
            <a:off x="5001840" y="1115827"/>
            <a:ext cx="2192338" cy="2192338"/>
          </a:xfrm>
          <a:prstGeom prst="ellipse">
            <a:avLst/>
          </a:prstGeom>
          <a:solidFill>
            <a:schemeClr val="bg1">
              <a:lumMod val="95000"/>
            </a:schemeClr>
          </a:solidFill>
        </p:spPr>
        <p:txBody>
          <a:bodyPr anchor="ctr" anchorCtr="0"/>
          <a:lstStyle>
            <a:lvl1pPr marL="0" indent="0" algn="ctr">
              <a:buNone/>
              <a:defRPr sz="1400" b="1" i="1"/>
            </a:lvl1pPr>
          </a:lstStyle>
          <a:p>
            <a:r>
              <a:rPr lang="en-GB"/>
              <a:t>Click icon to add picture</a:t>
            </a:r>
            <a:endParaRPr lang="fi-FI"/>
          </a:p>
        </p:txBody>
      </p:sp>
      <p:sp>
        <p:nvSpPr>
          <p:cNvPr id="7" name="Otsikko 6">
            <a:extLst>
              <a:ext uri="{FF2B5EF4-FFF2-40B4-BE49-F238E27FC236}">
                <a16:creationId xmlns:a16="http://schemas.microsoft.com/office/drawing/2014/main" id="{D42DD029-A421-480C-BE24-30263C1F6A3D}"/>
              </a:ext>
            </a:extLst>
          </p:cNvPr>
          <p:cNvSpPr>
            <a:spLocks noGrp="1"/>
          </p:cNvSpPr>
          <p:nvPr>
            <p:ph type="title" hasCustomPrompt="1"/>
          </p:nvPr>
        </p:nvSpPr>
        <p:spPr>
          <a:xfrm>
            <a:off x="803082" y="3527613"/>
            <a:ext cx="10587162" cy="712695"/>
          </a:xfrm>
        </p:spPr>
        <p:txBody>
          <a:bodyPr anchor="ctr" anchorCtr="0"/>
          <a:lstStyle>
            <a:lvl1pPr algn="ctr">
              <a:defRPr sz="3200"/>
            </a:lvl1pPr>
          </a:lstStyle>
          <a:p>
            <a:r>
              <a:rPr lang="en-GB"/>
              <a:t>CLICK TO EDIT MASTER TITLE STYLE</a:t>
            </a:r>
            <a:endParaRPr lang="fi-FI"/>
          </a:p>
        </p:txBody>
      </p:sp>
      <p:sp>
        <p:nvSpPr>
          <p:cNvPr id="10" name="Tekstin paikkamerkki 9">
            <a:extLst>
              <a:ext uri="{FF2B5EF4-FFF2-40B4-BE49-F238E27FC236}">
                <a16:creationId xmlns:a16="http://schemas.microsoft.com/office/drawing/2014/main" id="{1802B31A-EFCC-4823-A3EA-C23BAFCBF3A5}"/>
              </a:ext>
            </a:extLst>
          </p:cNvPr>
          <p:cNvSpPr>
            <a:spLocks noGrp="1"/>
          </p:cNvSpPr>
          <p:nvPr>
            <p:ph type="body" sz="quarter" idx="11"/>
          </p:nvPr>
        </p:nvSpPr>
        <p:spPr>
          <a:xfrm>
            <a:off x="1990816" y="4294093"/>
            <a:ext cx="8215312" cy="614363"/>
          </a:xfrm>
        </p:spPr>
        <p:txBody>
          <a:bodyPr/>
          <a:lstStyle>
            <a:lvl1pPr marL="0" indent="0" algn="ctr">
              <a:spcBef>
                <a:spcPts val="0"/>
              </a:spcBef>
              <a:buNone/>
              <a:defRPr sz="1500">
                <a:latin typeface="Lucida Sans Typewriter" panose="020B0509030504030204" pitchFamily="49" charset="77"/>
              </a:defRPr>
            </a:lvl1pPr>
            <a:lvl2pPr marL="358775" indent="0">
              <a:buNone/>
              <a:defRPr/>
            </a:lvl2pPr>
          </a:lstStyle>
          <a:p>
            <a:pPr lvl="0"/>
            <a:r>
              <a:rPr lang="en-GB"/>
              <a:t>Click to edit Master text styles</a:t>
            </a:r>
          </a:p>
        </p:txBody>
      </p:sp>
      <p:sp>
        <p:nvSpPr>
          <p:cNvPr id="26" name="Tekstin paikkamerkki 9">
            <a:extLst>
              <a:ext uri="{FF2B5EF4-FFF2-40B4-BE49-F238E27FC236}">
                <a16:creationId xmlns:a16="http://schemas.microsoft.com/office/drawing/2014/main" id="{801169E8-497F-4048-994F-BA70CEAD6325}"/>
              </a:ext>
            </a:extLst>
          </p:cNvPr>
          <p:cNvSpPr>
            <a:spLocks noGrp="1"/>
          </p:cNvSpPr>
          <p:nvPr>
            <p:ph type="body" sz="quarter" idx="12"/>
          </p:nvPr>
        </p:nvSpPr>
        <p:spPr>
          <a:xfrm>
            <a:off x="5760475" y="5015750"/>
            <a:ext cx="4773054" cy="242049"/>
          </a:xfrm>
        </p:spPr>
        <p:txBody>
          <a:bodyPr anchor="ctr" anchorCtr="0"/>
          <a:lstStyle>
            <a:lvl1pPr marL="0" indent="0" algn="l">
              <a:spcBef>
                <a:spcPts val="0"/>
              </a:spcBef>
              <a:buNone/>
              <a:defRPr sz="1500">
                <a:latin typeface="Lucida Sans Typewriter" panose="020B0509030504030204" pitchFamily="49" charset="77"/>
              </a:defRPr>
            </a:lvl1pPr>
            <a:lvl2pPr marL="358775" indent="0">
              <a:buNone/>
              <a:defRPr/>
            </a:lvl2pPr>
          </a:lstStyle>
          <a:p>
            <a:pPr lvl="0"/>
            <a:r>
              <a:rPr lang="en-GB"/>
              <a:t>Click to edit Master text styles</a:t>
            </a:r>
          </a:p>
        </p:txBody>
      </p:sp>
      <p:sp>
        <p:nvSpPr>
          <p:cNvPr id="27" name="Tekstin paikkamerkki 9">
            <a:extLst>
              <a:ext uri="{FF2B5EF4-FFF2-40B4-BE49-F238E27FC236}">
                <a16:creationId xmlns:a16="http://schemas.microsoft.com/office/drawing/2014/main" id="{FC6B1248-FC83-4ADF-8508-1542B2FBE342}"/>
              </a:ext>
            </a:extLst>
          </p:cNvPr>
          <p:cNvSpPr>
            <a:spLocks noGrp="1"/>
          </p:cNvSpPr>
          <p:nvPr>
            <p:ph type="body" sz="quarter" idx="13"/>
          </p:nvPr>
        </p:nvSpPr>
        <p:spPr>
          <a:xfrm>
            <a:off x="5760475" y="5248832"/>
            <a:ext cx="4773054" cy="242049"/>
          </a:xfrm>
        </p:spPr>
        <p:txBody>
          <a:bodyPr anchor="ctr" anchorCtr="0"/>
          <a:lstStyle>
            <a:lvl1pPr marL="0" indent="0" algn="l">
              <a:spcBef>
                <a:spcPts val="0"/>
              </a:spcBef>
              <a:buNone/>
              <a:defRPr sz="1500">
                <a:latin typeface="Lucida Sans Typewriter" panose="020B0509030504030204" pitchFamily="49" charset="77"/>
              </a:defRPr>
            </a:lvl1pPr>
            <a:lvl2pPr marL="358775" indent="0">
              <a:buNone/>
              <a:defRPr/>
            </a:lvl2pPr>
          </a:lstStyle>
          <a:p>
            <a:pPr lvl="0"/>
            <a:r>
              <a:rPr lang="en-GB"/>
              <a:t>Click to edit Master text styles</a:t>
            </a:r>
          </a:p>
        </p:txBody>
      </p:sp>
      <p:sp>
        <p:nvSpPr>
          <p:cNvPr id="29" name="Alatunnisteen paikkamerkki 28">
            <a:extLst>
              <a:ext uri="{FF2B5EF4-FFF2-40B4-BE49-F238E27FC236}">
                <a16:creationId xmlns:a16="http://schemas.microsoft.com/office/drawing/2014/main" id="{45D3C975-7624-4B3E-9E19-FE1093CC554C}"/>
              </a:ext>
            </a:extLst>
          </p:cNvPr>
          <p:cNvSpPr>
            <a:spLocks noGrp="1"/>
          </p:cNvSpPr>
          <p:nvPr>
            <p:ph type="ftr" sz="quarter" idx="15"/>
          </p:nvPr>
        </p:nvSpPr>
        <p:spPr/>
        <p:txBody>
          <a:bodyPr/>
          <a:lstStyle/>
          <a:p>
            <a:pPr algn="l"/>
            <a:r>
              <a:rPr lang="fi-FI"/>
              <a:t>Hyvinvointiala HALI ry</a:t>
            </a:r>
          </a:p>
        </p:txBody>
      </p:sp>
      <p:sp>
        <p:nvSpPr>
          <p:cNvPr id="30" name="Dian numeron paikkamerkki 29">
            <a:extLst>
              <a:ext uri="{FF2B5EF4-FFF2-40B4-BE49-F238E27FC236}">
                <a16:creationId xmlns:a16="http://schemas.microsoft.com/office/drawing/2014/main" id="{ECE1920E-BAF1-413C-875B-107B0C2C8F4D}"/>
              </a:ext>
            </a:extLst>
          </p:cNvPr>
          <p:cNvSpPr>
            <a:spLocks noGrp="1"/>
          </p:cNvSpPr>
          <p:nvPr>
            <p:ph type="sldNum" sz="quarter" idx="16"/>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2207880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42631104-264C-4A3D-B57C-A3279DE785C7}"/>
              </a:ext>
            </a:extLst>
          </p:cNvPr>
          <p:cNvSpPr txBox="1"/>
          <p:nvPr userDrawn="1"/>
        </p:nvSpPr>
        <p:spPr>
          <a:xfrm>
            <a:off x="4210216" y="4039899"/>
            <a:ext cx="3768918" cy="1148328"/>
          </a:xfrm>
          <a:prstGeom prst="rect">
            <a:avLst/>
          </a:prstGeom>
          <a:noFill/>
        </p:spPr>
        <p:txBody>
          <a:bodyPr wrap="square" lIns="0" tIns="0" rIns="0" bIns="0" rtlCol="0">
            <a:spAutoFit/>
          </a:bodyPr>
          <a:lstStyle/>
          <a:p>
            <a:pPr algn="ctr">
              <a:lnSpc>
                <a:spcPct val="105000"/>
              </a:lnSpc>
            </a:pPr>
            <a:r>
              <a:rPr lang="fi-FI" sz="1200" b="0" i="0">
                <a:latin typeface="Lucida Sans Typewriter" panose="020B0509030504030204" pitchFamily="49" charset="77"/>
              </a:rPr>
              <a:t>Eteläranta 10, </a:t>
            </a:r>
          </a:p>
          <a:p>
            <a:pPr algn="ctr">
              <a:lnSpc>
                <a:spcPct val="105000"/>
              </a:lnSpc>
            </a:pPr>
            <a:r>
              <a:rPr lang="fi-FI" sz="1200" b="0" i="0">
                <a:latin typeface="Lucida Sans Typewriter" panose="020B0509030504030204" pitchFamily="49" charset="77"/>
              </a:rPr>
              <a:t>00130 Helsinki</a:t>
            </a:r>
          </a:p>
          <a:p>
            <a:pPr algn="ctr">
              <a:lnSpc>
                <a:spcPct val="105000"/>
              </a:lnSpc>
            </a:pPr>
            <a:r>
              <a:rPr lang="fi-FI" sz="1200" b="0" i="0">
                <a:latin typeface="Lucida Sans Typewriter" panose="020B0509030504030204" pitchFamily="49" charset="77"/>
              </a:rPr>
              <a:t>www.hyvinvointiala.fi</a:t>
            </a:r>
          </a:p>
          <a:p>
            <a:pPr algn="ctr">
              <a:lnSpc>
                <a:spcPct val="105000"/>
              </a:lnSpc>
            </a:pPr>
            <a:endParaRPr lang="fi-FI" sz="1200" b="0" i="0">
              <a:latin typeface="Lucida Sans Typewriter" panose="020B0509030504030204" pitchFamily="49" charset="77"/>
            </a:endParaRPr>
          </a:p>
          <a:p>
            <a:pPr algn="ctr">
              <a:lnSpc>
                <a:spcPct val="105000"/>
              </a:lnSpc>
            </a:pPr>
            <a:r>
              <a:rPr lang="fi-FI" sz="1200" b="0" i="0">
                <a:latin typeface="Lucida Sans Typewriter" panose="020B0509030504030204" pitchFamily="49" charset="77"/>
              </a:rPr>
              <a:t>    Hyvinvointiala</a:t>
            </a:r>
          </a:p>
          <a:p>
            <a:pPr algn="ctr">
              <a:lnSpc>
                <a:spcPct val="105000"/>
              </a:lnSpc>
            </a:pPr>
            <a:r>
              <a:rPr lang="fi-FI" sz="1200" b="0" i="0">
                <a:latin typeface="Lucida Sans Typewriter" panose="020B0509030504030204" pitchFamily="49" charset="77"/>
              </a:rPr>
              <a:t>   @Hyvinvointiala</a:t>
            </a:r>
          </a:p>
        </p:txBody>
      </p:sp>
      <p:sp>
        <p:nvSpPr>
          <p:cNvPr id="9" name="Tekstiruutu 8">
            <a:extLst>
              <a:ext uri="{FF2B5EF4-FFF2-40B4-BE49-F238E27FC236}">
                <a16:creationId xmlns:a16="http://schemas.microsoft.com/office/drawing/2014/main" id="{3346EBE5-B3CE-4EE3-B665-A7E9382F2487}"/>
              </a:ext>
            </a:extLst>
          </p:cNvPr>
          <p:cNvSpPr txBox="1"/>
          <p:nvPr userDrawn="1"/>
        </p:nvSpPr>
        <p:spPr>
          <a:xfrm>
            <a:off x="4214698" y="3260031"/>
            <a:ext cx="3768918" cy="633122"/>
          </a:xfrm>
          <a:prstGeom prst="rect">
            <a:avLst/>
          </a:prstGeom>
          <a:noFill/>
        </p:spPr>
        <p:txBody>
          <a:bodyPr wrap="square" lIns="0" tIns="0" rIns="0" bIns="0" rtlCol="0">
            <a:spAutoFit/>
          </a:bodyPr>
          <a:lstStyle/>
          <a:p>
            <a:pPr algn="ctr">
              <a:lnSpc>
                <a:spcPct val="105000"/>
              </a:lnSpc>
            </a:pPr>
            <a:r>
              <a:rPr lang="fi-FI" sz="2000" b="1" i="0">
                <a:solidFill>
                  <a:srgbClr val="1AA5BD"/>
                </a:solidFill>
                <a:latin typeface="Arial Black" panose="020B0604020202020204" pitchFamily="34" charset="0"/>
                <a:cs typeface="Arial Black" panose="020B0604020202020204" pitchFamily="34" charset="0"/>
              </a:rPr>
              <a:t>HYVINVOINTIALA</a:t>
            </a:r>
            <a:br>
              <a:rPr lang="fi-FI" sz="2000" b="1" i="0">
                <a:solidFill>
                  <a:srgbClr val="1AA5BD"/>
                </a:solidFill>
                <a:latin typeface="Arial Black" panose="020B0604020202020204" pitchFamily="34" charset="0"/>
                <a:cs typeface="Arial Black" panose="020B0604020202020204" pitchFamily="34" charset="0"/>
              </a:rPr>
            </a:br>
            <a:r>
              <a:rPr lang="fi-FI" sz="2000" b="1" i="0">
                <a:solidFill>
                  <a:srgbClr val="1AA5BD"/>
                </a:solidFill>
                <a:latin typeface="Arial Black" panose="020B0604020202020204" pitchFamily="34" charset="0"/>
                <a:cs typeface="Arial Black" panose="020B0604020202020204" pitchFamily="34" charset="0"/>
              </a:rPr>
              <a:t>HALI RY</a:t>
            </a:r>
          </a:p>
        </p:txBody>
      </p:sp>
      <p:pic>
        <p:nvPicPr>
          <p:cNvPr id="11" name="Kuva 10" descr="Kuva, joka sisältää kohteen piirtäminen&#10;&#10;Kuvaus luotu automaattisesti">
            <a:extLst>
              <a:ext uri="{FF2B5EF4-FFF2-40B4-BE49-F238E27FC236}">
                <a16:creationId xmlns:a16="http://schemas.microsoft.com/office/drawing/2014/main" id="{7476C863-7006-4CA7-80BF-3854CB1552F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24457" y="4831266"/>
            <a:ext cx="123910" cy="123910"/>
          </a:xfrm>
          <a:prstGeom prst="rect">
            <a:avLst/>
          </a:prstGeom>
        </p:spPr>
      </p:pic>
      <p:pic>
        <p:nvPicPr>
          <p:cNvPr id="13" name="Kuva 12" descr="Kuva, joka sisältää kohteen piirtäminen&#10;&#10;Kuvaus luotu automaattisesti">
            <a:extLst>
              <a:ext uri="{FF2B5EF4-FFF2-40B4-BE49-F238E27FC236}">
                <a16:creationId xmlns:a16="http://schemas.microsoft.com/office/drawing/2014/main" id="{7088088E-9F9F-46A1-8A53-9E6D2D83B79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43823" y="5023905"/>
            <a:ext cx="144584" cy="117489"/>
          </a:xfrm>
          <a:prstGeom prst="rect">
            <a:avLst/>
          </a:prstGeom>
        </p:spPr>
      </p:pic>
      <p:grpSp>
        <p:nvGrpSpPr>
          <p:cNvPr id="32" name="Ryhmä 8">
            <a:extLst>
              <a:ext uri="{FF2B5EF4-FFF2-40B4-BE49-F238E27FC236}">
                <a16:creationId xmlns:a16="http://schemas.microsoft.com/office/drawing/2014/main" id="{E9449A90-6D28-E309-D184-07DE57B06C89}"/>
              </a:ext>
              <a:ext uri="{C183D7F6-B498-43B3-948B-1728B52AA6E4}">
                <adec:decorative xmlns:adec="http://schemas.microsoft.com/office/drawing/2017/decorative" val="1"/>
              </a:ext>
            </a:extLst>
          </p:cNvPr>
          <p:cNvGrpSpPr/>
          <p:nvPr userDrawn="1"/>
        </p:nvGrpSpPr>
        <p:grpSpPr bwMode="gray">
          <a:xfrm>
            <a:off x="5379057" y="1590419"/>
            <a:ext cx="1396118" cy="1395641"/>
            <a:chOff x="3773488" y="1106488"/>
            <a:chExt cx="4645026" cy="4643438"/>
          </a:xfrm>
        </p:grpSpPr>
        <p:sp>
          <p:nvSpPr>
            <p:cNvPr id="33" name="Freeform 5">
              <a:extLst>
                <a:ext uri="{FF2B5EF4-FFF2-40B4-BE49-F238E27FC236}">
                  <a16:creationId xmlns:a16="http://schemas.microsoft.com/office/drawing/2014/main" id="{2A00DAC1-CAEA-AAE2-8701-A6C146F02D9B}"/>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4" name="Freeform 6">
              <a:extLst>
                <a:ext uri="{FF2B5EF4-FFF2-40B4-BE49-F238E27FC236}">
                  <a16:creationId xmlns:a16="http://schemas.microsoft.com/office/drawing/2014/main" id="{B813FACB-6DD3-A042-EDE8-9CF72DE85A86}"/>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5" name="Freeform 7">
              <a:extLst>
                <a:ext uri="{FF2B5EF4-FFF2-40B4-BE49-F238E27FC236}">
                  <a16:creationId xmlns:a16="http://schemas.microsoft.com/office/drawing/2014/main" id="{1B39C944-0885-CF8F-FA13-AD49E60BAE18}"/>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6" name="Freeform 8">
              <a:extLst>
                <a:ext uri="{FF2B5EF4-FFF2-40B4-BE49-F238E27FC236}">
                  <a16:creationId xmlns:a16="http://schemas.microsoft.com/office/drawing/2014/main" id="{E73CC9A5-23D7-73B0-B11B-0CF8D748BB6A}"/>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7" name="Freeform 9">
              <a:extLst>
                <a:ext uri="{FF2B5EF4-FFF2-40B4-BE49-F238E27FC236}">
                  <a16:creationId xmlns:a16="http://schemas.microsoft.com/office/drawing/2014/main" id="{B9B47F2C-C3DF-0224-E025-209596E6F9AB}"/>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8" name="Freeform 10">
              <a:extLst>
                <a:ext uri="{FF2B5EF4-FFF2-40B4-BE49-F238E27FC236}">
                  <a16:creationId xmlns:a16="http://schemas.microsoft.com/office/drawing/2014/main" id="{263D63A4-41A6-2E8D-A41A-073C3695623B}"/>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9" name="Freeform 11">
              <a:extLst>
                <a:ext uri="{FF2B5EF4-FFF2-40B4-BE49-F238E27FC236}">
                  <a16:creationId xmlns:a16="http://schemas.microsoft.com/office/drawing/2014/main" id="{21A9263B-44D2-72F0-C55D-8BCAAF71DC5D}"/>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40" name="Freeform 12">
              <a:extLst>
                <a:ext uri="{FF2B5EF4-FFF2-40B4-BE49-F238E27FC236}">
                  <a16:creationId xmlns:a16="http://schemas.microsoft.com/office/drawing/2014/main" id="{3AE2AE84-7C1F-02C3-3286-37D5DDE6228A}"/>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grpSp>
    </p:spTree>
    <p:extLst>
      <p:ext uri="{BB962C8B-B14F-4D97-AF65-F5344CB8AC3E}">
        <p14:creationId xmlns:p14="http://schemas.microsoft.com/office/powerpoint/2010/main" val="9750866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Lopetu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42631104-264C-4A3D-B57C-A3279DE785C7}"/>
              </a:ext>
            </a:extLst>
          </p:cNvPr>
          <p:cNvSpPr txBox="1"/>
          <p:nvPr userDrawn="1"/>
        </p:nvSpPr>
        <p:spPr>
          <a:xfrm>
            <a:off x="4210216" y="4039899"/>
            <a:ext cx="3768918" cy="1148328"/>
          </a:xfrm>
          <a:prstGeom prst="rect">
            <a:avLst/>
          </a:prstGeom>
          <a:noFill/>
        </p:spPr>
        <p:txBody>
          <a:bodyPr wrap="square" lIns="0" tIns="0" rIns="0" bIns="0" rtlCol="0">
            <a:spAutoFit/>
          </a:bodyPr>
          <a:lstStyle/>
          <a:p>
            <a:pPr algn="ctr">
              <a:lnSpc>
                <a:spcPct val="105000"/>
              </a:lnSpc>
            </a:pPr>
            <a:r>
              <a:rPr lang="fi-FI" sz="1200" b="0" i="0">
                <a:solidFill>
                  <a:schemeClr val="bg1"/>
                </a:solidFill>
                <a:latin typeface="Lucida Sans Typewriter" panose="020B0509030504030204" pitchFamily="49" charset="77"/>
              </a:rPr>
              <a:t>Eteläranta 10, </a:t>
            </a:r>
          </a:p>
          <a:p>
            <a:pPr algn="ctr">
              <a:lnSpc>
                <a:spcPct val="105000"/>
              </a:lnSpc>
            </a:pPr>
            <a:r>
              <a:rPr lang="fi-FI" sz="1200" b="0" i="0">
                <a:solidFill>
                  <a:schemeClr val="bg1"/>
                </a:solidFill>
                <a:latin typeface="Lucida Sans Typewriter" panose="020B0509030504030204" pitchFamily="49" charset="77"/>
              </a:rPr>
              <a:t>00130 Helsinki</a:t>
            </a:r>
          </a:p>
          <a:p>
            <a:pPr algn="ctr">
              <a:lnSpc>
                <a:spcPct val="105000"/>
              </a:lnSpc>
            </a:pPr>
            <a:r>
              <a:rPr lang="fi-FI" sz="1200" b="0" i="0">
                <a:solidFill>
                  <a:schemeClr val="bg1"/>
                </a:solidFill>
                <a:latin typeface="Lucida Sans Typewriter" panose="020B0509030504030204" pitchFamily="49" charset="77"/>
              </a:rPr>
              <a:t>www.hyvinvointiala.fi</a:t>
            </a:r>
          </a:p>
          <a:p>
            <a:pPr algn="ctr">
              <a:lnSpc>
                <a:spcPct val="105000"/>
              </a:lnSpc>
            </a:pPr>
            <a:endParaRPr lang="fi-FI" sz="1200" b="0" i="0">
              <a:solidFill>
                <a:schemeClr val="bg1"/>
              </a:solidFill>
              <a:latin typeface="Lucida Sans Typewriter" panose="020B0509030504030204" pitchFamily="49" charset="77"/>
            </a:endParaRPr>
          </a:p>
          <a:p>
            <a:pPr algn="ctr">
              <a:lnSpc>
                <a:spcPct val="105000"/>
              </a:lnSpc>
            </a:pPr>
            <a:r>
              <a:rPr lang="fi-FI" sz="1200" b="0" i="0">
                <a:solidFill>
                  <a:schemeClr val="bg1"/>
                </a:solidFill>
                <a:latin typeface="Lucida Sans Typewriter" panose="020B0509030504030204" pitchFamily="49" charset="77"/>
              </a:rPr>
              <a:t>    Hyvinvointiala</a:t>
            </a:r>
          </a:p>
          <a:p>
            <a:pPr algn="ctr">
              <a:lnSpc>
                <a:spcPct val="105000"/>
              </a:lnSpc>
            </a:pPr>
            <a:r>
              <a:rPr lang="fi-FI" sz="1200" b="0" i="0">
                <a:solidFill>
                  <a:schemeClr val="bg1"/>
                </a:solidFill>
                <a:latin typeface="Lucida Sans Typewriter" panose="020B0509030504030204" pitchFamily="49" charset="77"/>
              </a:rPr>
              <a:t>   @Hyvinvointiala</a:t>
            </a:r>
          </a:p>
        </p:txBody>
      </p:sp>
      <p:sp>
        <p:nvSpPr>
          <p:cNvPr id="9" name="Tekstiruutu 8">
            <a:extLst>
              <a:ext uri="{FF2B5EF4-FFF2-40B4-BE49-F238E27FC236}">
                <a16:creationId xmlns:a16="http://schemas.microsoft.com/office/drawing/2014/main" id="{3346EBE5-B3CE-4EE3-B665-A7E9382F2487}"/>
              </a:ext>
            </a:extLst>
          </p:cNvPr>
          <p:cNvSpPr txBox="1"/>
          <p:nvPr userDrawn="1"/>
        </p:nvSpPr>
        <p:spPr>
          <a:xfrm>
            <a:off x="4214698" y="3260031"/>
            <a:ext cx="3768918" cy="633122"/>
          </a:xfrm>
          <a:prstGeom prst="rect">
            <a:avLst/>
          </a:prstGeom>
          <a:noFill/>
        </p:spPr>
        <p:txBody>
          <a:bodyPr wrap="square" lIns="0" tIns="0" rIns="0" bIns="0" rtlCol="0">
            <a:spAutoFit/>
          </a:bodyPr>
          <a:lstStyle/>
          <a:p>
            <a:pPr algn="ctr">
              <a:lnSpc>
                <a:spcPct val="105000"/>
              </a:lnSpc>
            </a:pPr>
            <a:r>
              <a:rPr lang="fi-FI" sz="2000" b="1" i="0">
                <a:solidFill>
                  <a:schemeClr val="bg1"/>
                </a:solidFill>
                <a:latin typeface="Arial Black" panose="020B0604020202020204" pitchFamily="34" charset="0"/>
                <a:cs typeface="Arial Black" panose="020B0604020202020204" pitchFamily="34" charset="0"/>
              </a:rPr>
              <a:t>HYVINVOINTIALA</a:t>
            </a:r>
            <a:br>
              <a:rPr lang="fi-FI" sz="2000" b="1" i="0">
                <a:solidFill>
                  <a:schemeClr val="bg1"/>
                </a:solidFill>
                <a:latin typeface="Arial Black" panose="020B0604020202020204" pitchFamily="34" charset="0"/>
                <a:cs typeface="Arial Black" panose="020B0604020202020204" pitchFamily="34" charset="0"/>
              </a:rPr>
            </a:br>
            <a:r>
              <a:rPr lang="fi-FI" sz="2000" b="1" i="0">
                <a:solidFill>
                  <a:schemeClr val="bg1"/>
                </a:solidFill>
                <a:latin typeface="Arial Black" panose="020B0604020202020204" pitchFamily="34" charset="0"/>
                <a:cs typeface="Arial Black" panose="020B0604020202020204" pitchFamily="34" charset="0"/>
              </a:rPr>
              <a:t>HALI RY</a:t>
            </a:r>
          </a:p>
        </p:txBody>
      </p:sp>
      <p:pic>
        <p:nvPicPr>
          <p:cNvPr id="11" name="Kuva 10">
            <a:extLst>
              <a:ext uri="{FF2B5EF4-FFF2-40B4-BE49-F238E27FC236}">
                <a16:creationId xmlns:a16="http://schemas.microsoft.com/office/drawing/2014/main" id="{7476C863-7006-4CA7-80BF-3854CB1552F3}"/>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5424457" y="4831266"/>
            <a:ext cx="123910" cy="123910"/>
          </a:xfrm>
          <a:prstGeom prst="rect">
            <a:avLst/>
          </a:prstGeom>
        </p:spPr>
      </p:pic>
      <p:pic>
        <p:nvPicPr>
          <p:cNvPr id="13" name="Kuva 12">
            <a:extLst>
              <a:ext uri="{FF2B5EF4-FFF2-40B4-BE49-F238E27FC236}">
                <a16:creationId xmlns:a16="http://schemas.microsoft.com/office/drawing/2014/main" id="{7088088E-9F9F-46A1-8A53-9E6D2D83B79B}"/>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5348232" y="5023905"/>
            <a:ext cx="135765" cy="117489"/>
          </a:xfrm>
          <a:prstGeom prst="rect">
            <a:avLst/>
          </a:prstGeom>
        </p:spPr>
      </p:pic>
      <p:grpSp>
        <p:nvGrpSpPr>
          <p:cNvPr id="32" name="Ryhmä 8">
            <a:extLst>
              <a:ext uri="{FF2B5EF4-FFF2-40B4-BE49-F238E27FC236}">
                <a16:creationId xmlns:a16="http://schemas.microsoft.com/office/drawing/2014/main" id="{E9449A90-6D28-E309-D184-07DE57B06C89}"/>
              </a:ext>
              <a:ext uri="{C183D7F6-B498-43B3-948B-1728B52AA6E4}">
                <adec:decorative xmlns:adec="http://schemas.microsoft.com/office/drawing/2017/decorative" val="1"/>
              </a:ext>
            </a:extLst>
          </p:cNvPr>
          <p:cNvGrpSpPr/>
          <p:nvPr userDrawn="1"/>
        </p:nvGrpSpPr>
        <p:grpSpPr bwMode="gray">
          <a:xfrm>
            <a:off x="5379057" y="1590419"/>
            <a:ext cx="1396118" cy="1395641"/>
            <a:chOff x="3773488" y="1106488"/>
            <a:chExt cx="4645026" cy="4643438"/>
          </a:xfrm>
        </p:grpSpPr>
        <p:sp>
          <p:nvSpPr>
            <p:cNvPr id="33" name="Freeform 5">
              <a:extLst>
                <a:ext uri="{FF2B5EF4-FFF2-40B4-BE49-F238E27FC236}">
                  <a16:creationId xmlns:a16="http://schemas.microsoft.com/office/drawing/2014/main" id="{2A00DAC1-CAEA-AAE2-8701-A6C146F02D9B}"/>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4" name="Freeform 6">
              <a:extLst>
                <a:ext uri="{FF2B5EF4-FFF2-40B4-BE49-F238E27FC236}">
                  <a16:creationId xmlns:a16="http://schemas.microsoft.com/office/drawing/2014/main" id="{B813FACB-6DD3-A042-EDE8-9CF72DE85A86}"/>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5" name="Freeform 7">
              <a:extLst>
                <a:ext uri="{FF2B5EF4-FFF2-40B4-BE49-F238E27FC236}">
                  <a16:creationId xmlns:a16="http://schemas.microsoft.com/office/drawing/2014/main" id="{1B39C944-0885-CF8F-FA13-AD49E60BAE18}"/>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6" name="Freeform 8">
              <a:extLst>
                <a:ext uri="{FF2B5EF4-FFF2-40B4-BE49-F238E27FC236}">
                  <a16:creationId xmlns:a16="http://schemas.microsoft.com/office/drawing/2014/main" id="{E73CC9A5-23D7-73B0-B11B-0CF8D748BB6A}"/>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7" name="Freeform 9">
              <a:extLst>
                <a:ext uri="{FF2B5EF4-FFF2-40B4-BE49-F238E27FC236}">
                  <a16:creationId xmlns:a16="http://schemas.microsoft.com/office/drawing/2014/main" id="{B9B47F2C-C3DF-0224-E025-209596E6F9AB}"/>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8" name="Freeform 10">
              <a:extLst>
                <a:ext uri="{FF2B5EF4-FFF2-40B4-BE49-F238E27FC236}">
                  <a16:creationId xmlns:a16="http://schemas.microsoft.com/office/drawing/2014/main" id="{263D63A4-41A6-2E8D-A41A-073C3695623B}"/>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39" name="Freeform 11">
              <a:extLst>
                <a:ext uri="{FF2B5EF4-FFF2-40B4-BE49-F238E27FC236}">
                  <a16:creationId xmlns:a16="http://schemas.microsoft.com/office/drawing/2014/main" id="{21A9263B-44D2-72F0-C55D-8BCAAF71DC5D}"/>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sp>
          <p:nvSpPr>
            <p:cNvPr id="40" name="Freeform 12">
              <a:extLst>
                <a:ext uri="{FF2B5EF4-FFF2-40B4-BE49-F238E27FC236}">
                  <a16:creationId xmlns:a16="http://schemas.microsoft.com/office/drawing/2014/main" id="{3AE2AE84-7C1F-02C3-3286-37D5DDE6228A}"/>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b="0" i="0">
                <a:latin typeface="Calibri" panose="020F0502020204030204" pitchFamily="34" charset="0"/>
              </a:endParaRPr>
            </a:p>
          </p:txBody>
        </p:sp>
      </p:grpSp>
    </p:spTree>
    <p:extLst>
      <p:ext uri="{BB962C8B-B14F-4D97-AF65-F5344CB8AC3E}">
        <p14:creationId xmlns:p14="http://schemas.microsoft.com/office/powerpoint/2010/main" val="1728844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Otsikkodia">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801757" y="1721224"/>
            <a:ext cx="8064337" cy="3666563"/>
          </a:xfrm>
        </p:spPr>
        <p:txBody>
          <a:bodyPr anchor="b"/>
          <a:lstStyle>
            <a:lvl1pPr algn="l">
              <a:lnSpc>
                <a:spcPts val="6700"/>
              </a:lnSpc>
              <a:defRPr sz="7000">
                <a:solidFill>
                  <a:schemeClr val="bg1"/>
                </a:solidFill>
              </a:defRPr>
            </a:lvl1pPr>
          </a:lstStyle>
          <a:p>
            <a:r>
              <a:rPr lang="en-GB"/>
              <a:t>CLICK TO EDIT MASTER TITLE STYLE</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801757" y="5661212"/>
            <a:ext cx="9158032" cy="354106"/>
          </a:xfrm>
        </p:spPr>
        <p:txBody>
          <a:bodyPr anchor="ctr" anchorCtr="0"/>
          <a:lstStyle>
            <a:lvl1pPr marL="0" indent="0" algn="l">
              <a:buNone/>
              <a:defRPr sz="1400" b="0">
                <a:solidFill>
                  <a:srgbClr val="FF9A00"/>
                </a:solidFill>
                <a:latin typeface="Lucida Sans Typewriter" panose="020B0509030504030204" pitchFamily="49"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30" name="Picture 29">
            <a:extLst>
              <a:ext uri="{FF2B5EF4-FFF2-40B4-BE49-F238E27FC236}">
                <a16:creationId xmlns:a16="http://schemas.microsoft.com/office/drawing/2014/main" id="{B8332011-C760-1191-6FC7-D41395D2C2B6}"/>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801757" y="781568"/>
            <a:ext cx="2233788" cy="639589"/>
          </a:xfrm>
          <a:prstGeom prst="rect">
            <a:avLst/>
          </a:prstGeom>
        </p:spPr>
      </p:pic>
    </p:spTree>
    <p:extLst>
      <p:ext uri="{BB962C8B-B14F-4D97-AF65-F5344CB8AC3E}">
        <p14:creationId xmlns:p14="http://schemas.microsoft.com/office/powerpoint/2010/main" val="135544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hasCustomPrompt="1"/>
          </p:nvPr>
        </p:nvSpPr>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8402318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5FFFF9-9783-48F2-B15F-DDE8866F40EF}"/>
              </a:ext>
            </a:extLst>
          </p:cNvPr>
          <p:cNvSpPr>
            <a:spLocks noGrp="1"/>
          </p:cNvSpPr>
          <p:nvPr>
            <p:ph type="title" hasCustomPrompt="1"/>
          </p:nvPr>
        </p:nvSpPr>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C7CE90ED-E548-4C64-B24F-8901953B3A0F}"/>
              </a:ext>
            </a:extLst>
          </p:cNvPr>
          <p:cNvSpPr>
            <a:spLocks noGrp="1"/>
          </p:cNvSpPr>
          <p:nvPr>
            <p:ph sz="half" idx="1"/>
          </p:nvPr>
        </p:nvSpPr>
        <p:spPr>
          <a:xfrm>
            <a:off x="802800" y="2034000"/>
            <a:ext cx="5040000" cy="4071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355976" y="2034000"/>
            <a:ext cx="5040000" cy="4071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6" name="Alatunnisteen paikkamerkki 5">
            <a:extLst>
              <a:ext uri="{FF2B5EF4-FFF2-40B4-BE49-F238E27FC236}">
                <a16:creationId xmlns:a16="http://schemas.microsoft.com/office/drawing/2014/main" id="{FEC852C2-9496-45FB-9E96-D52041FC9471}"/>
              </a:ext>
            </a:extLst>
          </p:cNvPr>
          <p:cNvSpPr>
            <a:spLocks noGrp="1"/>
          </p:cNvSpPr>
          <p:nvPr>
            <p:ph type="ftr" sz="quarter" idx="11"/>
          </p:nvPr>
        </p:nvSpPr>
        <p:spPr/>
        <p:txBody>
          <a:bodyPr/>
          <a:lstStyle/>
          <a:p>
            <a:pPr algn="l"/>
            <a:r>
              <a:rPr lang="fi-FI"/>
              <a:t>Hyvinvointiala HALI ry</a:t>
            </a:r>
          </a:p>
        </p:txBody>
      </p:sp>
      <p:sp>
        <p:nvSpPr>
          <p:cNvPr id="7" name="Dian numeron paikkamerkki 6">
            <a:extLst>
              <a:ext uri="{FF2B5EF4-FFF2-40B4-BE49-F238E27FC236}">
                <a16:creationId xmlns:a16="http://schemas.microsoft.com/office/drawing/2014/main" id="{09E5BD7F-314B-4B15-8E76-FB76E0B80EED}"/>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0380925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5FFFF9-9783-48F2-B15F-DDE8866F40EF}"/>
              </a:ext>
            </a:extLst>
          </p:cNvPr>
          <p:cNvSpPr>
            <a:spLocks noGrp="1"/>
          </p:cNvSpPr>
          <p:nvPr>
            <p:ph type="title" hasCustomPrompt="1"/>
          </p:nvPr>
        </p:nvSpPr>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C7CE90ED-E548-4C64-B24F-8901953B3A0F}"/>
              </a:ext>
            </a:extLst>
          </p:cNvPr>
          <p:cNvSpPr>
            <a:spLocks noGrp="1"/>
          </p:cNvSpPr>
          <p:nvPr>
            <p:ph sz="half" idx="1"/>
          </p:nvPr>
        </p:nvSpPr>
        <p:spPr>
          <a:xfrm>
            <a:off x="802800" y="2299446"/>
            <a:ext cx="5040000" cy="38061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355976" y="2299446"/>
            <a:ext cx="5040000" cy="38061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6" name="Alatunnisteen paikkamerkki 5">
            <a:extLst>
              <a:ext uri="{FF2B5EF4-FFF2-40B4-BE49-F238E27FC236}">
                <a16:creationId xmlns:a16="http://schemas.microsoft.com/office/drawing/2014/main" id="{FEC852C2-9496-45FB-9E96-D52041FC9471}"/>
              </a:ext>
            </a:extLst>
          </p:cNvPr>
          <p:cNvSpPr>
            <a:spLocks noGrp="1"/>
          </p:cNvSpPr>
          <p:nvPr>
            <p:ph type="ftr" sz="quarter" idx="11"/>
          </p:nvPr>
        </p:nvSpPr>
        <p:spPr/>
        <p:txBody>
          <a:bodyPr/>
          <a:lstStyle/>
          <a:p>
            <a:pPr algn="l"/>
            <a:r>
              <a:rPr lang="fi-FI"/>
              <a:t>Hyvinvointiala HALI ry</a:t>
            </a:r>
          </a:p>
        </p:txBody>
      </p:sp>
      <p:sp>
        <p:nvSpPr>
          <p:cNvPr id="7" name="Dian numeron paikkamerkki 6">
            <a:extLst>
              <a:ext uri="{FF2B5EF4-FFF2-40B4-BE49-F238E27FC236}">
                <a16:creationId xmlns:a16="http://schemas.microsoft.com/office/drawing/2014/main" id="{09E5BD7F-314B-4B15-8E76-FB76E0B80EED}"/>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0" name="Tekstin paikkamerkki 2">
            <a:extLst>
              <a:ext uri="{FF2B5EF4-FFF2-40B4-BE49-F238E27FC236}">
                <a16:creationId xmlns:a16="http://schemas.microsoft.com/office/drawing/2014/main" id="{FC2AAA9C-EFD5-4B02-AF2B-AEA70D621D46}"/>
              </a:ext>
            </a:extLst>
          </p:cNvPr>
          <p:cNvSpPr>
            <a:spLocks noGrp="1"/>
          </p:cNvSpPr>
          <p:nvPr>
            <p:ph type="body" idx="13" hasCustomPrompt="1"/>
          </p:nvPr>
        </p:nvSpPr>
        <p:spPr>
          <a:xfrm>
            <a:off x="796024" y="2030506"/>
            <a:ext cx="5040000" cy="268940"/>
          </a:xfrm>
        </p:spPr>
        <p:txBody>
          <a:bodyPr anchor="t" anchorCtr="0"/>
          <a:lstStyle>
            <a:lvl1pPr marL="0" indent="0">
              <a:buNone/>
              <a:defRPr sz="1700" b="1" i="0">
                <a:solidFill>
                  <a:srgbClr val="FAA61A"/>
                </a:solidFill>
                <a:latin typeface="Arial Black" panose="020B0604020202020204" pitchFamily="34" charset="0"/>
                <a:cs typeface="Arial Black"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1" name="Tekstin paikkamerkki 4">
            <a:extLst>
              <a:ext uri="{FF2B5EF4-FFF2-40B4-BE49-F238E27FC236}">
                <a16:creationId xmlns:a16="http://schemas.microsoft.com/office/drawing/2014/main" id="{042B4437-214C-4D93-AD4C-12F662697EA9}"/>
              </a:ext>
            </a:extLst>
          </p:cNvPr>
          <p:cNvSpPr>
            <a:spLocks noGrp="1"/>
          </p:cNvSpPr>
          <p:nvPr>
            <p:ph type="body" sz="quarter" idx="3" hasCustomPrompt="1"/>
          </p:nvPr>
        </p:nvSpPr>
        <p:spPr>
          <a:xfrm>
            <a:off x="6351495" y="2030506"/>
            <a:ext cx="5040000" cy="268940"/>
          </a:xfrm>
        </p:spPr>
        <p:txBody>
          <a:bodyPr anchor="t" anchorCtr="0"/>
          <a:lstStyle>
            <a:lvl1pPr marL="0" indent="0">
              <a:buNone/>
              <a:defRPr sz="1700" b="1" i="0">
                <a:solidFill>
                  <a:srgbClr val="FAA61A"/>
                </a:solidFill>
                <a:latin typeface="Arial Black" panose="020B0604020202020204" pitchFamily="34" charset="0"/>
                <a:cs typeface="Arial Black"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Tree>
    <p:extLst>
      <p:ext uri="{BB962C8B-B14F-4D97-AF65-F5344CB8AC3E}">
        <p14:creationId xmlns:p14="http://schemas.microsoft.com/office/powerpoint/2010/main" val="39262443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2">
            <a:extLst>
              <a:ext uri="{FF2B5EF4-FFF2-40B4-BE49-F238E27FC236}">
                <a16:creationId xmlns:a16="http://schemas.microsoft.com/office/drawing/2014/main" id="{10C604AE-AF5C-433D-945B-2E1B03CBA47C}"/>
              </a:ext>
            </a:extLst>
          </p:cNvPr>
          <p:cNvSpPr>
            <a:spLocks noGrp="1"/>
          </p:cNvSpPr>
          <p:nvPr>
            <p:ph type="pic" idx="13"/>
          </p:nvPr>
        </p:nvSpPr>
        <p:spPr>
          <a:xfrm>
            <a:off x="6454588" y="0"/>
            <a:ext cx="5737412"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2" name="Otsikko 1">
            <a:extLst>
              <a:ext uri="{FF2B5EF4-FFF2-40B4-BE49-F238E27FC236}">
                <a16:creationId xmlns:a16="http://schemas.microsoft.com/office/drawing/2014/main" id="{DA7EB6BE-E09D-4391-BB19-9AB34E85D629}"/>
              </a:ext>
            </a:extLst>
          </p:cNvPr>
          <p:cNvSpPr>
            <a:spLocks noGrp="1"/>
          </p:cNvSpPr>
          <p:nvPr>
            <p:ph type="title" hasCustomPrompt="1"/>
          </p:nvPr>
        </p:nvSpPr>
        <p:spPr>
          <a:xfrm>
            <a:off x="803082" y="797534"/>
            <a:ext cx="5104659" cy="1120913"/>
          </a:xfrm>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803082" y="2035533"/>
            <a:ext cx="5104659" cy="407106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0" name="Tekstin paikkamerkki 10">
            <a:extLst>
              <a:ext uri="{FF2B5EF4-FFF2-40B4-BE49-F238E27FC236}">
                <a16:creationId xmlns:a16="http://schemas.microsoft.com/office/drawing/2014/main" id="{28970D87-3BFE-4AD0-B3BE-940848C62170}"/>
              </a:ext>
            </a:extLst>
          </p:cNvPr>
          <p:cNvSpPr>
            <a:spLocks noGrp="1"/>
          </p:cNvSpPr>
          <p:nvPr>
            <p:ph type="body" sz="quarter" idx="14" hasCustomPrompt="1"/>
          </p:nvPr>
        </p:nvSpPr>
        <p:spPr>
          <a:xfrm>
            <a:off x="11491200" y="259200"/>
            <a:ext cx="446400" cy="446400"/>
          </a:xfrm>
          <a:blipFill>
            <a:blip r:embed="rId2" cstate="screen">
              <a:extLst>
                <a:ext uri="{28A0092B-C50C-407E-A947-70E740481C1C}">
                  <a14:useLocalDpi xmlns:a14="http://schemas.microsoft.com/office/drawing/2010/main"/>
                </a:ext>
              </a:extLst>
            </a:blip>
            <a:stretch>
              <a:fillRect/>
            </a:stretch>
          </a:blipFill>
        </p:spPr>
        <p:txBody>
          <a:bodyPr anchor="ctr" anchorCtr="0"/>
          <a:lstStyle>
            <a:lvl1pPr marL="0" indent="0" algn="ctr">
              <a:spcBef>
                <a:spcPts val="0"/>
              </a:spcBef>
              <a:buNone/>
              <a:defRPr sz="200"/>
            </a:lvl1pPr>
          </a:lstStyle>
          <a:p>
            <a:pPr lvl="0"/>
            <a:r>
              <a:rPr lang="fi-FI"/>
              <a:t> </a:t>
            </a:r>
          </a:p>
        </p:txBody>
      </p:sp>
    </p:spTree>
    <p:extLst>
      <p:ext uri="{BB962C8B-B14F-4D97-AF65-F5344CB8AC3E}">
        <p14:creationId xmlns:p14="http://schemas.microsoft.com/office/powerpoint/2010/main" val="1614868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Kuvatekstillinen kuva">
    <p:spTree>
      <p:nvGrpSpPr>
        <p:cNvPr id="1" name=""/>
        <p:cNvGrpSpPr/>
        <p:nvPr/>
      </p:nvGrpSpPr>
      <p:grpSpPr>
        <a:xfrm>
          <a:off x="0" y="0"/>
          <a:ext cx="0" cy="0"/>
          <a:chOff x="0" y="0"/>
          <a:chExt cx="0" cy="0"/>
        </a:xfrm>
      </p:grpSpPr>
      <p:sp>
        <p:nvSpPr>
          <p:cNvPr id="11" name="Kaavion paikkamerkki 10">
            <a:extLst>
              <a:ext uri="{FF2B5EF4-FFF2-40B4-BE49-F238E27FC236}">
                <a16:creationId xmlns:a16="http://schemas.microsoft.com/office/drawing/2014/main" id="{75CA1363-E9EB-4F7C-87F4-D531C4E38D22}"/>
              </a:ext>
            </a:extLst>
          </p:cNvPr>
          <p:cNvSpPr>
            <a:spLocks noGrp="1"/>
          </p:cNvSpPr>
          <p:nvPr>
            <p:ph type="chart" sz="quarter" idx="13"/>
          </p:nvPr>
        </p:nvSpPr>
        <p:spPr>
          <a:xfrm>
            <a:off x="6324600" y="1080000"/>
            <a:ext cx="5203825" cy="5040000"/>
          </a:xfrm>
        </p:spPr>
        <p:txBody>
          <a:bodyPr anchor="ctr" anchorCtr="0"/>
          <a:lstStyle>
            <a:lvl1pPr marL="0" indent="0" algn="ctr">
              <a:buNone/>
              <a:defRPr sz="1400" b="1" i="1"/>
            </a:lvl1pPr>
          </a:lstStyle>
          <a:p>
            <a:r>
              <a:rPr lang="en-GB"/>
              <a:t>Click icon to add chart</a:t>
            </a:r>
            <a:endParaRPr lang="fi-FI"/>
          </a:p>
        </p:txBody>
      </p:sp>
      <p:sp>
        <p:nvSpPr>
          <p:cNvPr id="2" name="Otsikko 1">
            <a:extLst>
              <a:ext uri="{FF2B5EF4-FFF2-40B4-BE49-F238E27FC236}">
                <a16:creationId xmlns:a16="http://schemas.microsoft.com/office/drawing/2014/main" id="{DA7EB6BE-E09D-4391-BB19-9AB34E85D629}"/>
              </a:ext>
            </a:extLst>
          </p:cNvPr>
          <p:cNvSpPr>
            <a:spLocks noGrp="1"/>
          </p:cNvSpPr>
          <p:nvPr>
            <p:ph type="title" hasCustomPrompt="1"/>
          </p:nvPr>
        </p:nvSpPr>
        <p:spPr>
          <a:xfrm>
            <a:off x="803082" y="797534"/>
            <a:ext cx="5104659" cy="1120913"/>
          </a:xfrm>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803082" y="2035533"/>
            <a:ext cx="5104659" cy="407106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8001805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sisältö">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11" name="Tekstin paikkamerkki 3">
            <a:extLst>
              <a:ext uri="{FF2B5EF4-FFF2-40B4-BE49-F238E27FC236}">
                <a16:creationId xmlns:a16="http://schemas.microsoft.com/office/drawing/2014/main" id="{80562EB6-7F5B-4915-A40E-F7FCECC2DDF8}"/>
              </a:ext>
            </a:extLst>
          </p:cNvPr>
          <p:cNvSpPr>
            <a:spLocks noGrp="1"/>
          </p:cNvSpPr>
          <p:nvPr>
            <p:ph type="body" sz="half" idx="13"/>
          </p:nvPr>
        </p:nvSpPr>
        <p:spPr>
          <a:xfrm>
            <a:off x="839788" y="1825625"/>
            <a:ext cx="4718174" cy="43513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Otsikko 4">
            <a:extLst>
              <a:ext uri="{FF2B5EF4-FFF2-40B4-BE49-F238E27FC236}">
                <a16:creationId xmlns:a16="http://schemas.microsoft.com/office/drawing/2014/main" id="{5CF3B7EE-E5B4-4CA6-A179-48FB30EB262F}"/>
              </a:ext>
            </a:extLst>
          </p:cNvPr>
          <p:cNvSpPr>
            <a:spLocks noGrp="1"/>
          </p:cNvSpPr>
          <p:nvPr>
            <p:ph type="title" hasCustomPrompt="1"/>
          </p:nvPr>
        </p:nvSpPr>
        <p:spPr/>
        <p:txBody>
          <a:bodyPr/>
          <a:lstStyle/>
          <a:p>
            <a:r>
              <a:rPr lang="en-GB"/>
              <a:t>CLICK TO EDIT MASTER TITLE STYLE</a:t>
            </a:r>
            <a:endParaRPr lang="fi-FI"/>
          </a:p>
        </p:txBody>
      </p:sp>
      <p:sp>
        <p:nvSpPr>
          <p:cNvPr id="3" name="Alatunnisteen paikkamerkki 2">
            <a:extLst>
              <a:ext uri="{FF2B5EF4-FFF2-40B4-BE49-F238E27FC236}">
                <a16:creationId xmlns:a16="http://schemas.microsoft.com/office/drawing/2014/main" id="{FDE56E3E-784B-4309-8D83-6439C614CEC4}"/>
              </a:ext>
            </a:extLst>
          </p:cNvPr>
          <p:cNvSpPr>
            <a:spLocks noGrp="1"/>
          </p:cNvSpPr>
          <p:nvPr>
            <p:ph type="ftr" sz="quarter" idx="15"/>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59ABB710-AAAA-4361-B4F2-1B976D516B63}"/>
              </a:ext>
            </a:extLst>
          </p:cNvPr>
          <p:cNvSpPr>
            <a:spLocks noGrp="1"/>
          </p:cNvSpPr>
          <p:nvPr>
            <p:ph type="sldNum" sz="quarter" idx="16"/>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19769906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840814" y="1301855"/>
            <a:ext cx="10515600" cy="2852737"/>
          </a:xfrm>
        </p:spPr>
        <p:txBody>
          <a:bodyPr anchor="b"/>
          <a:lstStyle>
            <a:lvl1pPr algn="ctr">
              <a:defRPr sz="7000"/>
            </a:lvl1pPr>
          </a:lstStyle>
          <a:p>
            <a:r>
              <a:rPr lang="fi-FI"/>
              <a:t>MUOKKAA OTS.A PERUSTYYL. NAPSAUTT.</a:t>
            </a:r>
          </a:p>
        </p:txBody>
      </p:sp>
      <p:sp>
        <p:nvSpPr>
          <p:cNvPr id="3" name="Tekstin paikkamerkki 2">
            <a:extLst>
              <a:ext uri="{FF2B5EF4-FFF2-40B4-BE49-F238E27FC236}">
                <a16:creationId xmlns:a16="http://schemas.microsoft.com/office/drawing/2014/main" id="{BE0173B0-16C2-4182-AD95-1BD911589663}"/>
              </a:ext>
            </a:extLst>
          </p:cNvPr>
          <p:cNvSpPr>
            <a:spLocks noGrp="1"/>
          </p:cNvSpPr>
          <p:nvPr>
            <p:ph type="body" idx="1"/>
          </p:nvPr>
        </p:nvSpPr>
        <p:spPr>
          <a:xfrm>
            <a:off x="840814" y="4450516"/>
            <a:ext cx="10515600" cy="950719"/>
          </a:xfrm>
        </p:spPr>
        <p:txBody>
          <a:bodyPr/>
          <a:lstStyle>
            <a:lvl1pPr marL="0" indent="0" algn="ctr">
              <a:buNone/>
              <a:defRPr sz="1400" b="0">
                <a:solidFill>
                  <a:srgbClr val="FF9A00"/>
                </a:solidFill>
                <a:latin typeface="Lucida Sans Typewriter" panose="020B0509030504030204" pitchFamily="49"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5" name="Alatunnisteen paikkamerkki 4">
            <a:extLst>
              <a:ext uri="{FF2B5EF4-FFF2-40B4-BE49-F238E27FC236}">
                <a16:creationId xmlns:a16="http://schemas.microsoft.com/office/drawing/2014/main" id="{A0764A51-C785-4054-9C0C-CCAEDADB372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D9D8BC3-3B45-4128-9B02-D776AA8202C3}"/>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8443988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803082" y="797534"/>
            <a:ext cx="10587162" cy="1120913"/>
          </a:xfrm>
          <a:prstGeom prst="rect">
            <a:avLst/>
          </a:prstGeom>
        </p:spPr>
        <p:txBody>
          <a:bodyPr vert="horz" lIns="0" tIns="0" rIns="0" bIns="0" rtlCol="0" anchor="t" anchorCtr="0">
            <a:noAutofit/>
          </a:bodyPr>
          <a:lstStyle/>
          <a:p>
            <a:r>
              <a:rPr lang="fi-FI"/>
              <a:t>MUOKKAA OTS. PERUSTYYL. NAPSAUTT.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803082" y="2035533"/>
            <a:ext cx="10587162" cy="4071061"/>
          </a:xfrm>
          <a:prstGeom prst="rect">
            <a:avLst/>
          </a:prstGeom>
        </p:spPr>
        <p:txBody>
          <a:bodyPr vert="horz" lIns="0" tIns="0" rIns="0" bIns="0" rtlCol="0" anchor="t" anchorCtr="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801757" y="6391407"/>
            <a:ext cx="3177871" cy="226612"/>
          </a:xfrm>
          <a:prstGeom prst="rect">
            <a:avLst/>
          </a:prstGeom>
        </p:spPr>
        <p:txBody>
          <a:bodyPr vert="horz" lIns="0" tIns="0" rIns="0" bIns="0" rtlCol="0" anchor="ctr" anchorCtr="0">
            <a:noAutofit/>
          </a:bodyPr>
          <a:lstStyle>
            <a:lvl1pPr algn="ctr">
              <a:defRPr sz="800">
                <a:solidFill>
                  <a:schemeClr val="tx1"/>
                </a:solidFill>
                <a:latin typeface="Lucida Sans Typewriter" panose="020B0509030504030204" pitchFamily="49" charset="77"/>
              </a:defRPr>
            </a:lvl1pPr>
          </a:lstStyle>
          <a:p>
            <a:pPr algn="l"/>
            <a:r>
              <a:rPr lang="fi-FI"/>
              <a:t>Hyvinvointiala HALI ry</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10817086" y="6391407"/>
            <a:ext cx="573157" cy="226612"/>
          </a:xfrm>
          <a:prstGeom prst="rect">
            <a:avLst/>
          </a:prstGeom>
        </p:spPr>
        <p:txBody>
          <a:bodyPr vert="horz" lIns="0" tIns="0" rIns="0" bIns="0" rtlCol="0" anchor="ctr" anchorCtr="0">
            <a:noAutofit/>
          </a:bodyPr>
          <a:lstStyle>
            <a:lvl1pPr algn="r">
              <a:defRPr sz="800">
                <a:solidFill>
                  <a:schemeClr val="tx1"/>
                </a:solidFill>
                <a:latin typeface="Lucida Sans Typewriter" panose="020B0509030504030204" pitchFamily="49" charset="77"/>
              </a:defRPr>
            </a:lvl1pPr>
          </a:lstStyle>
          <a:p>
            <a:fld id="{03D2D5F4-4871-4469-8343-ED7F6811B37D}" type="slidenum">
              <a:rPr lang="fi-FI" smtClean="0"/>
              <a:pPr/>
              <a:t>‹#›</a:t>
            </a:fld>
            <a:endParaRPr lang="fi-FI"/>
          </a:p>
        </p:txBody>
      </p:sp>
      <p:cxnSp>
        <p:nvCxnSpPr>
          <p:cNvPr id="24" name="Straight Connector 23">
            <a:extLst>
              <a:ext uri="{FF2B5EF4-FFF2-40B4-BE49-F238E27FC236}">
                <a16:creationId xmlns:a16="http://schemas.microsoft.com/office/drawing/2014/main" id="{A3378951-D953-12EB-C235-3B6DA9143FF3}"/>
              </a:ext>
            </a:extLst>
          </p:cNvPr>
          <p:cNvCxnSpPr/>
          <p:nvPr userDrawn="1"/>
        </p:nvCxnSpPr>
        <p:spPr>
          <a:xfrm>
            <a:off x="801757" y="6249000"/>
            <a:ext cx="1058848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8" name="Tekstin paikkamerkki 10">
            <a:extLst>
              <a:ext uri="{FF2B5EF4-FFF2-40B4-BE49-F238E27FC236}">
                <a16:creationId xmlns:a16="http://schemas.microsoft.com/office/drawing/2014/main" id="{51F539FC-3030-4369-AE64-DFAE286C2BD1}"/>
              </a:ext>
            </a:extLst>
          </p:cNvPr>
          <p:cNvSpPr txBox="1">
            <a:spLocks/>
          </p:cNvSpPr>
          <p:nvPr userDrawn="1"/>
        </p:nvSpPr>
        <p:spPr>
          <a:xfrm>
            <a:off x="11491200" y="259200"/>
            <a:ext cx="446400" cy="446400"/>
          </a:xfrm>
          <a:prstGeom prst="rect">
            <a:avLst/>
          </a:prstGeom>
          <a:blipFill>
            <a:blip r:embed="rId21" cstate="screen">
              <a:extLst>
                <a:ext uri="{28A0092B-C50C-407E-A947-70E740481C1C}">
                  <a14:useLocalDpi xmlns:a14="http://schemas.microsoft.com/office/drawing/2010/main"/>
                </a:ext>
              </a:extLst>
            </a:blip>
            <a:stretch>
              <a:fillRect/>
            </a:stretch>
          </a:blipFill>
        </p:spPr>
        <p:txBody>
          <a:bodyPr anchor="ctr" anchorCtr="0"/>
          <a:lstStyle>
            <a:lvl1pPr marL="0" indent="0" algn="ctr" defTabSz="914400" rtl="0" eaLnBrk="1" latinLnBrk="0" hangingPunct="1">
              <a:lnSpc>
                <a:spcPct val="100000"/>
              </a:lnSpc>
              <a:spcBef>
                <a:spcPts val="0"/>
              </a:spcBef>
              <a:buClr>
                <a:srgbClr val="FF9A00"/>
              </a:buClr>
              <a:buFont typeface="Arial" panose="020B0604020202020204" pitchFamily="34" charset="0"/>
              <a:buNone/>
              <a:defRPr sz="2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a:t> </a:t>
            </a:r>
          </a:p>
        </p:txBody>
      </p:sp>
    </p:spTree>
    <p:extLst>
      <p:ext uri="{BB962C8B-B14F-4D97-AF65-F5344CB8AC3E}">
        <p14:creationId xmlns:p14="http://schemas.microsoft.com/office/powerpoint/2010/main" val="1191003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txStyles>
    <p:titleStyle>
      <a:lvl1pPr algn="l" defTabSz="914400" rtl="0" eaLnBrk="1" latinLnBrk="0" hangingPunct="1">
        <a:lnSpc>
          <a:spcPct val="85000"/>
        </a:lnSpc>
        <a:spcBef>
          <a:spcPct val="0"/>
        </a:spcBef>
        <a:buNone/>
        <a:defRPr sz="4000" b="1" i="0" kern="1200" spc="-100" baseline="0">
          <a:solidFill>
            <a:srgbClr val="1AA5BD"/>
          </a:solidFill>
          <a:latin typeface="Arial Black" panose="020B0604020202020204" pitchFamily="34" charset="0"/>
          <a:ea typeface="+mj-ea"/>
          <a:cs typeface="Arial Black" panose="020B0604020202020204" pitchFamily="34" charset="0"/>
        </a:defRPr>
      </a:lvl1pPr>
    </p:titleStyle>
    <p:body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hyvinvointiala.fi/hallitusohjelmassa-evaat-parempiin-sote-palveluihin/" TargetMode="External"/><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5EB16E-05FF-4C04-A4C6-A573A5B4573E}"/>
              </a:ext>
            </a:extLst>
          </p:cNvPr>
          <p:cNvSpPr>
            <a:spLocks noGrp="1"/>
          </p:cNvSpPr>
          <p:nvPr>
            <p:ph type="ctrTitle"/>
          </p:nvPr>
        </p:nvSpPr>
        <p:spPr>
          <a:xfrm>
            <a:off x="801757" y="1721224"/>
            <a:ext cx="9238476" cy="3666563"/>
          </a:xfrm>
        </p:spPr>
        <p:txBody>
          <a:bodyPr/>
          <a:lstStyle/>
          <a:p>
            <a:r>
              <a:rPr lang="fi-FI" err="1"/>
              <a:t>HALIn</a:t>
            </a:r>
            <a:r>
              <a:rPr lang="fi-FI"/>
              <a:t> huomiot hallitusohjelmasta</a:t>
            </a:r>
          </a:p>
        </p:txBody>
      </p:sp>
      <p:sp>
        <p:nvSpPr>
          <p:cNvPr id="5" name="Alaotsikko 4">
            <a:extLst>
              <a:ext uri="{FF2B5EF4-FFF2-40B4-BE49-F238E27FC236}">
                <a16:creationId xmlns:a16="http://schemas.microsoft.com/office/drawing/2014/main" id="{49C4F975-80F4-6450-4F35-3A9E575D056C}"/>
              </a:ext>
            </a:extLst>
          </p:cNvPr>
          <p:cNvSpPr>
            <a:spLocks noGrp="1"/>
          </p:cNvSpPr>
          <p:nvPr>
            <p:ph type="subTitle" idx="1"/>
          </p:nvPr>
        </p:nvSpPr>
        <p:spPr/>
        <p:txBody>
          <a:bodyPr/>
          <a:lstStyle/>
          <a:p>
            <a:r>
              <a:rPr lang="fi-FI"/>
              <a:t>Jäsenwebinaari 19.6.2023 </a:t>
            </a:r>
          </a:p>
        </p:txBody>
      </p:sp>
    </p:spTree>
    <p:extLst>
      <p:ext uri="{BB962C8B-B14F-4D97-AF65-F5344CB8AC3E}">
        <p14:creationId xmlns:p14="http://schemas.microsoft.com/office/powerpoint/2010/main" val="42599795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464766"/>
            <a:ext cx="5040000" cy="4071600"/>
          </a:xfrm>
        </p:spPr>
        <p:txBody>
          <a:bodyPr/>
          <a:lstStyle/>
          <a:p>
            <a:r>
              <a:rPr lang="fi-FI" b="1"/>
              <a:t>Kohdennetaan vuoden 2023 toisessa lisätalousarviossa vuodelle 2023 tarvittava rahoitus nykymuotoisen Kela-korvauksen kasvattamiseen perusterveydenhuollon vastaanottotoiminnassa</a:t>
            </a:r>
            <a:r>
              <a:rPr lang="fi-FI"/>
              <a:t>.</a:t>
            </a:r>
          </a:p>
          <a:p>
            <a:r>
              <a:rPr lang="fi-FI"/>
              <a:t>Perusterveydenhuollon saatavuutta parannetaan kohdentamalla hallituskauden aikana </a:t>
            </a:r>
            <a:r>
              <a:rPr lang="fi-FI" b="1"/>
              <a:t>kertaluonteista rahoitusta perusterveydenhuollon hoitojonojen purkuun hallituksen kehittämän uuden Kela-korvausmallin avulla</a:t>
            </a:r>
            <a:r>
              <a:rPr lang="fi-FI"/>
              <a:t>.</a:t>
            </a:r>
          </a:p>
          <a:p>
            <a:r>
              <a:rPr lang="fi-FI"/>
              <a:t>Rahoitus allokoidaan kohdevuosille tarkoituksenmukaisella, mutta mahdollisimman etupainotteisella ja vaikuttavalla tavalla. Tavoitteena on purkaa akuutteja hoitojonoja aiheuttamatta häiriötä hyvinvointialueiden omalle toiminnalle.</a:t>
            </a:r>
          </a:p>
          <a:p>
            <a:r>
              <a:rPr lang="fi-FI"/>
              <a:t>Hallitus varaa rahoitusta käyttötarkoitukseen yhteensä </a:t>
            </a:r>
            <a:r>
              <a:rPr lang="fi-FI" b="1"/>
              <a:t>335 miljoonaa euroa</a:t>
            </a:r>
            <a:r>
              <a:rPr lang="fi-FI"/>
              <a:t>, mutta rahoituksen tarkka kohdentuminen ja jaksotus vuosille tarkentuu jatkovalmistelussa.</a:t>
            </a:r>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1521045"/>
            <a:ext cx="5040000" cy="4071600"/>
          </a:xfrm>
        </p:spPr>
        <p:txBody>
          <a:bodyPr/>
          <a:lstStyle/>
          <a:p>
            <a:r>
              <a:rPr lang="fi-FI"/>
              <a:t>Nykymuotoista Kela-korvausta jatketaan, kunnes hallituksen kehittämä uusi Kela-korvausmalli toteutetaan edellä mainitulla rahoituksella.</a:t>
            </a:r>
          </a:p>
          <a:p>
            <a:r>
              <a:rPr lang="fi-FI"/>
              <a:t>Varmistetaan, että </a:t>
            </a:r>
            <a:r>
              <a:rPr lang="fi-FI" b="1"/>
              <a:t>lainsäädäntö mahdollistaa Kela-korvauksen saamisen myös tilanteessa, jossa yksityisen terveydenhuollon palvelut on järjestetty julkisen sosiaali- ja terveydenhuollon tiloissa</a:t>
            </a:r>
            <a:r>
              <a:rPr lang="fi-FI"/>
              <a:t>.</a:t>
            </a:r>
          </a:p>
          <a:p>
            <a:endParaRPr lang="fi-FI"/>
          </a:p>
          <a:p>
            <a:pPr marL="0" indent="0">
              <a:buNone/>
            </a:pPr>
            <a:r>
              <a:rPr lang="fi-FI">
                <a:solidFill>
                  <a:srgbClr val="FF0000"/>
                </a:solidFill>
              </a:rPr>
              <a:t>→  </a:t>
            </a:r>
            <a:r>
              <a:rPr lang="fi-FI">
                <a:solidFill>
                  <a:srgbClr val="FF0000"/>
                </a:solidFill>
                <a:cs typeface="Arial" panose="020B0604020202020204" pitchFamily="34" charset="0"/>
              </a:rPr>
              <a:t>U</a:t>
            </a:r>
            <a:r>
              <a:rPr lang="fi-FI">
                <a:solidFill>
                  <a:srgbClr val="FF0000"/>
                </a:solidFill>
                <a:effectLst/>
                <a:latin typeface="Calibri" panose="020F0502020204030204" pitchFamily="34" charset="0"/>
                <a:ea typeface="Calibri" panose="020F0502020204030204" pitchFamily="34" charset="0"/>
                <a:cs typeface="Arial" panose="020B0604020202020204" pitchFamily="34" charset="0"/>
              </a:rPr>
              <a:t>uden Kela-korvausmallin jatkovalmistelussa huomiota mm. mahdolliseen kattohintaan sekä kuvantamisten/</a:t>
            </a:r>
            <a:br>
              <a:rPr lang="fi-FI">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fi-FI">
                <a:solidFill>
                  <a:srgbClr val="FF0000"/>
                </a:solidFill>
                <a:effectLst/>
                <a:latin typeface="Calibri" panose="020F0502020204030204" pitchFamily="34" charset="0"/>
                <a:ea typeface="Calibri" panose="020F0502020204030204" pitchFamily="34" charset="0"/>
                <a:cs typeface="Arial" panose="020B0604020202020204" pitchFamily="34" charset="0"/>
              </a:rPr>
              <a:t>tutkimusten korvauksiin jatkolähettämisen vähentämiseksi. Nykymuotoisten korvausten kohdentamisessa painopisteiden valinta olennaista. </a:t>
            </a:r>
            <a:r>
              <a:rPr lang="fi-FI">
                <a:solidFill>
                  <a:srgbClr val="FF0000"/>
                </a:solidFill>
                <a:ea typeface="Calibri" panose="020F0502020204030204" pitchFamily="34" charset="0"/>
                <a:cs typeface="Arial" panose="020B0604020202020204" pitchFamily="34" charset="0"/>
              </a:rPr>
              <a:t>U</a:t>
            </a:r>
            <a:r>
              <a:rPr lang="fi-FI">
                <a:solidFill>
                  <a:srgbClr val="FF0000"/>
                </a:solidFill>
                <a:effectLst/>
                <a:latin typeface="Calibri" panose="020F0502020204030204" pitchFamily="34" charset="0"/>
                <a:ea typeface="Calibri" panose="020F0502020204030204" pitchFamily="34" charset="0"/>
                <a:cs typeface="Arial" panose="020B0604020202020204" pitchFamily="34" charset="0"/>
              </a:rPr>
              <a:t>uden Kela-korvausmallin mahdollinen jatkorahoitus ja mallin pysyvyys?</a:t>
            </a:r>
          </a:p>
          <a:p>
            <a:pPr marL="0" indent="0">
              <a:buNone/>
            </a:pPr>
            <a:r>
              <a:rPr lang="fi-FI">
                <a:solidFill>
                  <a:srgbClr val="FF0000"/>
                </a:solidFill>
              </a:rPr>
              <a:t>→ </a:t>
            </a:r>
            <a:r>
              <a:rPr lang="fi-FI">
                <a:solidFill>
                  <a:srgbClr val="FF0000"/>
                </a:solidFill>
                <a:cs typeface="Arial" panose="020B0604020202020204" pitchFamily="34" charset="0"/>
              </a:rPr>
              <a:t>Valtio rahoittaa sairaanhoitovakuutuksen menoista 67 % ja vakuutetut 33 %, eli tuleeko Kela-korvauksiin vaalikauden aikana varattava rahasumma olemaan kokonaisuudessaan reilut 500 me?</a:t>
            </a:r>
          </a:p>
          <a:p>
            <a:pPr marL="0" indent="0">
              <a:buNone/>
            </a:pPr>
            <a:endParaRPr lang="fi-FI"/>
          </a:p>
          <a:p>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10</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1757" y="694686"/>
            <a:ext cx="5041043" cy="268940"/>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KELA-KORVAUKSET</a:t>
            </a:r>
          </a:p>
        </p:txBody>
      </p:sp>
    </p:spTree>
    <p:extLst>
      <p:ext uri="{BB962C8B-B14F-4D97-AF65-F5344CB8AC3E}">
        <p14:creationId xmlns:p14="http://schemas.microsoft.com/office/powerpoint/2010/main" val="25895879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464766"/>
            <a:ext cx="5040000" cy="4071600"/>
          </a:xfrm>
        </p:spPr>
        <p:txBody>
          <a:bodyPr/>
          <a:lstStyle/>
          <a:p>
            <a:r>
              <a:rPr lang="fi-FI">
                <a:effectLst/>
                <a:latin typeface="Calibri" panose="020F0502020204030204" pitchFamily="34" charset="0"/>
                <a:ea typeface="Calibri" panose="020F0502020204030204" pitchFamily="34" charset="0"/>
                <a:cs typeface="Times New Roman" panose="02020603050405020304" pitchFamily="18" charset="0"/>
              </a:rPr>
              <a:t>Henkilöstöpulan johdosta </a:t>
            </a:r>
            <a:r>
              <a:rPr lang="fi-FI" b="1">
                <a:effectLst/>
                <a:latin typeface="Calibri" panose="020F0502020204030204" pitchFamily="34" charset="0"/>
                <a:ea typeface="Calibri" panose="020F0502020204030204" pitchFamily="34" charset="0"/>
                <a:cs typeface="Times New Roman" panose="02020603050405020304" pitchFamily="18" charset="0"/>
              </a:rPr>
              <a:t>pidetään voimassa 1.9.2023 voimaan tuleva 14 vuorokauden hoitotakuu</a:t>
            </a:r>
            <a:r>
              <a:rPr lang="fi-FI">
                <a:effectLst/>
                <a:latin typeface="Calibri" panose="020F0502020204030204" pitchFamily="34" charset="0"/>
                <a:ea typeface="Calibri" panose="020F0502020204030204" pitchFamily="34" charset="0"/>
                <a:cs typeface="Times New Roman" panose="02020603050405020304" pitchFamily="18" charset="0"/>
              </a:rPr>
              <a:t>.</a:t>
            </a:r>
          </a:p>
          <a:p>
            <a:r>
              <a:rPr lang="fi-FI" b="1">
                <a:effectLst/>
                <a:latin typeface="Calibri" panose="020F0502020204030204" pitchFamily="34" charset="0"/>
                <a:ea typeface="Calibri" panose="020F0502020204030204" pitchFamily="34" charset="0"/>
                <a:cs typeface="Times New Roman" panose="02020603050405020304" pitchFamily="18" charset="0"/>
              </a:rPr>
              <a:t>Suun terveydenhuollon hoitotakuuseen </a:t>
            </a:r>
            <a:r>
              <a:rPr lang="fi-FI">
                <a:effectLst/>
                <a:latin typeface="Calibri" panose="020F0502020204030204" pitchFamily="34" charset="0"/>
                <a:ea typeface="Calibri" panose="020F0502020204030204" pitchFamily="34" charset="0"/>
                <a:cs typeface="Times New Roman" panose="02020603050405020304" pitchFamily="18" charset="0"/>
              </a:rPr>
              <a:t>ei tehdä muutoksia (1.9.2023 alkaen hoitotakuu on 4 kk ja 1.11.2024 alkaen 3 kk).</a:t>
            </a:r>
          </a:p>
          <a:p>
            <a:r>
              <a:rPr lang="fi-FI">
                <a:effectLst/>
                <a:latin typeface="Calibri" panose="020F0502020204030204" pitchFamily="34" charset="0"/>
                <a:ea typeface="Calibri" panose="020F0502020204030204" pitchFamily="34" charset="0"/>
                <a:cs typeface="Times New Roman" panose="02020603050405020304" pitchFamily="18" charset="0"/>
              </a:rPr>
              <a:t>Varmistetaan hoitotakuun toteutuminen perusterveydenhuollon vastaanottotoiminnassa ja suun terveydenhuollossa.</a:t>
            </a:r>
          </a:p>
          <a:p>
            <a:r>
              <a:rPr lang="fi-FI">
                <a:effectLst/>
                <a:latin typeface="Calibri" panose="020F0502020204030204" pitchFamily="34" charset="0"/>
                <a:ea typeface="Calibri" panose="020F0502020204030204" pitchFamily="34" charset="0"/>
                <a:cs typeface="Times New Roman" panose="02020603050405020304" pitchFamily="18" charset="0"/>
              </a:rPr>
              <a:t>Yhtenäistetään hoitotakuun ja palveluihin pääsyn määräaikoihin liittyvää valvontaa. </a:t>
            </a:r>
            <a:r>
              <a:rPr lang="fi-FI" b="1">
                <a:effectLst/>
                <a:latin typeface="Calibri" panose="020F0502020204030204" pitchFamily="34" charset="0"/>
                <a:ea typeface="Calibri" panose="020F0502020204030204" pitchFamily="34" charset="0"/>
                <a:cs typeface="Times New Roman" panose="02020603050405020304" pitchFamily="18" charset="0"/>
              </a:rPr>
              <a:t>Ohjataan hyvinvointialueita tarvittaessa käyttämään ostopalvelua tai palveluseteliä. </a:t>
            </a:r>
            <a:r>
              <a:rPr lang="fi-FI">
                <a:effectLst/>
                <a:latin typeface="Calibri" panose="020F0502020204030204" pitchFamily="34" charset="0"/>
                <a:ea typeface="Calibri" panose="020F0502020204030204" pitchFamily="34" charset="0"/>
                <a:cs typeface="Times New Roman" panose="02020603050405020304" pitchFamily="18" charset="0"/>
              </a:rPr>
              <a:t>Käynnistetään </a:t>
            </a:r>
            <a:r>
              <a:rPr lang="fi-FI" b="1">
                <a:effectLst/>
                <a:latin typeface="Calibri" panose="020F0502020204030204" pitchFamily="34" charset="0"/>
                <a:ea typeface="Calibri" panose="020F0502020204030204" pitchFamily="34" charset="0"/>
                <a:cs typeface="Times New Roman" panose="02020603050405020304" pitchFamily="18" charset="0"/>
              </a:rPr>
              <a:t>tehostettu perusterveydenhuollon saatavuuden seurannan jakso </a:t>
            </a:r>
            <a:r>
              <a:rPr lang="fi-FI">
                <a:effectLst/>
                <a:latin typeface="Calibri" panose="020F0502020204030204" pitchFamily="34" charset="0"/>
                <a:ea typeface="Calibri" panose="020F0502020204030204" pitchFamily="34" charset="0"/>
                <a:cs typeface="Times New Roman" panose="02020603050405020304" pitchFamily="18" charset="0"/>
              </a:rPr>
              <a:t>osana hyvinvointialueiden ohjausta.</a:t>
            </a:r>
          </a:p>
          <a:p>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1521045"/>
            <a:ext cx="5040000" cy="4071600"/>
          </a:xfrm>
        </p:spPr>
        <p:txBody>
          <a:bodyPr/>
          <a:lstStyle/>
          <a:p>
            <a:endParaRPr lang="fi-FI"/>
          </a:p>
          <a:p>
            <a:pPr marL="0" indent="0">
              <a:buNone/>
            </a:pPr>
            <a:r>
              <a:rPr lang="fi-FI">
                <a:solidFill>
                  <a:srgbClr val="FF0000"/>
                </a:solidFill>
              </a:rPr>
              <a:t>→ Hoitotakuu ei kiristy edellisen hallituksen säätämään viikkoon, mutta ensimmäisen portaan tiukentaminen eli kahden viikon hoitotakuu toteutuu. Lisäksi vahvistetaan ostopalvelun tai palvelusetelin tarjoamista, mikäli hoitotakuu ei toteudu.</a:t>
            </a:r>
            <a:endParaRPr lang="fi-FI"/>
          </a:p>
          <a:p>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11</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1757" y="694686"/>
            <a:ext cx="5041043" cy="268940"/>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HOITOTAKUU</a:t>
            </a:r>
          </a:p>
        </p:txBody>
      </p:sp>
    </p:spTree>
    <p:extLst>
      <p:ext uri="{BB962C8B-B14F-4D97-AF65-F5344CB8AC3E}">
        <p14:creationId xmlns:p14="http://schemas.microsoft.com/office/powerpoint/2010/main" val="21139976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170883"/>
            <a:ext cx="5040000" cy="4109010"/>
          </a:xfrm>
        </p:spPr>
        <p:txBody>
          <a:bodyPr/>
          <a:lstStyle/>
          <a:p>
            <a:pPr algn="l"/>
            <a:r>
              <a:rPr lang="fi-FI">
                <a:solidFill>
                  <a:srgbClr val="222222"/>
                </a:solidFill>
                <a:latin typeface="Bernino Sans"/>
              </a:rPr>
              <a:t>U</a:t>
            </a:r>
            <a:r>
              <a:rPr lang="fi-FI" b="0" i="0">
                <a:solidFill>
                  <a:srgbClr val="222222"/>
                </a:solidFill>
                <a:effectLst/>
                <a:latin typeface="Bernino Sans"/>
              </a:rPr>
              <a:t>udistetaan sosiaali- ja terveydenhuollon palvelulainsäädäntöä sekä siihen liittyvää ohjausta vastaamaan uusia sote-rakenteita ja valtakunnallisia sote-tavoitteita.</a:t>
            </a:r>
          </a:p>
          <a:p>
            <a:pPr algn="l"/>
            <a:r>
              <a:rPr lang="fi-FI" b="1" i="0">
                <a:solidFill>
                  <a:srgbClr val="222222"/>
                </a:solidFill>
                <a:effectLst/>
                <a:latin typeface="Bernino Sans"/>
              </a:rPr>
              <a:t>Painopisteen siirtoa perustasolle </a:t>
            </a:r>
            <a:r>
              <a:rPr lang="fi-FI" b="0" i="0">
                <a:solidFill>
                  <a:srgbClr val="222222"/>
                </a:solidFill>
                <a:effectLst/>
                <a:latin typeface="Bernino Sans"/>
              </a:rPr>
              <a:t>tuetaan lainsäädännöllä. Uudistetaan </a:t>
            </a:r>
            <a:r>
              <a:rPr lang="fi-FI" b="1" i="0">
                <a:solidFill>
                  <a:srgbClr val="222222"/>
                </a:solidFill>
                <a:effectLst/>
                <a:latin typeface="Bernino Sans"/>
              </a:rPr>
              <a:t>terveydenhuoltolaki, sosiaalihuoltolaki sekä lastensuojelulainsäädäntö</a:t>
            </a:r>
            <a:r>
              <a:rPr lang="fi-FI" b="0" i="0">
                <a:solidFill>
                  <a:srgbClr val="222222"/>
                </a:solidFill>
                <a:effectLst/>
                <a:latin typeface="Bernino Sans"/>
              </a:rPr>
              <a:t>.</a:t>
            </a:r>
          </a:p>
          <a:p>
            <a:pPr algn="l"/>
            <a:r>
              <a:rPr lang="fi-FI">
                <a:solidFill>
                  <a:srgbClr val="222222"/>
                </a:solidFill>
                <a:latin typeface="Bernino Sans"/>
              </a:rPr>
              <a:t>K</a:t>
            </a:r>
            <a:r>
              <a:rPr lang="fi-FI" b="0" i="0">
                <a:solidFill>
                  <a:srgbClr val="222222"/>
                </a:solidFill>
                <a:effectLst/>
                <a:latin typeface="Bernino Sans"/>
              </a:rPr>
              <a:t>ehitetään perusterveydenhuollon ja erikoissairaanhoidon integraation toteutumista sekä erityisesti paljon palveluja käyttävien sosiaali- ja terveyspalvelujen integraatiota ja laadukkaiden ja kustannustehokkaiden hoito- ja palveluketjujen kehittymistä.</a:t>
            </a:r>
          </a:p>
          <a:p>
            <a:pPr algn="l"/>
            <a:r>
              <a:rPr lang="fi-FI" b="0" i="0">
                <a:solidFill>
                  <a:srgbClr val="222222"/>
                </a:solidFill>
                <a:effectLst/>
                <a:latin typeface="Bernino Sans"/>
              </a:rPr>
              <a:t>Uudistetaan </a:t>
            </a:r>
            <a:r>
              <a:rPr lang="fi-FI" b="1" i="0">
                <a:solidFill>
                  <a:srgbClr val="222222"/>
                </a:solidFill>
                <a:effectLst/>
                <a:latin typeface="Bernino Sans"/>
              </a:rPr>
              <a:t>erikoissairaanhoidon työnjakoa </a:t>
            </a:r>
            <a:r>
              <a:rPr lang="fi-FI" b="0" i="0">
                <a:solidFill>
                  <a:srgbClr val="222222"/>
                </a:solidFill>
                <a:effectLst/>
                <a:latin typeface="Bernino Sans"/>
              </a:rPr>
              <a:t>koskevat säädökset. Tämä edellyttää terveydenhuoltolain, erikoissairaanhoidon keskittämisasetuksen, sote-järjestämislain ja YTA-sopimussetuksen muuttamista.</a:t>
            </a:r>
          </a:p>
          <a:p>
            <a:r>
              <a:rPr lang="fi-FI">
                <a:effectLst/>
                <a:latin typeface="Calibri" panose="020F0502020204030204" pitchFamily="34" charset="0"/>
                <a:ea typeface="Calibri" panose="020F0502020204030204" pitchFamily="34" charset="0"/>
                <a:cs typeface="Times New Roman" panose="02020603050405020304" pitchFamily="18" charset="0"/>
              </a:rPr>
              <a:t>Selvitetään sosiaalihuollon palveluiden porrasteisuus ja </a:t>
            </a:r>
            <a:r>
              <a:rPr lang="fi-FI" b="1">
                <a:effectLst/>
                <a:latin typeface="Calibri" panose="020F0502020204030204" pitchFamily="34" charset="0"/>
                <a:ea typeface="Calibri" panose="020F0502020204030204" pitchFamily="34" charset="0"/>
                <a:cs typeface="Times New Roman" panose="02020603050405020304" pitchFamily="18" charset="0"/>
              </a:rPr>
              <a:t>säädetään erityisosaamista edellyttävien sosiaalipalvelujen keskittämisestä</a:t>
            </a:r>
            <a:r>
              <a:rPr lang="fi-FI">
                <a:effectLst/>
                <a:latin typeface="Calibri" panose="020F0502020204030204" pitchFamily="34" charset="0"/>
                <a:ea typeface="Calibri" panose="020F0502020204030204" pitchFamily="34" charset="0"/>
                <a:cs typeface="Times New Roman" panose="02020603050405020304" pitchFamily="18" charset="0"/>
              </a:rPr>
              <a:t>.</a:t>
            </a:r>
          </a:p>
          <a:p>
            <a:pPr algn="l"/>
            <a:endParaRPr lang="fi-FI" b="0" i="0">
              <a:solidFill>
                <a:srgbClr val="222222"/>
              </a:solidFill>
              <a:effectLst/>
              <a:latin typeface="Bernino Sans"/>
            </a:endParaRPr>
          </a:p>
          <a:p>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874278"/>
            <a:ext cx="5040000" cy="4071600"/>
          </a:xfrm>
        </p:spPr>
        <p:txBody>
          <a:bodyPr/>
          <a:lstStyle/>
          <a:p>
            <a:pPr algn="l"/>
            <a:r>
              <a:rPr lang="fi-FI" b="1">
                <a:solidFill>
                  <a:srgbClr val="222222"/>
                </a:solidFill>
                <a:latin typeface="Bernino Sans"/>
              </a:rPr>
              <a:t>L</a:t>
            </a:r>
            <a:r>
              <a:rPr lang="fi-FI" b="1" i="0">
                <a:solidFill>
                  <a:srgbClr val="222222"/>
                </a:solidFill>
                <a:effectLst/>
                <a:latin typeface="Bernino Sans"/>
              </a:rPr>
              <a:t>isätään hyvinvointialueiden mahdollisuutta sopia yhteistyöstä erikoissairaanhoidon palveluissa ja järjestää päiväkirurgista toimintaa, mukaan lukien anestesia, myös sellaisissa sairaaloissa, joissa ei ole ympärivuorokautista päivystystä.</a:t>
            </a:r>
          </a:p>
          <a:p>
            <a:pPr algn="l"/>
            <a:r>
              <a:rPr lang="fi-FI" b="1"/>
              <a:t>Kirjataan julkisen, yksityisen ja kolmannen sektorin toimijoiden roolit ja tehtävät häiriötilanteissa ja poikkeusoloissa sekä varautumisessa selkeästi lainsäädäntöön</a:t>
            </a:r>
            <a:r>
              <a:rPr lang="fi-FI"/>
              <a:t>. Tehdään tarvittavat täsmennykset lainsäädäntöön myös siltä osin, että häiriötilanteissa laki antaa riittävät toimintavaltuudet yhteistyöalueille yli hyvinvointialueiden tapahtuvan johtamisen ja päätöksenteon mahdollistamiseksi.</a:t>
            </a:r>
          </a:p>
          <a:p>
            <a:pPr marL="0" indent="0">
              <a:buNone/>
            </a:pPr>
            <a:r>
              <a:rPr lang="fi-FI">
                <a:solidFill>
                  <a:srgbClr val="FF0000"/>
                </a:solidFill>
              </a:rPr>
              <a:t>→ Terveydenhuoltolain ja sosiaalihuoltolain uudistaminen merkittäviä lakihankkeita.</a:t>
            </a:r>
          </a:p>
          <a:p>
            <a:pPr marL="0" indent="0">
              <a:buNone/>
            </a:pPr>
            <a:r>
              <a:rPr lang="fi-FI">
                <a:solidFill>
                  <a:srgbClr val="FF0000"/>
                </a:solidFill>
              </a:rPr>
              <a:t>→ Hyvinvointialueiden liikkumavaran lisääminen erikoissairaanhoidossa mahdollistaa paremmin myös yksityisten palveluntuottajien hyödyntämisen leikkausjonojen purkamisessa.</a:t>
            </a:r>
          </a:p>
          <a:p>
            <a:pPr marL="0" indent="0">
              <a:buNone/>
            </a:pPr>
            <a:r>
              <a:rPr lang="fi-FI">
                <a:solidFill>
                  <a:srgbClr val="FF0000"/>
                </a:solidFill>
              </a:rPr>
              <a:t>→ Eri toimijoiden roolien tunnistaminen häiriötilanteissa ja jatkuvuudenhallinnassa tärkeää.</a:t>
            </a:r>
            <a:endParaRPr lang="fi-FI"/>
          </a:p>
          <a:p>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12</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1757" y="694686"/>
            <a:ext cx="5041043" cy="268940"/>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PALVELUJÄRJESTELMÄ</a:t>
            </a:r>
          </a:p>
        </p:txBody>
      </p:sp>
    </p:spTree>
    <p:extLst>
      <p:ext uri="{BB962C8B-B14F-4D97-AF65-F5344CB8AC3E}">
        <p14:creationId xmlns:p14="http://schemas.microsoft.com/office/powerpoint/2010/main" val="32750768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464766"/>
            <a:ext cx="5040000" cy="4071600"/>
          </a:xfrm>
        </p:spPr>
        <p:txBody>
          <a:bodyPr/>
          <a:lstStyle/>
          <a:p>
            <a:pPr>
              <a:lnSpc>
                <a:spcPct val="107000"/>
              </a:lnSpc>
              <a:spcAft>
                <a:spcPts val="800"/>
              </a:spcAft>
            </a:pPr>
            <a:r>
              <a:rPr lang="fi-FI"/>
              <a:t>Mahdollistetaan </a:t>
            </a:r>
            <a:r>
              <a:rPr lang="fi-FI" b="1"/>
              <a:t>hoivatyötä helpottavan ja potilasturvallisuutta lisäävän teknologian</a:t>
            </a:r>
            <a:r>
              <a:rPr lang="fi-FI"/>
              <a:t>, kuten älylattioiden tai -rannekkeiden, inhimillinen hyödyntäminen henkilöstömitoituksen laskennassa.</a:t>
            </a:r>
          </a:p>
          <a:p>
            <a:pPr>
              <a:lnSpc>
                <a:spcPct val="107000"/>
              </a:lnSpc>
              <a:spcAft>
                <a:spcPts val="800"/>
              </a:spcAft>
            </a:pPr>
            <a:r>
              <a:rPr lang="fi-FI" b="1"/>
              <a:t>Tiedon kulkua sujuvoitetaan </a:t>
            </a:r>
            <a:r>
              <a:rPr lang="fi-FI"/>
              <a:t>erityisesti sosiaali- ja terveydenhuollon välillä sekä kuntien ja viranomaisten tarpeisiin. Käytetään tietoa asiakkaiden palvelutarpeen </a:t>
            </a:r>
            <a:r>
              <a:rPr lang="fi-FI" b="1"/>
              <a:t>ennakointiin ja varhaiseen puuttumiseen</a:t>
            </a:r>
            <a:r>
              <a:rPr lang="fi-FI"/>
              <a:t>.</a:t>
            </a:r>
          </a:p>
          <a:p>
            <a:pPr>
              <a:lnSpc>
                <a:spcPct val="107000"/>
              </a:lnSpc>
              <a:spcAft>
                <a:spcPts val="800"/>
              </a:spcAft>
            </a:pPr>
            <a:r>
              <a:rPr lang="fi-FI" b="1"/>
              <a:t>Varmistetaan</a:t>
            </a:r>
            <a:r>
              <a:rPr lang="fi-FI"/>
              <a:t>, </a:t>
            </a:r>
            <a:r>
              <a:rPr lang="fi-FI" b="1"/>
              <a:t>ettei kansallinen lainsäädäntö tai sen tulkinta ole EU:n asettamia vaatimuksia tiukempaa </a:t>
            </a:r>
            <a:r>
              <a:rPr lang="fi-FI"/>
              <a:t>erityisesti tietosuojaan ja automaattiseen päätöksentekoon liittyen.</a:t>
            </a:r>
          </a:p>
          <a:p>
            <a:pPr>
              <a:lnSpc>
                <a:spcPct val="107000"/>
              </a:lnSpc>
              <a:spcAft>
                <a:spcPts val="800"/>
              </a:spcAft>
            </a:pPr>
            <a:r>
              <a:rPr lang="fi-FI" b="1"/>
              <a:t>Ratkaistaan sote-tiedon toisiolain ja -käytön haasteet </a:t>
            </a:r>
            <a:r>
              <a:rPr lang="fi-FI"/>
              <a:t>niin, että voidaan edistää Suomessa tehtävää tutkimusta ja mahdollisuutta hyödyntää tietoa. Arvioidaan </a:t>
            </a:r>
            <a:r>
              <a:rPr lang="fi-FI" b="1"/>
              <a:t>Findatan rooli</a:t>
            </a:r>
            <a:r>
              <a:rPr lang="fi-FI"/>
              <a:t>.</a:t>
            </a:r>
          </a:p>
          <a:p>
            <a:pPr>
              <a:lnSpc>
                <a:spcPct val="107000"/>
              </a:lnSpc>
              <a:spcAft>
                <a:spcPts val="800"/>
              </a:spcAft>
            </a:pPr>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884913"/>
            <a:ext cx="5040000" cy="4127879"/>
          </a:xfrm>
        </p:spPr>
        <p:txBody>
          <a:bodyPr/>
          <a:lstStyle/>
          <a:p>
            <a:r>
              <a:rPr lang="fi-FI">
                <a:effectLst/>
                <a:latin typeface="Calibri" panose="020F0502020204030204" pitchFamily="34" charset="0"/>
                <a:ea typeface="Calibri" panose="020F0502020204030204" pitchFamily="34" charset="0"/>
                <a:cs typeface="Times New Roman" panose="02020603050405020304" pitchFamily="18" charset="0"/>
              </a:rPr>
              <a:t>Työ- ja elinkeinoministeriön, opetus- ja kulttuuriministeriön ja sosiaali- ja terveysministeriön yhteistyönä </a:t>
            </a:r>
            <a:r>
              <a:rPr lang="fi-FI" b="1">
                <a:effectLst/>
                <a:latin typeface="Calibri" panose="020F0502020204030204" pitchFamily="34" charset="0"/>
                <a:ea typeface="Calibri" panose="020F0502020204030204" pitchFamily="34" charset="0"/>
                <a:cs typeface="Times New Roman" panose="02020603050405020304" pitchFamily="18" charset="0"/>
              </a:rPr>
              <a:t>käynnistetään terveys- ja hyvinvointialan kasvua ja uudistumista vauhdittava tutkimus-, kehittämis- ja innovaatio-ohjelma (sisältäen terveysteknologian käytön ja viennin edistämisen) jatkona terveysalan TKI-kasvustrategialle.</a:t>
            </a:r>
          </a:p>
          <a:p>
            <a:r>
              <a:rPr lang="fi-FI" kern="100">
                <a:effectLst/>
                <a:latin typeface="Calibri" panose="020F0502020204030204" pitchFamily="34" charset="0"/>
                <a:ea typeface="Calibri" panose="020F0502020204030204" pitchFamily="34" charset="0"/>
                <a:cs typeface="Times New Roman" panose="02020603050405020304" pitchFamily="18" charset="0"/>
              </a:rPr>
              <a:t>Osallistutaan aktiivisesti EU:n terveysdata-avaruuden (</a:t>
            </a:r>
            <a:r>
              <a:rPr lang="fi-FI" b="1" kern="100">
                <a:effectLst/>
                <a:latin typeface="Calibri" panose="020F0502020204030204" pitchFamily="34" charset="0"/>
                <a:ea typeface="Calibri" panose="020F0502020204030204" pitchFamily="34" charset="0"/>
                <a:cs typeface="Times New Roman" panose="02020603050405020304" pitchFamily="18" charset="0"/>
              </a:rPr>
              <a:t>EHDS</a:t>
            </a:r>
            <a:r>
              <a:rPr lang="fi-FI" kern="100">
                <a:effectLst/>
                <a:latin typeface="Calibri" panose="020F0502020204030204" pitchFamily="34" charset="0"/>
                <a:ea typeface="Calibri" panose="020F0502020204030204" pitchFamily="34" charset="0"/>
                <a:cs typeface="Times New Roman" panose="02020603050405020304" pitchFamily="18" charset="0"/>
              </a:rPr>
              <a:t>) puitteissa tehtävään työhön, </a:t>
            </a:r>
            <a:r>
              <a:rPr lang="fi-FI" b="1" kern="100">
                <a:effectLst/>
                <a:latin typeface="Calibri" panose="020F0502020204030204" pitchFamily="34" charset="0"/>
                <a:ea typeface="Calibri" panose="020F0502020204030204" pitchFamily="34" charset="0"/>
                <a:cs typeface="Times New Roman" panose="02020603050405020304" pitchFamily="18" charset="0"/>
              </a:rPr>
              <a:t>poistetaan esteitä tutkimukselta</a:t>
            </a:r>
            <a:r>
              <a:rPr lang="fi-FI" kern="100">
                <a:effectLst/>
                <a:latin typeface="Calibri" panose="020F0502020204030204" pitchFamily="34" charset="0"/>
                <a:ea typeface="Calibri" panose="020F0502020204030204" pitchFamily="34" charset="0"/>
                <a:cs typeface="Times New Roman" panose="02020603050405020304" pitchFamily="18" charset="0"/>
              </a:rPr>
              <a:t> ja yhtenäistetään tutkimuslainsäädäntöä.</a:t>
            </a:r>
          </a:p>
          <a:p>
            <a:r>
              <a:rPr lang="fi-FI" b="1" kern="100">
                <a:effectLst/>
                <a:latin typeface="Calibri" panose="020F0502020204030204" pitchFamily="34" charset="0"/>
                <a:ea typeface="Calibri" panose="020F0502020204030204" pitchFamily="34" charset="0"/>
                <a:cs typeface="Times New Roman" panose="02020603050405020304" pitchFamily="18" charset="0"/>
              </a:rPr>
              <a:t>Arvioidaan</a:t>
            </a:r>
            <a:r>
              <a:rPr lang="fi-FI" kern="100">
                <a:effectLst/>
                <a:latin typeface="Calibri" panose="020F0502020204030204" pitchFamily="34" charset="0"/>
                <a:ea typeface="Calibri" panose="020F0502020204030204" pitchFamily="34" charset="0"/>
                <a:cs typeface="Times New Roman" panose="02020603050405020304" pitchFamily="18" charset="0"/>
              </a:rPr>
              <a:t> uuden </a:t>
            </a:r>
            <a:r>
              <a:rPr lang="fi-FI" b="1" kern="100">
                <a:effectLst/>
                <a:latin typeface="Calibri" panose="020F0502020204030204" pitchFamily="34" charset="0"/>
                <a:ea typeface="Calibri" panose="020F0502020204030204" pitchFamily="34" charset="0"/>
                <a:cs typeface="Times New Roman" panose="02020603050405020304" pitchFamily="18" charset="0"/>
              </a:rPr>
              <a:t>asiakastietolain ja muiden sosiaali- ja terveyspalveluiden tiedonhallintalainsäädännön muutosten kustannusvaikutukset </a:t>
            </a:r>
            <a:r>
              <a:rPr lang="fi-FI" kern="100">
                <a:effectLst/>
                <a:latin typeface="Calibri" panose="020F0502020204030204" pitchFamily="34" charset="0"/>
                <a:ea typeface="Calibri" panose="020F0502020204030204" pitchFamily="34" charset="0"/>
                <a:cs typeface="Times New Roman" panose="02020603050405020304" pitchFamily="18" charset="0"/>
              </a:rPr>
              <a:t>ja siirretään tarvittavilta osin lainsäädännön voimaantuloa tai porrastetaan sen toimeenpanoa, jotta voidaan varmistua alueille aiheutuvan kustannustaakan kohtuullisuudesta.</a:t>
            </a:r>
          </a:p>
          <a:p>
            <a:endParaRPr lang="fi-FI"/>
          </a:p>
          <a:p>
            <a:pPr marL="0" indent="0">
              <a:buNone/>
            </a:pPr>
            <a:r>
              <a:rPr lang="fi-FI">
                <a:solidFill>
                  <a:srgbClr val="FF0000"/>
                </a:solidFill>
              </a:rPr>
              <a:t>→ Ohjelmassa on laajasti huomioitu sote-tiedon ja digitaalisuuden hyödyntämisen merkitys osana palveluiden uudistamista, henkilöstöpulaan vastaamista ja innovaatioympäristön kehittämistä.</a:t>
            </a:r>
            <a:endParaRPr lang="fi-FI"/>
          </a:p>
          <a:p>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13</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1757" y="694686"/>
            <a:ext cx="6558048" cy="226612"/>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DIGITALISAATIO JA TIEDON LIIKKUVUUS</a:t>
            </a:r>
          </a:p>
        </p:txBody>
      </p:sp>
    </p:spTree>
    <p:extLst>
      <p:ext uri="{BB962C8B-B14F-4D97-AF65-F5344CB8AC3E}">
        <p14:creationId xmlns:p14="http://schemas.microsoft.com/office/powerpoint/2010/main" val="23772159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464766"/>
            <a:ext cx="5040000" cy="4071600"/>
          </a:xfrm>
        </p:spPr>
        <p:txBody>
          <a:bodyPr/>
          <a:lstStyle/>
          <a:p>
            <a:r>
              <a:rPr lang="fi-FI" b="1"/>
              <a:t>Kehitetään</a:t>
            </a:r>
            <a:r>
              <a:rPr lang="fi-FI"/>
              <a:t> edelleen </a:t>
            </a:r>
            <a:r>
              <a:rPr lang="fi-FI" b="1"/>
              <a:t>työterveyshuollon</a:t>
            </a:r>
            <a:r>
              <a:rPr lang="fi-FI"/>
              <a:t> ja Ylioppilaiden terveydenhoitosäätiön (YTHS) </a:t>
            </a:r>
            <a:r>
              <a:rPr lang="fi-FI" b="1"/>
              <a:t>palveluja</a:t>
            </a:r>
            <a:r>
              <a:rPr lang="fi-FI"/>
              <a:t> </a:t>
            </a:r>
            <a:r>
              <a:rPr lang="fi-FI" b="1"/>
              <a:t>osaksi asiakkaan sosiaali- ja terveyspalveluja ja palvelukokonaisuutta</a:t>
            </a:r>
            <a:r>
              <a:rPr lang="fi-FI"/>
              <a:t>. Vahvistetaan yhteistyötä työterveyshuollon, </a:t>
            </a:r>
            <a:r>
              <a:rPr lang="fi-FI" err="1"/>
              <a:t>YTHS:n</a:t>
            </a:r>
            <a:r>
              <a:rPr lang="fi-FI"/>
              <a:t> ja julkisen sosiaali- ja terveydenhuollon välillä.</a:t>
            </a:r>
          </a:p>
          <a:p>
            <a:r>
              <a:rPr lang="fi-FI"/>
              <a:t>Hallitus vahvistaa työterveyspalveluita, aikaista hoidon tarpeen tunnistamista ja hoitoon ohjaamista, jotta työelämästä ei pudota. Hallituksen </a:t>
            </a:r>
            <a:r>
              <a:rPr lang="fi-FI" b="1"/>
              <a:t>tavoitteena on uupumuksesta ja työpahoinvoinnista johtuvien sairauspoissaolojen puolittaminen tulevien viiden vuoden aikana</a:t>
            </a:r>
            <a:r>
              <a:rPr lang="fi-FI"/>
              <a:t>.</a:t>
            </a:r>
          </a:p>
          <a:p>
            <a:r>
              <a:rPr lang="fi-FI"/>
              <a:t>Mielenterveyteen perustuvia sairauspoissaoloja vähennetään ja Työelämän ja hyvän mielenterveyden -ohjelmatyötä jatketaan. Mielenterveyttä tukevien hyvien käytäntöjen käyttöönottoa työelämässä edistetään.</a:t>
            </a:r>
          </a:p>
          <a:p>
            <a:r>
              <a:rPr lang="fi-FI"/>
              <a:t>Työntekijöiden </a:t>
            </a:r>
            <a:r>
              <a:rPr lang="fi-FI" b="1"/>
              <a:t>psykososiaalisen kuormituksen hallintaa tehostetaan </a:t>
            </a:r>
            <a:r>
              <a:rPr lang="fi-FI"/>
              <a:t>selkiyttämällä ja kokoamalla yhteen asiaa koskevia säännöksiä sekä syventämällä työpaikan ja työterveyshuollon yhteistyötä.</a:t>
            </a:r>
          </a:p>
          <a:p>
            <a:endParaRPr lang="fi-FI"/>
          </a:p>
          <a:p>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1389643"/>
            <a:ext cx="5040000" cy="4091494"/>
          </a:xfrm>
        </p:spPr>
        <p:txBody>
          <a:bodyPr/>
          <a:lstStyle/>
          <a:p>
            <a:r>
              <a:rPr lang="fi-FI" b="1"/>
              <a:t>Mielen hyvinvoinnin, varhaisen tuen ja hoidon palvelujen, mukaan lukien lyhytpsykoterapian saamista työterveyshuollossa edistetään</a:t>
            </a:r>
            <a:r>
              <a:rPr lang="fi-FI"/>
              <a:t>. Työterveyspalvelujen saavutettavuutta ja työhyvinvoinnin edistämistä selvitetään etä-, alusta-, pätkä- ja vuokratyönteon piirissä olevilla henkilöillä.</a:t>
            </a:r>
          </a:p>
          <a:p>
            <a:r>
              <a:rPr lang="fi-FI" b="1"/>
              <a:t>TYÖOTE-toimintamallin vakiinnuttamista selvitetään kaikille hyvinvointialueille</a:t>
            </a:r>
            <a:r>
              <a:rPr lang="fi-FI"/>
              <a:t>. Kansallista TYÖ2030 – Työn ja työhyvinvoinnin -kehittämisohjelman toteuttamista jatketaan.</a:t>
            </a:r>
          </a:p>
          <a:p>
            <a:r>
              <a:rPr lang="fi-FI"/>
              <a:t>Hallitus valmistelee useamman vuoden mittaisen, myös ikääntyneitä koskevan, </a:t>
            </a:r>
            <a:r>
              <a:rPr lang="fi-FI" b="1"/>
              <a:t>työkykyohjelman</a:t>
            </a:r>
            <a:r>
              <a:rPr lang="fi-FI"/>
              <a:t> työssä jaksamisen parantamiseksi ja työkyvyttömyyseläkkeiden vähentämiseksi. Työpaikkojen </a:t>
            </a:r>
            <a:r>
              <a:rPr lang="fi-FI" b="1"/>
              <a:t>ikäjohtamista</a:t>
            </a:r>
            <a:r>
              <a:rPr lang="fi-FI"/>
              <a:t> </a:t>
            </a:r>
            <a:r>
              <a:rPr lang="fi-FI" b="1"/>
              <a:t>ja työn sopeuttamista työpaikoilla kehitetään</a:t>
            </a:r>
            <a:r>
              <a:rPr lang="fi-FI"/>
              <a:t> toimintakyvyn mukaiseksi.</a:t>
            </a:r>
            <a:endParaRPr lang="fi-FI">
              <a:solidFill>
                <a:srgbClr val="FF0000"/>
              </a:solidFill>
            </a:endParaRPr>
          </a:p>
          <a:p>
            <a:pPr marL="0" indent="0">
              <a:buNone/>
            </a:pPr>
            <a:r>
              <a:rPr lang="fi-FI">
                <a:solidFill>
                  <a:srgbClr val="FF0000"/>
                </a:solidFill>
              </a:rPr>
              <a:t>→ Ei rakenteellisia muutoksia työterveyshuoltoon, mutta integraation ja sisältöjen kehittämiseen sekä saatavuuden parantamiseen tähtääviä kirjauksia.</a:t>
            </a:r>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14</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1757" y="694686"/>
            <a:ext cx="6558048" cy="226612"/>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TYÖTERVEYS JA -HYVINVOINTI</a:t>
            </a:r>
          </a:p>
        </p:txBody>
      </p:sp>
    </p:spTree>
    <p:extLst>
      <p:ext uri="{BB962C8B-B14F-4D97-AF65-F5344CB8AC3E}">
        <p14:creationId xmlns:p14="http://schemas.microsoft.com/office/powerpoint/2010/main" val="3416265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464766"/>
            <a:ext cx="5040000" cy="4071600"/>
          </a:xfrm>
        </p:spPr>
        <p:txBody>
          <a:bodyPr/>
          <a:lstStyle/>
          <a:p>
            <a:r>
              <a:rPr lang="fi-FI"/>
              <a:t>Mielenterveyspalveluiden saatavuutta parannetaan pikaisesti. Kehitetään </a:t>
            </a:r>
            <a:r>
              <a:rPr lang="fi-FI" b="1"/>
              <a:t>perustason mielenterveyspalveluja </a:t>
            </a:r>
            <a:r>
              <a:rPr lang="fi-FI"/>
              <a:t>esimerkiksi terapiat etulinjaan -toimintamallin kokemuksia hyödyntäen ja ottamalla käyttöön </a:t>
            </a:r>
            <a:r>
              <a:rPr lang="fi-FI" b="1"/>
              <a:t>porrasteinen hoitomalli.</a:t>
            </a:r>
          </a:p>
          <a:p>
            <a:r>
              <a:rPr lang="fi-FI"/>
              <a:t>Turvataan lainsäädännöllä </a:t>
            </a:r>
            <a:r>
              <a:rPr lang="fi-FI" b="1"/>
              <a:t>lasten ja nuorten</a:t>
            </a:r>
            <a:r>
              <a:rPr lang="fi-FI"/>
              <a:t> yhdenvertainen </a:t>
            </a:r>
            <a:r>
              <a:rPr lang="fi-FI" b="1"/>
              <a:t>pääsy</a:t>
            </a:r>
            <a:r>
              <a:rPr lang="fi-FI"/>
              <a:t> perustasolla </a:t>
            </a:r>
            <a:r>
              <a:rPr lang="fi-FI" b="1"/>
              <a:t>lyhytpsykoterapiaan</a:t>
            </a:r>
            <a:r>
              <a:rPr lang="fi-FI"/>
              <a:t> tai muihin vaikuttaviin psykososiaalisiin hoitoihin (hallituksen mallin mukainen lasten ja nuorten terapiatakuu).</a:t>
            </a:r>
          </a:p>
          <a:p>
            <a:r>
              <a:rPr lang="fi-FI"/>
              <a:t>Vahvistetaan psykoterapiapalveluiden saavutettavuutta uudistamalla </a:t>
            </a:r>
            <a:r>
              <a:rPr lang="fi-FI" b="1"/>
              <a:t>psykoterapeuttikoulutusta kaksiportaiseksi </a:t>
            </a:r>
            <a:r>
              <a:rPr lang="fi-FI"/>
              <a:t>ja säätämällä ensimmäisen portaan koulutus maksuttomaksi</a:t>
            </a:r>
          </a:p>
          <a:p>
            <a:r>
              <a:rPr lang="fi-FI"/>
              <a:t>Kehitetään varhaisen mielenterveyden tukemisen koulutusta myös </a:t>
            </a:r>
            <a:r>
              <a:rPr lang="fi-FI" b="1"/>
              <a:t>osaksi muiden ammattiryhmien koulutusta</a:t>
            </a:r>
            <a:r>
              <a:rPr lang="fi-FI"/>
              <a:t>.</a:t>
            </a:r>
          </a:p>
          <a:p>
            <a:endParaRPr lang="fi-FI"/>
          </a:p>
          <a:p>
            <a:pPr>
              <a:lnSpc>
                <a:spcPct val="107000"/>
              </a:lnSpc>
              <a:spcAft>
                <a:spcPts val="800"/>
              </a:spcAft>
            </a:pPr>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355976" y="884913"/>
            <a:ext cx="5040000" cy="4127879"/>
          </a:xfrm>
        </p:spPr>
        <p:txBody>
          <a:bodyPr/>
          <a:lstStyle/>
          <a:p>
            <a:r>
              <a:rPr lang="fi-FI"/>
              <a:t>Lisätään </a:t>
            </a:r>
            <a:r>
              <a:rPr lang="fi-FI" b="1"/>
              <a:t>matalan kynnyksen palveluiden ja mielenterveysavun saatavuutta </a:t>
            </a:r>
            <a:r>
              <a:rPr lang="fi-FI"/>
              <a:t>yhteistyössä muun muassa järjestöjen ja seurakuntien kanssa, esimerkiksi </a:t>
            </a:r>
            <a:r>
              <a:rPr lang="fi-FI" err="1"/>
              <a:t>walk</a:t>
            </a:r>
            <a:r>
              <a:rPr lang="fi-FI"/>
              <a:t> in -palvelut ja chat-palvelut.</a:t>
            </a:r>
          </a:p>
          <a:p>
            <a:r>
              <a:rPr lang="fi-FI"/>
              <a:t>Tuetaan mielenterveyspalveluiden saatavuutta yhdessä hyvinvointialueiden kanssa tehostamalla Mielenterveystalo-palvelukokonaisuuden käyttöä alueilla.</a:t>
            </a:r>
          </a:p>
          <a:p>
            <a:r>
              <a:rPr lang="fi-FI"/>
              <a:t>Työntekijöiden </a:t>
            </a:r>
            <a:r>
              <a:rPr lang="fi-FI" b="1"/>
              <a:t>psykososiaalisen kuormituksen hallintaa tehostetaan </a:t>
            </a:r>
            <a:r>
              <a:rPr lang="fi-FI"/>
              <a:t>selkiyttämällä ja kokoamalla yhteen asiaa koskevia säännöksiä sekä syventämällä työpaikan ja työterveyshuollon yhteistyötä.</a:t>
            </a:r>
          </a:p>
          <a:p>
            <a:r>
              <a:rPr lang="fi-FI" b="1"/>
              <a:t>Mielen hyvinvoinnin, varhaisen tuen ja hoidon palvelujen, mukaan lukien lyhytpsykoterapian saamista työterveyshuollossa edistetään</a:t>
            </a:r>
            <a:r>
              <a:rPr lang="fi-FI"/>
              <a:t>.</a:t>
            </a:r>
          </a:p>
          <a:p>
            <a:endParaRPr lang="fi-FI"/>
          </a:p>
          <a:p>
            <a:pPr marL="0" indent="0">
              <a:buNone/>
            </a:pPr>
            <a:r>
              <a:rPr lang="fi-FI">
                <a:solidFill>
                  <a:srgbClr val="FF0000"/>
                </a:solidFill>
              </a:rPr>
              <a:t>→ Ohjelmassa vahvasti kirjattuna tavoitteena painopisteen siirto varhaisen vaiheen mielenterveyden tukeen koko palvelujärjestelmässä </a:t>
            </a:r>
            <a:r>
              <a:rPr lang="fi-FI" err="1">
                <a:solidFill>
                  <a:srgbClr val="FF0000"/>
                </a:solidFill>
              </a:rPr>
              <a:t>m.l</a:t>
            </a:r>
            <a:r>
              <a:rPr lang="fi-FI">
                <a:solidFill>
                  <a:srgbClr val="FF0000"/>
                </a:solidFill>
              </a:rPr>
              <a:t>. työterveys. MM. psykoterapeuttikoulutuksen portaittaisuus tehostaa siirtymää.</a:t>
            </a:r>
            <a:endParaRPr lang="fi-FI"/>
          </a:p>
        </p:txBody>
      </p:sp>
      <p:sp>
        <p:nvSpPr>
          <p:cNvPr id="5" name="Alatunnisteen paikkamerkki 4">
            <a:extLst>
              <a:ext uri="{FF2B5EF4-FFF2-40B4-BE49-F238E27FC236}">
                <a16:creationId xmlns:a16="http://schemas.microsoft.com/office/drawing/2014/main" id="{88B5468E-6321-340C-96DC-F999C3D9A6FA}"/>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15</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2925" y="658301"/>
            <a:ext cx="6055075" cy="133436"/>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MATALAN KYNNYKSEN MIELENTERVEYSPALVELUT</a:t>
            </a:r>
          </a:p>
        </p:txBody>
      </p:sp>
    </p:spTree>
    <p:extLst>
      <p:ext uri="{BB962C8B-B14F-4D97-AF65-F5344CB8AC3E}">
        <p14:creationId xmlns:p14="http://schemas.microsoft.com/office/powerpoint/2010/main" val="14939568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7DDE987-50BA-6032-3E6F-4FA5A672CD75}"/>
              </a:ext>
            </a:extLst>
          </p:cNvPr>
          <p:cNvSpPr>
            <a:spLocks noGrp="1"/>
          </p:cNvSpPr>
          <p:nvPr>
            <p:ph sz="half" idx="1"/>
          </p:nvPr>
        </p:nvSpPr>
        <p:spPr>
          <a:xfrm>
            <a:off x="803082" y="1096783"/>
            <a:ext cx="5040000" cy="4071600"/>
          </a:xfrm>
        </p:spPr>
        <p:txBody>
          <a:bodyPr/>
          <a:lstStyle/>
          <a:p>
            <a:pPr>
              <a:lnSpc>
                <a:spcPct val="107000"/>
              </a:lnSpc>
              <a:spcAft>
                <a:spcPts val="800"/>
              </a:spcAft>
            </a:pPr>
            <a:r>
              <a:rPr lang="fi-FI" kern="100">
                <a:effectLst/>
                <a:latin typeface="Calibri" panose="020F0502020204030204" pitchFamily="34" charset="0"/>
                <a:ea typeface="Calibri" panose="020F0502020204030204" pitchFamily="34" charset="0"/>
                <a:cs typeface="Times New Roman" panose="02020603050405020304" pitchFamily="18" charset="0"/>
              </a:rPr>
              <a:t>Terveyden ja sosiaalisen hyvinvoinnin edistämisen avustukset, 33.90.50 (STEA): </a:t>
            </a:r>
            <a:r>
              <a:rPr lang="fi-FI" b="1" kern="100">
                <a:effectLst/>
                <a:latin typeface="Calibri" panose="020F0502020204030204" pitchFamily="34" charset="0"/>
                <a:ea typeface="Calibri" panose="020F0502020204030204" pitchFamily="34" charset="0"/>
                <a:cs typeface="Times New Roman" panose="02020603050405020304" pitchFamily="18" charset="0"/>
              </a:rPr>
              <a:t>Alennetaan valtionavustusten tasoa. Säästön tasoa arvioidaan enintään 50 milj. euron osalta budjettiriihessä v. 2026. Säästö 100 me</a:t>
            </a:r>
            <a:r>
              <a:rPr lang="fi-FI" kern="100">
                <a:effectLst/>
                <a:latin typeface="Calibri" panose="020F0502020204030204" pitchFamily="34" charset="0"/>
                <a:ea typeface="Calibri" panose="020F0502020204030204" pitchFamily="34" charset="0"/>
                <a:cs typeface="Times New Roman" panose="02020603050405020304" pitchFamily="18" charset="0"/>
              </a:rPr>
              <a:t>. </a:t>
            </a:r>
            <a:r>
              <a:rPr lang="fi-FI"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(leikkaukset alkaen 2027)</a:t>
            </a:r>
          </a:p>
          <a:p>
            <a:pPr>
              <a:lnSpc>
                <a:spcPct val="107000"/>
              </a:lnSpc>
              <a:spcAft>
                <a:spcPts val="800"/>
              </a:spcAft>
            </a:pPr>
            <a:r>
              <a:rPr lang="fi-FI">
                <a:effectLst/>
                <a:latin typeface="Calibri" panose="020F0502020204030204" pitchFamily="34" charset="0"/>
                <a:ea typeface="Calibri" panose="020F0502020204030204" pitchFamily="34" charset="0"/>
                <a:cs typeface="Times New Roman" panose="02020603050405020304" pitchFamily="18" charset="0"/>
              </a:rPr>
              <a:t>Toteutetaan poikkihallinnollisesti ja yhdessä järjestöjen kanssa </a:t>
            </a:r>
            <a:r>
              <a:rPr lang="fi-FI" b="1">
                <a:effectLst/>
                <a:latin typeface="Calibri" panose="020F0502020204030204" pitchFamily="34" charset="0"/>
                <a:ea typeface="Calibri" panose="020F0502020204030204" pitchFamily="34" charset="0"/>
                <a:cs typeface="Times New Roman" panose="02020603050405020304" pitchFamily="18" charset="0"/>
              </a:rPr>
              <a:t>kansallinen terveys- ja hyvinvointiohjelma</a:t>
            </a:r>
            <a:r>
              <a:rPr lang="fi-FI">
                <a:effectLst/>
                <a:latin typeface="Calibri" panose="020F0502020204030204" pitchFamily="34" charset="0"/>
                <a:ea typeface="Calibri" panose="020F0502020204030204" pitchFamily="34" charset="0"/>
                <a:cs typeface="Times New Roman" panose="02020603050405020304" pitchFamily="18" charset="0"/>
              </a:rPr>
              <a:t>, jolla vahvistetaan hyvinvoinnin ja terveyden edistämisen vaikuttavuutta ottamalla käyttöön vaikuttaviksi arvioituja käytäntöjä sekä kehitetään uusia ratkaisuja perustuen kokonaistaloudelliseen hyötyyn ja kustannus-vaikuttavuuteen. Varataan ohjelman toteuttamiseen yhdeksän miljoonan euron kertaluontoinen määräraha hallituskauden ajaksi.</a:t>
            </a:r>
          </a:p>
          <a:p>
            <a:pPr>
              <a:lnSpc>
                <a:spcPct val="107000"/>
              </a:lnSpc>
              <a:spcAft>
                <a:spcPts val="800"/>
              </a:spcAft>
            </a:pPr>
            <a:r>
              <a:rPr lang="fi-FI">
                <a:effectLst/>
                <a:latin typeface="Calibri" panose="020F0502020204030204" pitchFamily="34" charset="0"/>
                <a:ea typeface="Calibri" panose="020F0502020204030204" pitchFamily="34" charset="0"/>
                <a:cs typeface="Times New Roman" panose="02020603050405020304" pitchFamily="18" charset="0"/>
              </a:rPr>
              <a:t>Ohjataan kuntien ja hyvinvointialueiden hyvinvoinnin ja terveyden edistämistä ja yhteistyötä erityisesti yhdyspintapalvelujen ja tiedolla johtamisen osalta.</a:t>
            </a:r>
          </a:p>
          <a:p>
            <a:pPr>
              <a:lnSpc>
                <a:spcPct val="107000"/>
              </a:lnSpc>
              <a:spcAft>
                <a:spcPts val="800"/>
              </a:spcAft>
            </a:pPr>
            <a:r>
              <a:rPr lang="fi-FI" kern="100">
                <a:cs typeface="Times New Roman" panose="02020603050405020304" pitchFamily="18" charset="0"/>
              </a:rPr>
              <a:t>Hyvinvoinnin ja terveyden edistämisen </a:t>
            </a:r>
            <a:r>
              <a:rPr lang="fi-FI" b="1" kern="100">
                <a:cs typeface="Times New Roman" panose="02020603050405020304" pitchFamily="18" charset="0"/>
              </a:rPr>
              <a:t>(</a:t>
            </a:r>
            <a:r>
              <a:rPr lang="fi-FI" b="1" kern="100" err="1">
                <a:cs typeface="Times New Roman" panose="02020603050405020304" pitchFamily="18" charset="0"/>
              </a:rPr>
              <a:t>hyte</a:t>
            </a:r>
            <a:r>
              <a:rPr lang="fi-FI" b="1" kern="100">
                <a:cs typeface="Times New Roman" panose="02020603050405020304" pitchFamily="18" charset="0"/>
              </a:rPr>
              <a:t>) -kertoimen painoarvoa kasvatetaan</a:t>
            </a:r>
            <a:r>
              <a:rPr lang="fi-FI" kern="100">
                <a:cs typeface="Times New Roman" panose="02020603050405020304" pitchFamily="18" charset="0"/>
              </a:rPr>
              <a:t> nykyisestä.</a:t>
            </a:r>
          </a:p>
          <a:p>
            <a:pPr>
              <a:lnSpc>
                <a:spcPct val="107000"/>
              </a:lnSpc>
              <a:spcAft>
                <a:spcPts val="800"/>
              </a:spcAft>
            </a:pPr>
            <a:endParaRPr lang="fi-FI"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fi-FI"/>
          </a:p>
          <a:p>
            <a:pPr>
              <a:lnSpc>
                <a:spcPct val="107000"/>
              </a:lnSpc>
              <a:spcAft>
                <a:spcPts val="800"/>
              </a:spcAft>
            </a:pPr>
            <a:endParaRPr lang="fi-FI"/>
          </a:p>
        </p:txBody>
      </p:sp>
      <p:sp>
        <p:nvSpPr>
          <p:cNvPr id="4" name="Sisällön paikkamerkki 3">
            <a:extLst>
              <a:ext uri="{FF2B5EF4-FFF2-40B4-BE49-F238E27FC236}">
                <a16:creationId xmlns:a16="http://schemas.microsoft.com/office/drawing/2014/main" id="{F28AC3A9-8DC2-D3D3-14AE-51FEDA51840B}"/>
              </a:ext>
            </a:extLst>
          </p:cNvPr>
          <p:cNvSpPr>
            <a:spLocks noGrp="1"/>
          </p:cNvSpPr>
          <p:nvPr>
            <p:ph sz="half" idx="2"/>
          </p:nvPr>
        </p:nvSpPr>
        <p:spPr>
          <a:xfrm>
            <a:off x="6177556" y="874291"/>
            <a:ext cx="5040000" cy="4071600"/>
          </a:xfrm>
        </p:spPr>
        <p:txBody>
          <a:bodyPr/>
          <a:lstStyle/>
          <a:p>
            <a:r>
              <a:rPr lang="fi-FI" kern="100">
                <a:effectLst/>
                <a:latin typeface="Calibri" panose="020F0502020204030204" pitchFamily="34" charset="0"/>
                <a:ea typeface="Calibri" panose="020F0502020204030204" pitchFamily="34" charset="0"/>
                <a:cs typeface="Times New Roman" panose="02020603050405020304" pitchFamily="18" charset="0"/>
              </a:rPr>
              <a:t>Varmistetaan yhteistyö mm. hyvinvointialueiden, kuntien, järjestöjen, seurakuntien ja yksityisten palveluntuottajien välillä. </a:t>
            </a:r>
            <a:r>
              <a:rPr lang="fi-FI" b="1" kern="100">
                <a:effectLst/>
                <a:latin typeface="Calibri" panose="020F0502020204030204" pitchFamily="34" charset="0"/>
                <a:ea typeface="Calibri" panose="020F0502020204030204" pitchFamily="34" charset="0"/>
                <a:cs typeface="Times New Roman" panose="02020603050405020304" pitchFamily="18" charset="0"/>
              </a:rPr>
              <a:t>Tuetaan hyvinvoinnin ja terveyden edistämistä poikkihallinnollisella yhteistyöllä.</a:t>
            </a:r>
          </a:p>
          <a:p>
            <a:r>
              <a:rPr lang="fi-FI" b="1">
                <a:ea typeface="Calibri" panose="020F0502020204030204" pitchFamily="34" charset="0"/>
                <a:cs typeface="Times New Roman" panose="02020603050405020304" pitchFamily="18" charset="0"/>
              </a:rPr>
              <a:t>T</a:t>
            </a:r>
            <a:r>
              <a:rPr lang="fi-FI" b="1">
                <a:effectLst/>
                <a:latin typeface="Calibri" panose="020F0502020204030204" pitchFamily="34" charset="0"/>
                <a:ea typeface="Calibri" panose="020F0502020204030204" pitchFamily="34" charset="0"/>
                <a:cs typeface="Times New Roman" panose="02020603050405020304" pitchFamily="18" charset="0"/>
              </a:rPr>
              <a:t>oiminnallisia mittareita </a:t>
            </a:r>
            <a:r>
              <a:rPr lang="fi-FI">
                <a:effectLst/>
                <a:latin typeface="Calibri" panose="020F0502020204030204" pitchFamily="34" charset="0"/>
                <a:ea typeface="Calibri" panose="020F0502020204030204" pitchFamily="34" charset="0"/>
                <a:cs typeface="Times New Roman" panose="02020603050405020304" pitchFamily="18" charset="0"/>
              </a:rPr>
              <a:t>kehitetään kattavalla ohjelmalla. Suoritteiden lisäksi mitataan vaikutuksia asiakkaiden näkökulmasta, palveluihin pääsyä ja palveluissa etenemistä, saavutettua terveyttä, hyvinvointia ja arjen sujuvuutta.</a:t>
            </a:r>
          </a:p>
          <a:p>
            <a:r>
              <a:rPr lang="fi-FI" b="1">
                <a:effectLst/>
                <a:latin typeface="Calibri" panose="020F0502020204030204" pitchFamily="34" charset="0"/>
                <a:ea typeface="Calibri" panose="020F0502020204030204" pitchFamily="34" charset="0"/>
                <a:cs typeface="Times New Roman" panose="02020603050405020304" pitchFamily="18" charset="0"/>
              </a:rPr>
              <a:t>Palveluiden tuottamiseen luodaan yhtenäiset kriteerit</a:t>
            </a:r>
            <a:r>
              <a:rPr lang="fi-FI">
                <a:effectLst/>
                <a:latin typeface="Calibri" panose="020F0502020204030204" pitchFamily="34" charset="0"/>
                <a:ea typeface="Calibri" panose="020F0502020204030204" pitchFamily="34" charset="0"/>
                <a:cs typeface="Times New Roman" panose="02020603050405020304" pitchFamily="18" charset="0"/>
              </a:rPr>
              <a:t>, jotka koskevat samalla tavoin julkisesti, yksityisesti, järjestöjen ja säätiöiden tuottamia palveluita.</a:t>
            </a:r>
          </a:p>
          <a:p>
            <a:r>
              <a:rPr lang="fi-FI">
                <a:effectLst/>
                <a:latin typeface="Calibri" panose="020F0502020204030204" pitchFamily="34" charset="0"/>
                <a:ea typeface="Calibri" panose="020F0502020204030204" pitchFamily="34" charset="0"/>
                <a:cs typeface="Times New Roman" panose="02020603050405020304" pitchFamily="18" charset="0"/>
              </a:rPr>
              <a:t>Sosiaali- ja terveysjärjestöjen roolia työikäisen väestön </a:t>
            </a:r>
            <a:r>
              <a:rPr lang="fi-FI" b="1">
                <a:effectLst/>
                <a:latin typeface="Calibri" panose="020F0502020204030204" pitchFamily="34" charset="0"/>
                <a:ea typeface="Calibri" panose="020F0502020204030204" pitchFamily="34" charset="0"/>
                <a:cs typeface="Times New Roman" panose="02020603050405020304" pitchFamily="18" charset="0"/>
              </a:rPr>
              <a:t>psykososiaalisen hyvinvoinnin edistämisessä</a:t>
            </a:r>
            <a:r>
              <a:rPr lang="fi-FI">
                <a:effectLst/>
                <a:latin typeface="Calibri" panose="020F0502020204030204" pitchFamily="34" charset="0"/>
                <a:ea typeface="Calibri" panose="020F0502020204030204" pitchFamily="34" charset="0"/>
                <a:cs typeface="Times New Roman" panose="02020603050405020304" pitchFamily="18" charset="0"/>
              </a:rPr>
              <a:t> vahvistetaan ja varmistetaan järjestötoimijoiden edellytykset osallistua ohjelmatyöhön työelämän kehittämiseksi mieliystävällisemmäksi.</a:t>
            </a:r>
            <a:endParaRPr lang="fi-FI">
              <a:solidFill>
                <a:srgbClr val="FF0000"/>
              </a:solidFill>
            </a:endParaRPr>
          </a:p>
          <a:p>
            <a:pPr marL="0" indent="0">
              <a:buNone/>
            </a:pPr>
            <a:r>
              <a:rPr lang="fi-FI">
                <a:solidFill>
                  <a:srgbClr val="FF0000"/>
                </a:solidFill>
              </a:rPr>
              <a:t>→ Järjestöjen rahoitusten leikkaus hallitusohjelman huolestuttavimpia osioita perusturvan leikkausten (+tiukkenevien maahanmuuttolinjausten) ohella. Osuvat yhdessä kaikkein heikoimmassa asemassa oleviin toisiaan vahvistaen. Myös myönteisiä kirjauksia, joissa tahtotila huomioida järjestötoimijat sote-palveluiden kehittämisessä.</a:t>
            </a:r>
            <a:endParaRPr lang="fi-FI"/>
          </a:p>
        </p:txBody>
      </p:sp>
      <p:sp>
        <p:nvSpPr>
          <p:cNvPr id="6" name="Dian numeron paikkamerkki 5">
            <a:extLst>
              <a:ext uri="{FF2B5EF4-FFF2-40B4-BE49-F238E27FC236}">
                <a16:creationId xmlns:a16="http://schemas.microsoft.com/office/drawing/2014/main" id="{8B7A183C-05B6-8A75-1DD4-64E0E5DFFECF}"/>
              </a:ext>
            </a:extLst>
          </p:cNvPr>
          <p:cNvSpPr>
            <a:spLocks noGrp="1"/>
          </p:cNvSpPr>
          <p:nvPr>
            <p:ph type="sldNum" sz="quarter" idx="12"/>
          </p:nvPr>
        </p:nvSpPr>
        <p:spPr/>
        <p:txBody>
          <a:bodyPr/>
          <a:lstStyle/>
          <a:p>
            <a:fld id="{03D2D5F4-4871-4469-8343-ED7F6811B37D}" type="slidenum">
              <a:rPr lang="fi-FI" smtClean="0"/>
              <a:pPr/>
              <a:t>16</a:t>
            </a:fld>
            <a:endParaRPr lang="fi-FI"/>
          </a:p>
        </p:txBody>
      </p:sp>
      <p:sp>
        <p:nvSpPr>
          <p:cNvPr id="9" name="Tekstin paikkamerkki 6">
            <a:extLst>
              <a:ext uri="{FF2B5EF4-FFF2-40B4-BE49-F238E27FC236}">
                <a16:creationId xmlns:a16="http://schemas.microsoft.com/office/drawing/2014/main" id="{6C6BDC22-5995-9AD0-6659-6B1F0E1ED9D8}"/>
              </a:ext>
            </a:extLst>
          </p:cNvPr>
          <p:cNvSpPr txBox="1">
            <a:spLocks/>
          </p:cNvSpPr>
          <p:nvPr/>
        </p:nvSpPr>
        <p:spPr>
          <a:xfrm>
            <a:off x="802925" y="658301"/>
            <a:ext cx="6055075" cy="133436"/>
          </a:xfrm>
          <a:prstGeom prst="rect">
            <a:avLst/>
          </a:prstGeom>
        </p:spPr>
        <p:txBody>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700" b="1">
                <a:solidFill>
                  <a:srgbClr val="FAA61A"/>
                </a:solidFill>
                <a:latin typeface="Arial Black" panose="020B0604020202020204" pitchFamily="34" charset="0"/>
              </a:rPr>
              <a:t>JÄRJESTÖT + HYTE</a:t>
            </a:r>
          </a:p>
        </p:txBody>
      </p:sp>
    </p:spTree>
    <p:extLst>
      <p:ext uri="{BB962C8B-B14F-4D97-AF65-F5344CB8AC3E}">
        <p14:creationId xmlns:p14="http://schemas.microsoft.com/office/powerpoint/2010/main" val="15296328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B9A0FC-EE6D-67B1-07E5-6C3A12927362}"/>
              </a:ext>
            </a:extLst>
          </p:cNvPr>
          <p:cNvSpPr>
            <a:spLocks noGrp="1"/>
          </p:cNvSpPr>
          <p:nvPr>
            <p:ph type="title"/>
          </p:nvPr>
        </p:nvSpPr>
        <p:spPr/>
        <p:txBody>
          <a:bodyPr/>
          <a:lstStyle/>
          <a:p>
            <a:r>
              <a:rPr lang="fi-FI"/>
              <a:t>Hoiva ja osaaminen</a:t>
            </a:r>
            <a:br>
              <a:rPr lang="fi-FI"/>
            </a:br>
            <a:br>
              <a:rPr lang="fi-FI"/>
            </a:br>
            <a:r>
              <a:rPr lang="fi-FI"/>
              <a:t>Arja Laitinen</a:t>
            </a:r>
          </a:p>
        </p:txBody>
      </p:sp>
      <p:sp>
        <p:nvSpPr>
          <p:cNvPr id="3" name="Alatunnisteen paikkamerkki 2">
            <a:extLst>
              <a:ext uri="{FF2B5EF4-FFF2-40B4-BE49-F238E27FC236}">
                <a16:creationId xmlns:a16="http://schemas.microsoft.com/office/drawing/2014/main" id="{74AF62C2-2AC7-24E3-36D8-315F6D014258}"/>
              </a:ext>
            </a:extLst>
          </p:cNvPr>
          <p:cNvSpPr>
            <a:spLocks noGrp="1"/>
          </p:cNvSpPr>
          <p:nvPr>
            <p:ph type="ftr" sz="quarter" idx="11"/>
          </p:nvPr>
        </p:nvSpPr>
        <p:spPr/>
        <p:txBody>
          <a:bodyPr/>
          <a:lstStyle/>
          <a:p>
            <a:pPr algn="l"/>
            <a:r>
              <a:rPr lang="fi-FI"/>
              <a:t>Hyvinvointiala HALI ry</a:t>
            </a:r>
          </a:p>
        </p:txBody>
      </p:sp>
      <p:sp>
        <p:nvSpPr>
          <p:cNvPr id="4" name="Dian numeron paikkamerkki 3">
            <a:extLst>
              <a:ext uri="{FF2B5EF4-FFF2-40B4-BE49-F238E27FC236}">
                <a16:creationId xmlns:a16="http://schemas.microsoft.com/office/drawing/2014/main" id="{589263CB-A805-8736-3256-6B38560D602B}"/>
              </a:ext>
            </a:extLst>
          </p:cNvPr>
          <p:cNvSpPr>
            <a:spLocks noGrp="1"/>
          </p:cNvSpPr>
          <p:nvPr>
            <p:ph type="sldNum" sz="quarter" idx="12"/>
          </p:nvPr>
        </p:nvSpPr>
        <p:spPr/>
        <p:txBody>
          <a:bodyPr/>
          <a:lstStyle/>
          <a:p>
            <a:fld id="{03D2D5F4-4871-4469-8343-ED7F6811B37D}" type="slidenum">
              <a:rPr lang="fi-FI" smtClean="0"/>
              <a:pPr/>
              <a:t>17</a:t>
            </a:fld>
            <a:endParaRPr lang="fi-FI"/>
          </a:p>
        </p:txBody>
      </p:sp>
    </p:spTree>
    <p:extLst>
      <p:ext uri="{BB962C8B-B14F-4D97-AF65-F5344CB8AC3E}">
        <p14:creationId xmlns:p14="http://schemas.microsoft.com/office/powerpoint/2010/main" val="33869285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B98ADA-05D8-30C4-7858-0AB317F12C53}"/>
              </a:ext>
            </a:extLst>
          </p:cNvPr>
          <p:cNvSpPr>
            <a:spLocks noGrp="1"/>
          </p:cNvSpPr>
          <p:nvPr>
            <p:ph type="title"/>
          </p:nvPr>
        </p:nvSpPr>
        <p:spPr/>
        <p:txBody>
          <a:bodyPr/>
          <a:lstStyle/>
          <a:p>
            <a:r>
              <a:rPr lang="fi-FI"/>
              <a:t>Yleistä</a:t>
            </a:r>
          </a:p>
        </p:txBody>
      </p:sp>
      <p:sp>
        <p:nvSpPr>
          <p:cNvPr id="3" name="Sisällön paikkamerkki 2">
            <a:extLst>
              <a:ext uri="{FF2B5EF4-FFF2-40B4-BE49-F238E27FC236}">
                <a16:creationId xmlns:a16="http://schemas.microsoft.com/office/drawing/2014/main" id="{BAF2D6A3-CEC6-E9F1-7E69-03EE7E6FB156}"/>
              </a:ext>
            </a:extLst>
          </p:cNvPr>
          <p:cNvSpPr>
            <a:spLocks noGrp="1"/>
          </p:cNvSpPr>
          <p:nvPr>
            <p:ph idx="1"/>
          </p:nvPr>
        </p:nvSpPr>
        <p:spPr/>
        <p:txBody>
          <a:bodyPr/>
          <a:lstStyle/>
          <a:p>
            <a:r>
              <a:rPr lang="fi-FI" sz="2000"/>
              <a:t>Valvontaa yhtenäistetään sekä virastorakenteen että käytäntöjen osalta</a:t>
            </a:r>
          </a:p>
          <a:p>
            <a:r>
              <a:rPr lang="fi-FI" sz="2000"/>
              <a:t>Kansanvälistä rekrytointia ei helpoteta laajasti; kuitenkin tutkintojen tunnustamista sekä lähtömaakoulutusta sujuvoitetaan. Saatavuusharkinta säilyy.</a:t>
            </a:r>
          </a:p>
          <a:p>
            <a:r>
              <a:rPr lang="fi-FI" sz="2000"/>
              <a:t>Vanhuspalveluiden osalta kevennyksiä sekä henkilöstömitoitukseen että -rakenteeseen</a:t>
            </a:r>
          </a:p>
          <a:p>
            <a:r>
              <a:rPr lang="fi-FI" sz="2000"/>
              <a:t>Muiden sosiaalipalveluiden osalta kiinnitetty huomiota oikea-aikaiseen, riittävään ja yksilölliseen palveluiden saantiin</a:t>
            </a:r>
          </a:p>
          <a:p>
            <a:r>
              <a:rPr lang="fi-FI" sz="2000"/>
              <a:t>Työvoimansaannissa keskitytään STM:n Sote-työvoiman Tiekartan toimenpiteisiin</a:t>
            </a:r>
          </a:p>
          <a:p>
            <a:r>
              <a:rPr lang="fi-FI" sz="2000"/>
              <a:t>Edistetään koulutussopimuksen sekä oppisopimuskoulutuksen käyttöä. Selvitetään mahdollisuuksia oppisopimuskoulutuksen korvauksen porrastamiseen opintojen edetessä.</a:t>
            </a:r>
          </a:p>
          <a:p>
            <a:r>
              <a:rPr lang="fi-FI" sz="2000"/>
              <a:t>Hoivaan/palveluihin pääsyn raportointia ei velvoiteta vaan asiakaslähtöistä tiedonsaantia sosiaalihuollon palveluiden odotusajoista parannetaan</a:t>
            </a:r>
          </a:p>
          <a:p>
            <a:endParaRPr lang="fi-FI" sz="2000"/>
          </a:p>
          <a:p>
            <a:endParaRPr lang="fi-FI" sz="2000"/>
          </a:p>
        </p:txBody>
      </p:sp>
      <p:sp>
        <p:nvSpPr>
          <p:cNvPr id="4" name="Alatunnisteen paikkamerkki 3">
            <a:extLst>
              <a:ext uri="{FF2B5EF4-FFF2-40B4-BE49-F238E27FC236}">
                <a16:creationId xmlns:a16="http://schemas.microsoft.com/office/drawing/2014/main" id="{4C6C5339-5EDF-9893-07EB-3DDAA14B50AB}"/>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4EC99E6A-37CD-5561-ED38-A7401DDA32DF}"/>
              </a:ext>
            </a:extLst>
          </p:cNvPr>
          <p:cNvSpPr>
            <a:spLocks noGrp="1"/>
          </p:cNvSpPr>
          <p:nvPr>
            <p:ph type="sldNum" sz="quarter" idx="12"/>
          </p:nvPr>
        </p:nvSpPr>
        <p:spPr/>
        <p:txBody>
          <a:bodyPr/>
          <a:lstStyle/>
          <a:p>
            <a:fld id="{03D2D5F4-4871-4469-8343-ED7F6811B37D}" type="slidenum">
              <a:rPr lang="fi-FI" smtClean="0"/>
              <a:pPr/>
              <a:t>18</a:t>
            </a:fld>
            <a:endParaRPr lang="fi-FI"/>
          </a:p>
        </p:txBody>
      </p:sp>
    </p:spTree>
    <p:extLst>
      <p:ext uri="{BB962C8B-B14F-4D97-AF65-F5344CB8AC3E}">
        <p14:creationId xmlns:p14="http://schemas.microsoft.com/office/powerpoint/2010/main" val="41382460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92B4B1E9-63B3-8D52-3C6C-26F8542D62B8}"/>
              </a:ext>
            </a:extLst>
          </p:cNvPr>
          <p:cNvSpPr>
            <a:spLocks noGrp="1"/>
          </p:cNvSpPr>
          <p:nvPr>
            <p:ph sz="half" idx="1"/>
          </p:nvPr>
        </p:nvSpPr>
        <p:spPr>
          <a:xfrm>
            <a:off x="802800" y="1078788"/>
            <a:ext cx="5040000" cy="5026812"/>
          </a:xfrm>
        </p:spPr>
        <p:txBody>
          <a:bodyPr/>
          <a:lstStyle/>
          <a:p>
            <a:pPr marL="267970" indent="-267970"/>
            <a:r>
              <a:rPr lang="fi-FI">
                <a:latin typeface="Calibri"/>
                <a:cs typeface="Calibri"/>
              </a:rPr>
              <a:t>Kootaan lupa-, ohjaus- ja valvontatehtävät </a:t>
            </a:r>
            <a:r>
              <a:rPr lang="fi-FI" b="1">
                <a:latin typeface="Calibri"/>
                <a:cs typeface="Calibri"/>
              </a:rPr>
              <a:t>yhden viraston alaisuuteen.</a:t>
            </a:r>
            <a:r>
              <a:rPr lang="fi-FI">
                <a:latin typeface="Calibri"/>
                <a:cs typeface="Calibri"/>
              </a:rPr>
              <a:t> Varmistetaan, että valvonta sekä lupakäytännöt ovat</a:t>
            </a:r>
            <a:r>
              <a:rPr lang="fi-FI" b="1">
                <a:latin typeface="Calibri"/>
                <a:cs typeface="Calibri"/>
              </a:rPr>
              <a:t> yhdenvertaiset</a:t>
            </a:r>
            <a:r>
              <a:rPr lang="fi-FI">
                <a:latin typeface="Calibri"/>
                <a:cs typeface="Calibri"/>
              </a:rPr>
              <a:t> sekä julkiselle että yksityiselle palveluntuotannolle.</a:t>
            </a:r>
          </a:p>
          <a:p>
            <a:pPr marL="267970" indent="-267970"/>
            <a:r>
              <a:rPr lang="fi-FI">
                <a:latin typeface="Calibri"/>
                <a:cs typeface="Calibri"/>
              </a:rPr>
              <a:t>Hallitus kiinnittää erityistä huomiota palveluiden järjestämisen, erityisesti ikäihmisten palvelurakenteen ja uuden yhteisöllisen asumisen palvelumuodon, ennakolliseen ohjaamiseen sekä sen varmistamiseen, että </a:t>
            </a:r>
            <a:r>
              <a:rPr lang="fi-FI" b="1">
                <a:latin typeface="Calibri"/>
                <a:cs typeface="Calibri"/>
              </a:rPr>
              <a:t>lainsäädäntöä tulkitaan samalla tavoin</a:t>
            </a:r>
            <a:r>
              <a:rPr lang="fi-FI">
                <a:latin typeface="Calibri"/>
                <a:cs typeface="Calibri"/>
              </a:rPr>
              <a:t> eri puolilla Suomea. </a:t>
            </a:r>
            <a:endParaRPr lang="fi-FI"/>
          </a:p>
          <a:p>
            <a:pPr marL="267970" indent="-267970"/>
            <a:r>
              <a:rPr lang="fi-FI">
                <a:latin typeface="Calibri"/>
                <a:cs typeface="Calibri"/>
              </a:rPr>
              <a:t>Varmistetaan, että erilaisten</a:t>
            </a:r>
            <a:r>
              <a:rPr lang="fi-FI" b="1">
                <a:latin typeface="Calibri"/>
                <a:cs typeface="Calibri"/>
              </a:rPr>
              <a:t> lupien myöntöehdot eivät ole tiukemmat kuin lain vähimmäisvelvoite</a:t>
            </a:r>
            <a:r>
              <a:rPr lang="fi-FI">
                <a:latin typeface="Calibri"/>
                <a:cs typeface="Calibri"/>
              </a:rPr>
              <a:t> tai että valvova viranomainen ei valvontalinjassaan nojaudu sellaisiin suosituksenomaisiin linjauksiin, jotka eivät perustu suoraan lakiin tai asetukseen. </a:t>
            </a:r>
            <a:endParaRPr lang="fi-FI"/>
          </a:p>
          <a:p>
            <a:pPr marL="358775" lvl="1" indent="0">
              <a:buNone/>
            </a:pPr>
            <a:r>
              <a:rPr lang="fi-FI">
                <a:solidFill>
                  <a:srgbClr val="FF0000"/>
                </a:solidFill>
              </a:rPr>
              <a:t>→ Edellyttää vahvaa ohjausta ministeriöitä ja virastorakenteen uudistamisen yhteydessä tehtävien tarkentamista.</a:t>
            </a:r>
          </a:p>
          <a:p>
            <a:pPr marL="267970" indent="-267970"/>
            <a:endParaRPr lang="fi-FI"/>
          </a:p>
          <a:p>
            <a:pPr marL="267970" indent="-267970"/>
            <a:endParaRPr lang="fi-FI"/>
          </a:p>
        </p:txBody>
      </p:sp>
      <p:sp>
        <p:nvSpPr>
          <p:cNvPr id="4" name="Sisällön paikkamerkki 3">
            <a:extLst>
              <a:ext uri="{FF2B5EF4-FFF2-40B4-BE49-F238E27FC236}">
                <a16:creationId xmlns:a16="http://schemas.microsoft.com/office/drawing/2014/main" id="{158EC724-7F5B-0510-09ED-2DF0C06E60A3}"/>
              </a:ext>
            </a:extLst>
          </p:cNvPr>
          <p:cNvSpPr>
            <a:spLocks noGrp="1"/>
          </p:cNvSpPr>
          <p:nvPr>
            <p:ph sz="half" idx="2"/>
          </p:nvPr>
        </p:nvSpPr>
        <p:spPr>
          <a:xfrm>
            <a:off x="6355976" y="1078788"/>
            <a:ext cx="5040000" cy="5026811"/>
          </a:xfrm>
        </p:spPr>
        <p:txBody>
          <a:bodyPr/>
          <a:lstStyle/>
          <a:p>
            <a:pPr marL="267970" indent="-267970"/>
            <a:r>
              <a:rPr lang="fi-FI">
                <a:latin typeface="Calibri"/>
                <a:cs typeface="Calibri"/>
              </a:rPr>
              <a:t>Lastensuojelulaki uudistetaan</a:t>
            </a:r>
          </a:p>
          <a:p>
            <a:pPr marL="267970" indent="-267970"/>
            <a:r>
              <a:rPr lang="fi-FI">
                <a:latin typeface="Calibri"/>
                <a:cs typeface="Calibri"/>
              </a:rPr>
              <a:t>Lastensuojelun jälkihuollon ikärajan laskeminen 25 vuodesta 23 vuoteen</a:t>
            </a:r>
          </a:p>
          <a:p>
            <a:pPr marL="358775" lvl="1" indent="0">
              <a:buNone/>
            </a:pPr>
            <a:r>
              <a:rPr lang="fi-FI">
                <a:solidFill>
                  <a:srgbClr val="FF0000"/>
                </a:solidFill>
              </a:rPr>
              <a:t>→ Lastensuojelua koskevat kirjaukset kovin yleisellä tasolla. Henkilöstökysymyksiin ei yksityiskohtaisia kirjauksia.</a:t>
            </a:r>
            <a:endParaRPr lang="fi-FI">
              <a:latin typeface="Calibri"/>
              <a:cs typeface="Calibri"/>
            </a:endParaRPr>
          </a:p>
        </p:txBody>
      </p:sp>
      <p:sp>
        <p:nvSpPr>
          <p:cNvPr id="5" name="Alatunnisteen paikkamerkki 4">
            <a:extLst>
              <a:ext uri="{FF2B5EF4-FFF2-40B4-BE49-F238E27FC236}">
                <a16:creationId xmlns:a16="http://schemas.microsoft.com/office/drawing/2014/main" id="{BCB04F79-41F9-24DE-132D-68AA5C718A3D}"/>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5D155488-D328-57FC-2824-73AF762BD06F}"/>
              </a:ext>
            </a:extLst>
          </p:cNvPr>
          <p:cNvSpPr>
            <a:spLocks noGrp="1"/>
          </p:cNvSpPr>
          <p:nvPr>
            <p:ph type="sldNum" sz="quarter" idx="12"/>
          </p:nvPr>
        </p:nvSpPr>
        <p:spPr/>
        <p:txBody>
          <a:bodyPr/>
          <a:lstStyle/>
          <a:p>
            <a:fld id="{03D2D5F4-4871-4469-8343-ED7F6811B37D}" type="slidenum">
              <a:rPr lang="fi-FI" smtClean="0"/>
              <a:pPr/>
              <a:t>19</a:t>
            </a:fld>
            <a:endParaRPr lang="fi-FI"/>
          </a:p>
        </p:txBody>
      </p:sp>
      <p:sp>
        <p:nvSpPr>
          <p:cNvPr id="7" name="Tekstin paikkamerkki 6">
            <a:extLst>
              <a:ext uri="{FF2B5EF4-FFF2-40B4-BE49-F238E27FC236}">
                <a16:creationId xmlns:a16="http://schemas.microsoft.com/office/drawing/2014/main" id="{93B9777D-9358-5BC6-44BE-811CC8E5C56F}"/>
              </a:ext>
            </a:extLst>
          </p:cNvPr>
          <p:cNvSpPr>
            <a:spLocks noGrp="1"/>
          </p:cNvSpPr>
          <p:nvPr>
            <p:ph type="body" idx="13"/>
          </p:nvPr>
        </p:nvSpPr>
        <p:spPr>
          <a:xfrm>
            <a:off x="801757" y="617931"/>
            <a:ext cx="5040000" cy="268940"/>
          </a:xfrm>
        </p:spPr>
        <p:txBody>
          <a:bodyPr/>
          <a:lstStyle/>
          <a:p>
            <a:r>
              <a:rPr lang="fi-FI"/>
              <a:t>VALVONTA</a:t>
            </a:r>
          </a:p>
        </p:txBody>
      </p:sp>
      <p:sp>
        <p:nvSpPr>
          <p:cNvPr id="8" name="Tekstin paikkamerkki 7">
            <a:extLst>
              <a:ext uri="{FF2B5EF4-FFF2-40B4-BE49-F238E27FC236}">
                <a16:creationId xmlns:a16="http://schemas.microsoft.com/office/drawing/2014/main" id="{2D6E4551-AB1E-A075-02BF-96C8E3ADF1E5}"/>
              </a:ext>
            </a:extLst>
          </p:cNvPr>
          <p:cNvSpPr>
            <a:spLocks noGrp="1"/>
          </p:cNvSpPr>
          <p:nvPr>
            <p:ph type="body" sz="quarter" idx="3"/>
          </p:nvPr>
        </p:nvSpPr>
        <p:spPr>
          <a:xfrm>
            <a:off x="6355976" y="617931"/>
            <a:ext cx="5040000" cy="268940"/>
          </a:xfrm>
        </p:spPr>
        <p:txBody>
          <a:bodyPr/>
          <a:lstStyle/>
          <a:p>
            <a:r>
              <a:rPr lang="fi-FI"/>
              <a:t>LASTENSUOJELULAKI</a:t>
            </a:r>
          </a:p>
        </p:txBody>
      </p:sp>
    </p:spTree>
    <p:extLst>
      <p:ext uri="{BB962C8B-B14F-4D97-AF65-F5344CB8AC3E}">
        <p14:creationId xmlns:p14="http://schemas.microsoft.com/office/powerpoint/2010/main" val="8457263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n paikkamerkki 8">
            <a:extLst>
              <a:ext uri="{FF2B5EF4-FFF2-40B4-BE49-F238E27FC236}">
                <a16:creationId xmlns:a16="http://schemas.microsoft.com/office/drawing/2014/main" id="{76BB3D6F-C65A-068E-30F4-D730E803BC5E}"/>
              </a:ext>
            </a:extLst>
          </p:cNvPr>
          <p:cNvPicPr>
            <a:picLocks noGrp="1" noChangeAspect="1"/>
          </p:cNvPicPr>
          <p:nvPr>
            <p:ph type="pic" idx="13"/>
          </p:nvPr>
        </p:nvPicPr>
        <p:blipFill>
          <a:blip r:embed="rId2"/>
          <a:srcRect t="8324" b="8324"/>
          <a:stretch>
            <a:fillRect/>
          </a:stretch>
        </p:blipFill>
        <p:spPr>
          <a:prstGeom prst="rect">
            <a:avLst/>
          </a:prstGeom>
        </p:spPr>
      </p:pic>
      <p:sp>
        <p:nvSpPr>
          <p:cNvPr id="3" name="Otsikko 2">
            <a:extLst>
              <a:ext uri="{FF2B5EF4-FFF2-40B4-BE49-F238E27FC236}">
                <a16:creationId xmlns:a16="http://schemas.microsoft.com/office/drawing/2014/main" id="{3505C695-9004-BC88-2B08-789D1318C370}"/>
              </a:ext>
            </a:extLst>
          </p:cNvPr>
          <p:cNvSpPr>
            <a:spLocks noGrp="1"/>
          </p:cNvSpPr>
          <p:nvPr>
            <p:ph type="title"/>
          </p:nvPr>
        </p:nvSpPr>
        <p:spPr/>
        <p:txBody>
          <a:bodyPr/>
          <a:lstStyle/>
          <a:p>
            <a:r>
              <a:rPr lang="fi-FI"/>
              <a:t>Yleisesti</a:t>
            </a:r>
          </a:p>
        </p:txBody>
      </p:sp>
      <p:sp>
        <p:nvSpPr>
          <p:cNvPr id="4" name="Sisällön paikkamerkki 3">
            <a:extLst>
              <a:ext uri="{FF2B5EF4-FFF2-40B4-BE49-F238E27FC236}">
                <a16:creationId xmlns:a16="http://schemas.microsoft.com/office/drawing/2014/main" id="{92D72A9D-38EE-CB93-0BA0-8180E30F5EA7}"/>
              </a:ext>
            </a:extLst>
          </p:cNvPr>
          <p:cNvSpPr>
            <a:spLocks noGrp="1"/>
          </p:cNvSpPr>
          <p:nvPr>
            <p:ph idx="1"/>
          </p:nvPr>
        </p:nvSpPr>
        <p:spPr>
          <a:xfrm>
            <a:off x="801757" y="1465787"/>
            <a:ext cx="5502303" cy="4680298"/>
          </a:xfrm>
        </p:spPr>
        <p:txBody>
          <a:bodyPr/>
          <a:lstStyle/>
          <a:p>
            <a:pPr marL="0" indent="0">
              <a:buNone/>
            </a:pPr>
            <a:r>
              <a:rPr lang="fi-FI" sz="2000">
                <a:hlinkClick r:id="rId3"/>
              </a:rPr>
              <a:t>Hallitusohjelmassa eväät parempiin sote-palveluihin (hyvinvointiala.fi)</a:t>
            </a:r>
            <a:endParaRPr lang="fi-FI" sz="2000"/>
          </a:p>
          <a:p>
            <a:pPr marL="0" indent="0">
              <a:buNone/>
            </a:pPr>
            <a:endParaRPr lang="fi-FI" sz="1800"/>
          </a:p>
          <a:p>
            <a:pPr marL="0" indent="0">
              <a:buNone/>
            </a:pPr>
            <a:r>
              <a:rPr lang="fi-FI" sz="2000" b="1">
                <a:solidFill>
                  <a:srgbClr val="00B050"/>
                </a:solidFill>
              </a:rPr>
              <a:t>+</a:t>
            </a:r>
            <a:r>
              <a:rPr lang="fi-FI" sz="2000"/>
              <a:t> Positiivinen monien </a:t>
            </a:r>
            <a:r>
              <a:rPr lang="fi-FI" sz="2000" err="1"/>
              <a:t>HALIn</a:t>
            </a:r>
            <a:r>
              <a:rPr lang="fi-FI" sz="2000"/>
              <a:t> tavoitteiden kannalta</a:t>
            </a:r>
          </a:p>
          <a:p>
            <a:pPr marL="0" indent="0">
              <a:buNone/>
            </a:pPr>
            <a:r>
              <a:rPr lang="fi-FI" sz="2000" b="1">
                <a:solidFill>
                  <a:srgbClr val="00B050"/>
                </a:solidFill>
              </a:rPr>
              <a:t>+</a:t>
            </a:r>
            <a:r>
              <a:rPr lang="fi-FI" sz="2000"/>
              <a:t> </a:t>
            </a:r>
            <a:r>
              <a:rPr lang="fi-FI" sz="2000" err="1"/>
              <a:t>Monituottajuuden</a:t>
            </a:r>
            <a:r>
              <a:rPr lang="fi-FI" sz="2000"/>
              <a:t> ja valinnanvapauden lisääminen </a:t>
            </a:r>
          </a:p>
          <a:p>
            <a:pPr marL="0" indent="0">
              <a:buNone/>
            </a:pPr>
            <a:r>
              <a:rPr lang="fi-FI" sz="2000" b="1">
                <a:solidFill>
                  <a:srgbClr val="00B050"/>
                </a:solidFill>
              </a:rPr>
              <a:t>+</a:t>
            </a:r>
            <a:r>
              <a:rPr lang="fi-FI" sz="2000"/>
              <a:t> Monikanavarahoituksen tehokkaat osat </a:t>
            </a:r>
          </a:p>
          <a:p>
            <a:pPr marL="0" indent="0">
              <a:buNone/>
            </a:pPr>
            <a:r>
              <a:rPr lang="fi-FI" sz="2000" b="1">
                <a:solidFill>
                  <a:srgbClr val="00B050"/>
                </a:solidFill>
              </a:rPr>
              <a:t>+</a:t>
            </a:r>
            <a:r>
              <a:rPr lang="fi-FI" sz="2000"/>
              <a:t> Yhdenmukainen ja yhdistetty valvonta </a:t>
            </a:r>
          </a:p>
          <a:p>
            <a:pPr marL="0" indent="0">
              <a:buNone/>
            </a:pPr>
            <a:r>
              <a:rPr lang="fi-FI" sz="2000" b="1">
                <a:solidFill>
                  <a:srgbClr val="00B050"/>
                </a:solidFill>
              </a:rPr>
              <a:t>+</a:t>
            </a:r>
            <a:r>
              <a:rPr lang="fi-FI" sz="2000"/>
              <a:t> Digitalisaatio, teknologia, tiedon käyttö</a:t>
            </a:r>
          </a:p>
          <a:p>
            <a:pPr marL="0" indent="0">
              <a:buNone/>
            </a:pPr>
            <a:r>
              <a:rPr lang="fi-FI" sz="2000" b="1">
                <a:solidFill>
                  <a:srgbClr val="00B050"/>
                </a:solidFill>
              </a:rPr>
              <a:t>+</a:t>
            </a:r>
            <a:r>
              <a:rPr lang="fi-FI" sz="2000"/>
              <a:t> Työmarkkinoiden joustavuus ja kehittäminen</a:t>
            </a:r>
          </a:p>
          <a:p>
            <a:pPr marL="0" indent="0">
              <a:buNone/>
            </a:pPr>
            <a:r>
              <a:rPr lang="fi-FI" sz="2000" b="1">
                <a:solidFill>
                  <a:srgbClr val="FF0000"/>
                </a:solidFill>
              </a:rPr>
              <a:t>-</a:t>
            </a:r>
            <a:r>
              <a:rPr lang="fi-FI" sz="2000"/>
              <a:t> Sote-järjestöjen tuen leikkaus</a:t>
            </a:r>
          </a:p>
          <a:p>
            <a:pPr marL="0" indent="0">
              <a:buNone/>
            </a:pPr>
            <a:r>
              <a:rPr lang="fi-FI" sz="2000" b="1">
                <a:solidFill>
                  <a:srgbClr val="FF0000"/>
                </a:solidFill>
              </a:rPr>
              <a:t>-</a:t>
            </a:r>
            <a:r>
              <a:rPr lang="fi-FI" sz="2000"/>
              <a:t> Kiristykset kansainväliseen </a:t>
            </a:r>
            <a:r>
              <a:rPr lang="fi-FI" sz="2000" err="1"/>
              <a:t>rekrytointiiin</a:t>
            </a:r>
            <a:r>
              <a:rPr lang="fi-FI" sz="2000"/>
              <a:t> </a:t>
            </a:r>
          </a:p>
          <a:p>
            <a:pPr marL="0" indent="0">
              <a:buNone/>
            </a:pPr>
            <a:r>
              <a:rPr lang="fi-FI" sz="2000">
                <a:solidFill>
                  <a:srgbClr val="FFC000"/>
                </a:solidFill>
              </a:rPr>
              <a:t>?</a:t>
            </a:r>
            <a:r>
              <a:rPr lang="fi-FI" sz="2000"/>
              <a:t> Sosiaaliturvaa ja -etuuksia saavien lukuisat kiristykset ja leikkaukset</a:t>
            </a:r>
          </a:p>
          <a:p>
            <a:pPr marL="0" indent="0">
              <a:buNone/>
            </a:pPr>
            <a:endParaRPr lang="fi-FI" sz="2000"/>
          </a:p>
        </p:txBody>
      </p:sp>
      <p:sp>
        <p:nvSpPr>
          <p:cNvPr id="5" name="Alatunnisteen paikkamerkki 4">
            <a:extLst>
              <a:ext uri="{FF2B5EF4-FFF2-40B4-BE49-F238E27FC236}">
                <a16:creationId xmlns:a16="http://schemas.microsoft.com/office/drawing/2014/main" id="{B6855543-B22D-F259-04A2-681FE9AC42C3}"/>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C431EBD8-5244-3E94-A876-CD637B280C7D}"/>
              </a:ext>
            </a:extLst>
          </p:cNvPr>
          <p:cNvSpPr>
            <a:spLocks noGrp="1"/>
          </p:cNvSpPr>
          <p:nvPr>
            <p:ph type="sldNum" sz="quarter" idx="12"/>
          </p:nvPr>
        </p:nvSpPr>
        <p:spPr/>
        <p:txBody>
          <a:bodyPr/>
          <a:lstStyle/>
          <a:p>
            <a:fld id="{03D2D5F4-4871-4469-8343-ED7F6811B37D}" type="slidenum">
              <a:rPr lang="fi-FI" smtClean="0"/>
              <a:pPr/>
              <a:t>2</a:t>
            </a:fld>
            <a:endParaRPr lang="fi-FI"/>
          </a:p>
        </p:txBody>
      </p:sp>
      <p:sp>
        <p:nvSpPr>
          <p:cNvPr id="7" name="Tekstin paikkamerkki 6">
            <a:extLst>
              <a:ext uri="{FF2B5EF4-FFF2-40B4-BE49-F238E27FC236}">
                <a16:creationId xmlns:a16="http://schemas.microsoft.com/office/drawing/2014/main" id="{F1EDAEBC-0AE6-3E56-D550-17BC2ED0317C}"/>
              </a:ext>
            </a:extLst>
          </p:cNvPr>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4139957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31743DB-CB77-F66F-A575-94BFC108283D}"/>
              </a:ext>
            </a:extLst>
          </p:cNvPr>
          <p:cNvSpPr>
            <a:spLocks noGrp="1"/>
          </p:cNvSpPr>
          <p:nvPr>
            <p:ph sz="half" idx="1"/>
          </p:nvPr>
        </p:nvSpPr>
        <p:spPr>
          <a:xfrm>
            <a:off x="802800" y="1428108"/>
            <a:ext cx="5040000" cy="4677491"/>
          </a:xfrm>
        </p:spPr>
        <p:txBody>
          <a:bodyPr/>
          <a:lstStyle/>
          <a:p>
            <a:pPr marL="267970" indent="-267970"/>
            <a:r>
              <a:rPr lang="fi-FI">
                <a:latin typeface="Calibri"/>
                <a:cs typeface="Calibri"/>
              </a:rPr>
              <a:t>Nopeutetaan ja sujuvoitetaan EU/ETA-maiden ulkopuolella koulutettujen ammattihenkilöiden ammattioikeuden saamista. Selvitetään mahdollisuudet toteuttaa kansallinen yhtenäinen kielikoulutus</a:t>
            </a:r>
          </a:p>
          <a:p>
            <a:pPr marL="267970" indent="-267970"/>
            <a:r>
              <a:rPr lang="fi-FI" b="1">
                <a:latin typeface="Calibri"/>
                <a:cs typeface="Calibri"/>
              </a:rPr>
              <a:t>Sujuvoitetaan ulkomaisten tutkintojen tunnustamista</a:t>
            </a:r>
            <a:r>
              <a:rPr lang="fi-FI">
                <a:latin typeface="Calibri"/>
                <a:cs typeface="Calibri"/>
              </a:rPr>
              <a:t> ja panostetaan lähtömaakoulutuksiin. Molempien kotimaisten kielten koulutuksen ja kielitutkintojen tarjontaa ja laatua parannetaan.</a:t>
            </a:r>
          </a:p>
          <a:p>
            <a:pPr marL="267970" indent="-267970"/>
            <a:r>
              <a:rPr lang="fi-FI" b="1">
                <a:latin typeface="Calibri"/>
                <a:cs typeface="Calibri"/>
              </a:rPr>
              <a:t>Vakinaistetaan</a:t>
            </a:r>
            <a:r>
              <a:rPr lang="fi-FI">
                <a:latin typeface="Calibri"/>
                <a:cs typeface="Calibri"/>
              </a:rPr>
              <a:t> projekteissa (</a:t>
            </a:r>
            <a:r>
              <a:rPr lang="fi-FI" err="1">
                <a:latin typeface="Calibri"/>
                <a:cs typeface="Calibri"/>
              </a:rPr>
              <a:t>Talent</a:t>
            </a:r>
            <a:r>
              <a:rPr lang="fi-FI">
                <a:latin typeface="Calibri"/>
                <a:cs typeface="Calibri"/>
              </a:rPr>
              <a:t> </a:t>
            </a:r>
            <a:r>
              <a:rPr lang="fi-FI" err="1">
                <a:latin typeface="Calibri"/>
                <a:cs typeface="Calibri"/>
              </a:rPr>
              <a:t>Boost</a:t>
            </a:r>
            <a:r>
              <a:rPr lang="fi-FI">
                <a:latin typeface="Calibri"/>
                <a:cs typeface="Calibri"/>
              </a:rPr>
              <a:t>) kehitetyt ulkomailla koulutettujen sairaanhoitajien pätevöittämiskoulutusten toimintamallit osaksi ammattikorkeakoulujen perustoimintaa.</a:t>
            </a:r>
          </a:p>
          <a:p>
            <a:pPr marL="267970" indent="-267970"/>
            <a:r>
              <a:rPr lang="fi-FI">
                <a:latin typeface="Calibri"/>
                <a:cs typeface="Calibri"/>
              </a:rPr>
              <a:t>Yritykselle tehdään </a:t>
            </a:r>
            <a:r>
              <a:rPr lang="fi-FI" b="1">
                <a:latin typeface="Calibri"/>
                <a:cs typeface="Calibri"/>
              </a:rPr>
              <a:t>verovapaaksi henkilökuntaeduksi</a:t>
            </a:r>
            <a:r>
              <a:rPr lang="fi-FI">
                <a:latin typeface="Calibri"/>
                <a:cs typeface="Calibri"/>
              </a:rPr>
              <a:t> maahantuloprosessiin liittyvät maksut.</a:t>
            </a:r>
          </a:p>
          <a:p>
            <a:pPr marL="267970" indent="-267970"/>
            <a:endParaRPr lang="fi-FI"/>
          </a:p>
        </p:txBody>
      </p:sp>
      <p:sp>
        <p:nvSpPr>
          <p:cNvPr id="4" name="Sisällön paikkamerkki 3">
            <a:extLst>
              <a:ext uri="{FF2B5EF4-FFF2-40B4-BE49-F238E27FC236}">
                <a16:creationId xmlns:a16="http://schemas.microsoft.com/office/drawing/2014/main" id="{E8C09CDA-CD26-65B2-9CAA-4E41BDA6F2E6}"/>
              </a:ext>
            </a:extLst>
          </p:cNvPr>
          <p:cNvSpPr>
            <a:spLocks noGrp="1"/>
          </p:cNvSpPr>
          <p:nvPr>
            <p:ph sz="half" idx="2"/>
          </p:nvPr>
        </p:nvSpPr>
        <p:spPr>
          <a:xfrm>
            <a:off x="6355976" y="1428108"/>
            <a:ext cx="5040000" cy="4677491"/>
          </a:xfrm>
        </p:spPr>
        <p:txBody>
          <a:bodyPr/>
          <a:lstStyle/>
          <a:p>
            <a:pPr marL="267970" indent="-267970"/>
            <a:r>
              <a:rPr lang="fi-FI">
                <a:latin typeface="Calibri"/>
                <a:cs typeface="Calibri"/>
              </a:rPr>
              <a:t>Saatetaan voimaan </a:t>
            </a:r>
            <a:r>
              <a:rPr lang="fi-FI" b="1">
                <a:latin typeface="Calibri"/>
                <a:cs typeface="Calibri"/>
              </a:rPr>
              <a:t>pysyviä ja vaihtoehtoisia malleja</a:t>
            </a:r>
            <a:r>
              <a:rPr lang="fi-FI">
                <a:latin typeface="Calibri"/>
                <a:cs typeface="Calibri"/>
              </a:rPr>
              <a:t> ulkomaisten tukintojen täydentämiseksi, esimerkkinä näyttötutkinnot ja lisäkoulutus sekä työpaikoilla tapahtuva oppiminen muun muassa sosiaali- ja terveydenhuollon alalla.</a:t>
            </a:r>
          </a:p>
          <a:p>
            <a:pPr marL="267970" indent="-267970"/>
            <a:r>
              <a:rPr lang="fi-FI">
                <a:latin typeface="Calibri"/>
                <a:cs typeface="Calibri"/>
              </a:rPr>
              <a:t>Otetaan käyttöön </a:t>
            </a:r>
            <a:r>
              <a:rPr lang="fi-FI" b="1">
                <a:latin typeface="Calibri"/>
                <a:cs typeface="Calibri"/>
              </a:rPr>
              <a:t>kohdemaamallin </a:t>
            </a:r>
            <a:r>
              <a:rPr lang="fi-FI">
                <a:latin typeface="Calibri"/>
                <a:cs typeface="Calibri"/>
              </a:rPr>
              <a:t>työperusteisen maahanmuuton kohdentamiseksi. Tavoitteena on suunnata rekrytointi maiden erityisiin osaajaryhmiin. Kohdemaat ovat Intia, Filippiinit, Brasilia ja Vietnam.</a:t>
            </a:r>
          </a:p>
          <a:p>
            <a:pPr marL="267970" indent="-267970"/>
            <a:r>
              <a:rPr lang="fi-FI">
                <a:latin typeface="Calibri"/>
                <a:cs typeface="Calibri"/>
              </a:rPr>
              <a:t>Työvoimapoliittinen saatavuusharkinta säilyy</a:t>
            </a:r>
          </a:p>
          <a:p>
            <a:pPr marL="358775" lvl="1" indent="0">
              <a:buNone/>
            </a:pPr>
            <a:r>
              <a:rPr lang="fi-FI">
                <a:solidFill>
                  <a:srgbClr val="FF0000"/>
                </a:solidFill>
                <a:latin typeface="Calibri"/>
                <a:cs typeface="Calibri"/>
              </a:rPr>
              <a:t>→ Painotus sairaanhoitajien määrän lisäämisessä. Vähemmän koulutetun henkilöstön kansainväliseen rekrytointiin ei helpotuksia. Kohdemaamalli saattaa vääristää kilpailua ja lopulta heikentää ammattilaisten osaamisen laatua. Työvoimapoliittisen saatavuusharkinnan säilyminen hidastaa tulevaisuudessakin rekrytointiprosessia.</a:t>
            </a:r>
            <a:endParaRPr lang="fi-FI">
              <a:latin typeface="Calibri"/>
              <a:cs typeface="Calibri"/>
            </a:endParaRPr>
          </a:p>
        </p:txBody>
      </p:sp>
      <p:sp>
        <p:nvSpPr>
          <p:cNvPr id="5" name="Alatunnisteen paikkamerkki 4">
            <a:extLst>
              <a:ext uri="{FF2B5EF4-FFF2-40B4-BE49-F238E27FC236}">
                <a16:creationId xmlns:a16="http://schemas.microsoft.com/office/drawing/2014/main" id="{F08F6809-BD23-DAFC-7568-2F4ECA653056}"/>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AA3723D8-314F-0C71-D591-0AE157C0EAAF}"/>
              </a:ext>
            </a:extLst>
          </p:cNvPr>
          <p:cNvSpPr>
            <a:spLocks noGrp="1"/>
          </p:cNvSpPr>
          <p:nvPr>
            <p:ph type="sldNum" sz="quarter" idx="12"/>
          </p:nvPr>
        </p:nvSpPr>
        <p:spPr/>
        <p:txBody>
          <a:bodyPr/>
          <a:lstStyle/>
          <a:p>
            <a:fld id="{03D2D5F4-4871-4469-8343-ED7F6811B37D}" type="slidenum">
              <a:rPr lang="fi-FI" smtClean="0"/>
              <a:pPr/>
              <a:t>20</a:t>
            </a:fld>
            <a:endParaRPr lang="fi-FI"/>
          </a:p>
        </p:txBody>
      </p:sp>
      <p:sp>
        <p:nvSpPr>
          <p:cNvPr id="7" name="Tekstin paikkamerkki 6">
            <a:extLst>
              <a:ext uri="{FF2B5EF4-FFF2-40B4-BE49-F238E27FC236}">
                <a16:creationId xmlns:a16="http://schemas.microsoft.com/office/drawing/2014/main" id="{3D5AE15A-93BB-6226-707C-BE8A44511776}"/>
              </a:ext>
            </a:extLst>
          </p:cNvPr>
          <p:cNvSpPr>
            <a:spLocks noGrp="1"/>
          </p:cNvSpPr>
          <p:nvPr>
            <p:ph type="body" idx="13"/>
          </p:nvPr>
        </p:nvSpPr>
        <p:spPr>
          <a:xfrm>
            <a:off x="802800" y="752401"/>
            <a:ext cx="5040000" cy="268940"/>
          </a:xfrm>
        </p:spPr>
        <p:txBody>
          <a:bodyPr/>
          <a:lstStyle/>
          <a:p>
            <a:r>
              <a:rPr lang="fi-FI" dirty="0"/>
              <a:t>KANSAINVÄLINEN REKRYTOINTI</a:t>
            </a:r>
          </a:p>
          <a:p>
            <a:endParaRPr lang="fi-FI" dirty="0"/>
          </a:p>
        </p:txBody>
      </p:sp>
    </p:spTree>
    <p:extLst>
      <p:ext uri="{BB962C8B-B14F-4D97-AF65-F5344CB8AC3E}">
        <p14:creationId xmlns:p14="http://schemas.microsoft.com/office/powerpoint/2010/main" val="10830247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31743DB-CB77-F66F-A575-94BFC108283D}"/>
              </a:ext>
            </a:extLst>
          </p:cNvPr>
          <p:cNvSpPr>
            <a:spLocks noGrp="1"/>
          </p:cNvSpPr>
          <p:nvPr>
            <p:ph sz="half" idx="1"/>
          </p:nvPr>
        </p:nvSpPr>
        <p:spPr>
          <a:xfrm>
            <a:off x="802800" y="1130158"/>
            <a:ext cx="5040000" cy="4975442"/>
          </a:xfrm>
        </p:spPr>
        <p:txBody>
          <a:bodyPr/>
          <a:lstStyle/>
          <a:p>
            <a:pPr marL="267970" indent="-267970"/>
            <a:r>
              <a:rPr lang="fi-FI" b="1">
                <a:latin typeface="Calibri"/>
                <a:cs typeface="Calibri"/>
              </a:rPr>
              <a:t>Selkeytetään yhteisöllisen asumisen määritelmä</a:t>
            </a:r>
            <a:r>
              <a:rPr lang="fi-FI">
                <a:latin typeface="Calibri"/>
                <a:cs typeface="Calibri"/>
              </a:rPr>
              <a:t>, varmistetaan yhteisöllisen asumisen lainsäädäntö muun sääntelyn kanssa ja varmistetaan pelastus- ja valvontaviranomaisten </a:t>
            </a:r>
            <a:r>
              <a:rPr lang="fi-FI" b="1">
                <a:latin typeface="Calibri"/>
                <a:cs typeface="Calibri"/>
              </a:rPr>
              <a:t>yhtenäiset tulkintakäytännöt</a:t>
            </a:r>
            <a:r>
              <a:rPr lang="fi-FI">
                <a:latin typeface="Calibri"/>
                <a:cs typeface="Calibri"/>
              </a:rPr>
              <a:t> yhteisöllisen asumisen säädännöstä. </a:t>
            </a:r>
            <a:endParaRPr lang="fi-FI"/>
          </a:p>
          <a:p>
            <a:pPr marL="267970" indent="-267970"/>
            <a:r>
              <a:rPr lang="fi-FI" b="1">
                <a:latin typeface="Calibri"/>
                <a:cs typeface="Calibri"/>
              </a:rPr>
              <a:t>Pidetään voimassa </a:t>
            </a:r>
            <a:r>
              <a:rPr lang="fi-FI">
                <a:latin typeface="Calibri"/>
                <a:cs typeface="Calibri"/>
              </a:rPr>
              <a:t>nykyinen 0,65 henkilöstömitoitus hallituskauden ajan</a:t>
            </a:r>
          </a:p>
          <a:p>
            <a:pPr marL="267970" indent="-267970"/>
            <a:r>
              <a:rPr lang="fi-FI">
                <a:latin typeface="Calibri"/>
                <a:cs typeface="Calibri"/>
              </a:rPr>
              <a:t>Siirretään ympärivuorokautisen hoivan 0,7 henkilöstömitoituksen </a:t>
            </a:r>
            <a:r>
              <a:rPr lang="fi-FI" b="1">
                <a:latin typeface="Calibri"/>
                <a:cs typeface="Calibri"/>
              </a:rPr>
              <a:t>voimaantuloa alkamaan 1.1.2028</a:t>
            </a:r>
          </a:p>
          <a:p>
            <a:pPr marL="267970" indent="-267970"/>
            <a:r>
              <a:rPr lang="fi-FI">
                <a:effectLst/>
                <a:latin typeface="Calibri"/>
                <a:ea typeface="Calibri" panose="020F0502020204030204" pitchFamily="34" charset="0"/>
                <a:cs typeface="Calibri"/>
              </a:rPr>
              <a:t>Varmistetaan, että asiakkaiden hoidon ja hoivan tarvetta vastaavan </a:t>
            </a:r>
            <a:r>
              <a:rPr lang="fi-FI" b="1">
                <a:effectLst/>
                <a:latin typeface="Calibri"/>
                <a:ea typeface="Calibri" panose="020F0502020204030204" pitchFamily="34" charset="0"/>
                <a:cs typeface="Calibri"/>
              </a:rPr>
              <a:t>henkilöstömitoituksen saavuttamiseksi hyödynnetään kaikki laissa hyväksytyt työntekijäryhmät</a:t>
            </a:r>
          </a:p>
          <a:p>
            <a:pPr marL="267970" indent="-267970"/>
            <a:r>
              <a:rPr lang="fi-FI">
                <a:effectLst/>
                <a:latin typeface="Calibri"/>
                <a:ea typeface="Calibri" panose="020F0502020204030204" pitchFamily="34" charset="0"/>
                <a:cs typeface="Calibri"/>
              </a:rPr>
              <a:t>Toteutetaan ammattihenkilölainsäädännön kokonaisuudistus tavalla, jossa </a:t>
            </a:r>
            <a:r>
              <a:rPr lang="fi-FI" b="1">
                <a:effectLst/>
                <a:latin typeface="Calibri"/>
                <a:ea typeface="Calibri" panose="020F0502020204030204" pitchFamily="34" charset="0"/>
                <a:cs typeface="Calibri"/>
              </a:rPr>
              <a:t>ammattioikeuksiin kytketään vain</a:t>
            </a:r>
            <a:r>
              <a:rPr lang="fi-FI">
                <a:effectLst/>
                <a:latin typeface="Calibri"/>
                <a:ea typeface="Calibri" panose="020F0502020204030204" pitchFamily="34" charset="0"/>
                <a:cs typeface="Calibri"/>
              </a:rPr>
              <a:t> asiakas- ja potilasturvallisuuden kannalta välttämättömät ja oikeasuhtaiset edellytykset.</a:t>
            </a:r>
          </a:p>
          <a:p>
            <a:pPr marL="267970" indent="-267970"/>
            <a:r>
              <a:rPr lang="fi-FI">
                <a:effectLst/>
                <a:latin typeface="Calibri"/>
                <a:ea typeface="Calibri" panose="020F0502020204030204" pitchFamily="34" charset="0"/>
                <a:cs typeface="Calibri"/>
              </a:rPr>
              <a:t>Selkeytetään ja yhdenmukaistetaan välillisen työn vaatimuksia eri toimijoiden kesken, varmistaen kuitenkin, ettei vaatimuksia muutosten myötä kiristetä.</a:t>
            </a:r>
            <a:endParaRPr lang="fi-FI">
              <a:latin typeface="Calibri"/>
              <a:cs typeface="Calibri"/>
            </a:endParaRPr>
          </a:p>
        </p:txBody>
      </p:sp>
      <p:sp>
        <p:nvSpPr>
          <p:cNvPr id="4" name="Sisällön paikkamerkki 3">
            <a:extLst>
              <a:ext uri="{FF2B5EF4-FFF2-40B4-BE49-F238E27FC236}">
                <a16:creationId xmlns:a16="http://schemas.microsoft.com/office/drawing/2014/main" id="{E8C09CDA-CD26-65B2-9CAA-4E41BDA6F2E6}"/>
              </a:ext>
            </a:extLst>
          </p:cNvPr>
          <p:cNvSpPr>
            <a:spLocks noGrp="1"/>
          </p:cNvSpPr>
          <p:nvPr>
            <p:ph sz="half" idx="2"/>
          </p:nvPr>
        </p:nvSpPr>
        <p:spPr>
          <a:xfrm>
            <a:off x="6355976" y="1130158"/>
            <a:ext cx="5040000" cy="4975442"/>
          </a:xfrm>
        </p:spPr>
        <p:txBody>
          <a:bodyPr/>
          <a:lstStyle/>
          <a:p>
            <a:pPr marL="267970" indent="-267970"/>
            <a:r>
              <a:rPr lang="fi-FI">
                <a:latin typeface="Calibri"/>
                <a:cs typeface="Calibri"/>
              </a:rPr>
              <a:t>Mahdollistetaan ammattihenkilöiden välinen joustava työnjako sekä muun koulutuksen saaneiden tuki ammattitoiminnalle. </a:t>
            </a:r>
            <a:endParaRPr lang="fi-FI"/>
          </a:p>
          <a:p>
            <a:pPr marL="267970" indent="-267970"/>
            <a:r>
              <a:rPr lang="fi-FI" b="1">
                <a:latin typeface="Calibri"/>
                <a:cs typeface="Calibri"/>
              </a:rPr>
              <a:t>Lisätään myös tukipalveluiden</a:t>
            </a:r>
            <a:r>
              <a:rPr lang="fi-FI">
                <a:latin typeface="Calibri"/>
                <a:cs typeface="Calibri"/>
              </a:rPr>
              <a:t> ja hoiva-avustajien käyttöä.</a:t>
            </a:r>
          </a:p>
          <a:p>
            <a:pPr marL="267970" indent="-267970"/>
            <a:r>
              <a:rPr lang="fi-FI">
                <a:latin typeface="Calibri"/>
                <a:cs typeface="Calibri"/>
              </a:rPr>
              <a:t>Edistetään ammattihenkilöstön mahdollisuuksia kohdentaa työaikaa asiakastyöhön. </a:t>
            </a:r>
            <a:endParaRPr lang="fi-FI"/>
          </a:p>
          <a:p>
            <a:pPr marL="267970" indent="-267970"/>
            <a:r>
              <a:rPr lang="fi-FI" b="1">
                <a:latin typeface="Calibri"/>
                <a:cs typeface="Calibri"/>
              </a:rPr>
              <a:t>Vähennetään ammattihenkilöstöltä vaadittavan </a:t>
            </a:r>
            <a:r>
              <a:rPr lang="fi-FI">
                <a:latin typeface="Calibri"/>
                <a:cs typeface="Calibri"/>
              </a:rPr>
              <a:t>kirjallisen työn, kuten säädösperäisten lausuntojen ja erilaisten todistusten, määrää. </a:t>
            </a:r>
            <a:endParaRPr lang="fi-FI"/>
          </a:p>
          <a:p>
            <a:pPr marL="267970" indent="-267970"/>
            <a:r>
              <a:rPr lang="fi-FI">
                <a:latin typeface="Calibri"/>
                <a:cs typeface="Calibri"/>
              </a:rPr>
              <a:t>Kehitetään työnjakoa erityisesti suoraan asiakkaiden kanssa työskentelevien työntekijäryhmien sekä hallinnollisten ja tukipalvelujen välillä. </a:t>
            </a:r>
            <a:endParaRPr lang="fi-FI"/>
          </a:p>
          <a:p>
            <a:pPr marL="267970" indent="-267970"/>
            <a:r>
              <a:rPr lang="fi-FI">
                <a:latin typeface="Calibri"/>
                <a:cs typeface="Calibri"/>
              </a:rPr>
              <a:t>Huomioidaan myös digitalisaation ja teknologian mahdollisuudet henkilöstön työkuorman helpottamiseksi.</a:t>
            </a:r>
          </a:p>
          <a:p>
            <a:pPr marL="358775" lvl="1" indent="0">
              <a:buNone/>
            </a:pPr>
            <a:r>
              <a:rPr lang="fi-FI">
                <a:solidFill>
                  <a:srgbClr val="FF0000"/>
                </a:solidFill>
                <a:latin typeface="Calibri"/>
                <a:cs typeface="Calibri"/>
              </a:rPr>
              <a:t>→ Selkeästi annetaan STM Tiekartalle aikaa ja seurataan miten työvoimatoimenpiteet toteutuvat. Tukipalveluiden lisääminen on kysymysmerkki, siitä ei saa tulla yhtään nykyistä enempää velvoitteita/kustannuksia toimijoille.</a:t>
            </a:r>
            <a:endParaRPr lang="fi-FI">
              <a:latin typeface="Calibri"/>
              <a:cs typeface="Calibri"/>
            </a:endParaRPr>
          </a:p>
        </p:txBody>
      </p:sp>
      <p:sp>
        <p:nvSpPr>
          <p:cNvPr id="5" name="Alatunnisteen paikkamerkki 4">
            <a:extLst>
              <a:ext uri="{FF2B5EF4-FFF2-40B4-BE49-F238E27FC236}">
                <a16:creationId xmlns:a16="http://schemas.microsoft.com/office/drawing/2014/main" id="{F08F6809-BD23-DAFC-7568-2F4ECA653056}"/>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AA3723D8-314F-0C71-D591-0AE157C0EAAF}"/>
              </a:ext>
            </a:extLst>
          </p:cNvPr>
          <p:cNvSpPr>
            <a:spLocks noGrp="1"/>
          </p:cNvSpPr>
          <p:nvPr>
            <p:ph type="sldNum" sz="quarter" idx="12"/>
          </p:nvPr>
        </p:nvSpPr>
        <p:spPr/>
        <p:txBody>
          <a:bodyPr/>
          <a:lstStyle/>
          <a:p>
            <a:fld id="{03D2D5F4-4871-4469-8343-ED7F6811B37D}" type="slidenum">
              <a:rPr lang="fi-FI" smtClean="0"/>
              <a:pPr/>
              <a:t>21</a:t>
            </a:fld>
            <a:endParaRPr lang="fi-FI"/>
          </a:p>
        </p:txBody>
      </p:sp>
      <p:sp>
        <p:nvSpPr>
          <p:cNvPr id="7" name="Tekstin paikkamerkki 6">
            <a:extLst>
              <a:ext uri="{FF2B5EF4-FFF2-40B4-BE49-F238E27FC236}">
                <a16:creationId xmlns:a16="http://schemas.microsoft.com/office/drawing/2014/main" id="{3D5AE15A-93BB-6226-707C-BE8A44511776}"/>
              </a:ext>
            </a:extLst>
          </p:cNvPr>
          <p:cNvSpPr>
            <a:spLocks noGrp="1"/>
          </p:cNvSpPr>
          <p:nvPr>
            <p:ph type="body" idx="13"/>
          </p:nvPr>
        </p:nvSpPr>
        <p:spPr>
          <a:xfrm>
            <a:off x="801757" y="617930"/>
            <a:ext cx="5040000" cy="268940"/>
          </a:xfrm>
        </p:spPr>
        <p:txBody>
          <a:bodyPr/>
          <a:lstStyle/>
          <a:p>
            <a:r>
              <a:rPr lang="fi-FI" dirty="0"/>
              <a:t>HENKILÖSTÖMITOITUS</a:t>
            </a:r>
          </a:p>
          <a:p>
            <a:endParaRPr lang="fi-FI" dirty="0"/>
          </a:p>
        </p:txBody>
      </p:sp>
    </p:spTree>
    <p:extLst>
      <p:ext uri="{BB962C8B-B14F-4D97-AF65-F5344CB8AC3E}">
        <p14:creationId xmlns:p14="http://schemas.microsoft.com/office/powerpoint/2010/main" val="21744848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31743DB-CB77-F66F-A575-94BFC108283D}"/>
              </a:ext>
            </a:extLst>
          </p:cNvPr>
          <p:cNvSpPr>
            <a:spLocks noGrp="1"/>
          </p:cNvSpPr>
          <p:nvPr>
            <p:ph sz="half" idx="1"/>
          </p:nvPr>
        </p:nvSpPr>
        <p:spPr>
          <a:xfrm>
            <a:off x="802800" y="1130158"/>
            <a:ext cx="5040000" cy="4975442"/>
          </a:xfrm>
        </p:spPr>
        <p:txBody>
          <a:bodyPr/>
          <a:lstStyle/>
          <a:p>
            <a:pPr marL="267970" indent="-267970"/>
            <a:r>
              <a:rPr lang="fi-FI">
                <a:latin typeface="Calibri"/>
                <a:cs typeface="Calibri"/>
              </a:rPr>
              <a:t>Varmistetaan kansallisella tasolla riittävä tietopohja ja ennakointi henkilöstön tarpeesta ja koulutusmääristä tuleville vuosille.</a:t>
            </a:r>
          </a:p>
          <a:p>
            <a:pPr marL="267970" indent="-267970"/>
            <a:r>
              <a:rPr lang="fi-FI">
                <a:latin typeface="Calibri"/>
                <a:cs typeface="Calibri"/>
              </a:rPr>
              <a:t>Pyritään tukemaan alueita sijaispoolin kehittämisessä ja arvioidaan mahdollisuuksia </a:t>
            </a:r>
            <a:r>
              <a:rPr lang="fi-FI" b="1">
                <a:latin typeface="Calibri"/>
                <a:cs typeface="Calibri"/>
              </a:rPr>
              <a:t>hillitä kallista lyhytaikaisen vuokratyövoiman käyttöä.</a:t>
            </a:r>
          </a:p>
          <a:p>
            <a:pPr marL="267970" indent="-267970"/>
            <a:r>
              <a:rPr lang="fi-FI">
                <a:latin typeface="Calibri"/>
                <a:cs typeface="Calibri"/>
              </a:rPr>
              <a:t>Selvitetään tarve säätää pakolliset pääsy- ja soveltuvuuskokeet hoitajakoulutukseen hakeutuville.</a:t>
            </a:r>
          </a:p>
          <a:p>
            <a:pPr marL="267970" indent="-267970"/>
            <a:r>
              <a:rPr lang="fi-FI">
                <a:latin typeface="Calibri"/>
                <a:cs typeface="Calibri"/>
              </a:rPr>
              <a:t>Kehitetään sosiaali- ja terveysalan koulutuksen sisältöjä ja toteutusta siten, että ne mahdollistavat tehtävärakenteen ja työnjaon kehittämisen ja vastaavat työelämän osaamistarpeisiin.</a:t>
            </a:r>
          </a:p>
          <a:p>
            <a:pPr marL="267970" indent="-267970"/>
            <a:r>
              <a:rPr lang="fi-FI">
                <a:latin typeface="Calibri"/>
                <a:cs typeface="Calibri"/>
              </a:rPr>
              <a:t>Hallitus lisää jatkuvan oppimisen mahdollisuuksia erityisesti sosiaali- ja terveydenhuollon alalla sekä kasvatusaloille.</a:t>
            </a:r>
          </a:p>
          <a:p>
            <a:pPr marL="267970" indent="-267970"/>
            <a:r>
              <a:rPr lang="fi-FI" b="1">
                <a:latin typeface="Calibri"/>
                <a:cs typeface="Calibri"/>
              </a:rPr>
              <a:t>Hallitus edistää </a:t>
            </a:r>
            <a:r>
              <a:rPr lang="fi-FI" b="1" err="1">
                <a:latin typeface="Calibri"/>
                <a:cs typeface="Calibri"/>
              </a:rPr>
              <a:t>Talent</a:t>
            </a:r>
            <a:r>
              <a:rPr lang="fi-FI" b="1">
                <a:latin typeface="Calibri"/>
                <a:cs typeface="Calibri"/>
              </a:rPr>
              <a:t> </a:t>
            </a:r>
            <a:r>
              <a:rPr lang="fi-FI" b="1" err="1">
                <a:latin typeface="Calibri"/>
                <a:cs typeface="Calibri"/>
              </a:rPr>
              <a:t>Boost</a:t>
            </a:r>
            <a:r>
              <a:rPr lang="fi-FI" b="1">
                <a:latin typeface="Calibri"/>
                <a:cs typeface="Calibri"/>
              </a:rPr>
              <a:t> -ohjelmaa.</a:t>
            </a:r>
            <a:r>
              <a:rPr lang="fi-FI">
                <a:latin typeface="Calibri"/>
                <a:cs typeface="Calibri"/>
              </a:rPr>
              <a:t> Ohjelman puitteissa vahvistetaan Suomessa vaadittavan ammattipätevyyden ja kansalliskielten koulutusta erityisesti työvoimapulaaloilla. </a:t>
            </a:r>
            <a:endParaRPr lang="fi-FI"/>
          </a:p>
        </p:txBody>
      </p:sp>
      <p:sp>
        <p:nvSpPr>
          <p:cNvPr id="4" name="Sisällön paikkamerkki 3">
            <a:extLst>
              <a:ext uri="{FF2B5EF4-FFF2-40B4-BE49-F238E27FC236}">
                <a16:creationId xmlns:a16="http://schemas.microsoft.com/office/drawing/2014/main" id="{E8C09CDA-CD26-65B2-9CAA-4E41BDA6F2E6}"/>
              </a:ext>
            </a:extLst>
          </p:cNvPr>
          <p:cNvSpPr>
            <a:spLocks noGrp="1"/>
          </p:cNvSpPr>
          <p:nvPr>
            <p:ph sz="half" idx="2"/>
          </p:nvPr>
        </p:nvSpPr>
        <p:spPr>
          <a:xfrm>
            <a:off x="6355976" y="1130158"/>
            <a:ext cx="5040000" cy="4975442"/>
          </a:xfrm>
        </p:spPr>
        <p:txBody>
          <a:bodyPr/>
          <a:lstStyle/>
          <a:p>
            <a:pPr marL="267970" indent="-267970"/>
            <a:r>
              <a:rPr lang="fi-FI" b="1">
                <a:latin typeface="Calibri"/>
                <a:cs typeface="Calibri"/>
              </a:rPr>
              <a:t>Yhteiskunnassa jo olemassa olevaa käyttämätöntä osaamispotentiaalia</a:t>
            </a:r>
            <a:r>
              <a:rPr lang="fi-FI">
                <a:latin typeface="Calibri"/>
                <a:cs typeface="Calibri"/>
              </a:rPr>
              <a:t> hyödynnetään paljon nykyistä paremmin. Muun muassa piilotyöttömien, osatyökykyisten ja vammaisten ihmisten osallisuutta ja osaamista vahvistetaan. Huomioidaan suomalaiset paluumuuttajat. </a:t>
            </a:r>
            <a:endParaRPr lang="fi-FI"/>
          </a:p>
          <a:p>
            <a:pPr marL="358775" lvl="1" indent="0">
              <a:buNone/>
            </a:pPr>
            <a:r>
              <a:rPr lang="fi-FI">
                <a:solidFill>
                  <a:srgbClr val="FF0000"/>
                </a:solidFill>
                <a:latin typeface="Calibri"/>
                <a:cs typeface="Calibri"/>
              </a:rPr>
              <a:t>→ Lyhytaikaisen vuokratyövoiman käytön hillintä haasteellinen asia meille. Työvoiman saatavuuden toimenpiteet saattavat olla riittämättömiä huomioiden ohjelman </a:t>
            </a:r>
            <a:r>
              <a:rPr lang="fi-FI" err="1">
                <a:solidFill>
                  <a:srgbClr val="FF0000"/>
                </a:solidFill>
                <a:latin typeface="Calibri"/>
                <a:cs typeface="Calibri"/>
              </a:rPr>
              <a:t>kv</a:t>
            </a:r>
            <a:r>
              <a:rPr lang="fi-FI">
                <a:solidFill>
                  <a:srgbClr val="FF0000"/>
                </a:solidFill>
                <a:latin typeface="Calibri"/>
                <a:cs typeface="Calibri"/>
              </a:rPr>
              <a:t>-rekrytointi osuus sekä muun muassa aikauiskoulutustuen poisto.</a:t>
            </a:r>
            <a:endParaRPr lang="fi-FI">
              <a:latin typeface="Calibri"/>
              <a:cs typeface="Calibri"/>
            </a:endParaRPr>
          </a:p>
        </p:txBody>
      </p:sp>
      <p:sp>
        <p:nvSpPr>
          <p:cNvPr id="5" name="Alatunnisteen paikkamerkki 4">
            <a:extLst>
              <a:ext uri="{FF2B5EF4-FFF2-40B4-BE49-F238E27FC236}">
                <a16:creationId xmlns:a16="http://schemas.microsoft.com/office/drawing/2014/main" id="{F08F6809-BD23-DAFC-7568-2F4ECA653056}"/>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AA3723D8-314F-0C71-D591-0AE157C0EAAF}"/>
              </a:ext>
            </a:extLst>
          </p:cNvPr>
          <p:cNvSpPr>
            <a:spLocks noGrp="1"/>
          </p:cNvSpPr>
          <p:nvPr>
            <p:ph type="sldNum" sz="quarter" idx="12"/>
          </p:nvPr>
        </p:nvSpPr>
        <p:spPr/>
        <p:txBody>
          <a:bodyPr/>
          <a:lstStyle/>
          <a:p>
            <a:fld id="{03D2D5F4-4871-4469-8343-ED7F6811B37D}" type="slidenum">
              <a:rPr lang="fi-FI" smtClean="0"/>
              <a:pPr/>
              <a:t>22</a:t>
            </a:fld>
            <a:endParaRPr lang="fi-FI"/>
          </a:p>
        </p:txBody>
      </p:sp>
      <p:sp>
        <p:nvSpPr>
          <p:cNvPr id="7" name="Tekstin paikkamerkki 6">
            <a:extLst>
              <a:ext uri="{FF2B5EF4-FFF2-40B4-BE49-F238E27FC236}">
                <a16:creationId xmlns:a16="http://schemas.microsoft.com/office/drawing/2014/main" id="{3D5AE15A-93BB-6226-707C-BE8A44511776}"/>
              </a:ext>
            </a:extLst>
          </p:cNvPr>
          <p:cNvSpPr>
            <a:spLocks noGrp="1"/>
          </p:cNvSpPr>
          <p:nvPr>
            <p:ph type="body" idx="13"/>
          </p:nvPr>
        </p:nvSpPr>
        <p:spPr>
          <a:xfrm>
            <a:off x="802800" y="583845"/>
            <a:ext cx="5040000" cy="268940"/>
          </a:xfrm>
        </p:spPr>
        <p:txBody>
          <a:bodyPr/>
          <a:lstStyle/>
          <a:p>
            <a:r>
              <a:rPr lang="fi-FI"/>
              <a:t>TYÖVOIMAN SAATAVUUS</a:t>
            </a:r>
          </a:p>
          <a:p>
            <a:endParaRPr lang="fi-FI"/>
          </a:p>
        </p:txBody>
      </p:sp>
    </p:spTree>
    <p:extLst>
      <p:ext uri="{BB962C8B-B14F-4D97-AF65-F5344CB8AC3E}">
        <p14:creationId xmlns:p14="http://schemas.microsoft.com/office/powerpoint/2010/main" val="24595042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31743DB-CB77-F66F-A575-94BFC108283D}"/>
              </a:ext>
            </a:extLst>
          </p:cNvPr>
          <p:cNvSpPr>
            <a:spLocks noGrp="1"/>
          </p:cNvSpPr>
          <p:nvPr>
            <p:ph sz="half" idx="1"/>
          </p:nvPr>
        </p:nvSpPr>
        <p:spPr>
          <a:xfrm>
            <a:off x="802800" y="1130158"/>
            <a:ext cx="5040000" cy="4975442"/>
          </a:xfrm>
        </p:spPr>
        <p:txBody>
          <a:bodyPr/>
          <a:lstStyle/>
          <a:p>
            <a:pPr marL="267970" indent="-267970"/>
            <a:r>
              <a:rPr lang="fi-FI">
                <a:latin typeface="Calibri"/>
                <a:cs typeface="Calibri"/>
              </a:rPr>
              <a:t>Hallitus uudistaa </a:t>
            </a:r>
            <a:r>
              <a:rPr lang="fi-FI" b="1">
                <a:latin typeface="Calibri"/>
                <a:cs typeface="Calibri"/>
              </a:rPr>
              <a:t>varhaiskasvatuksen palveluseteleitä</a:t>
            </a:r>
            <a:r>
              <a:rPr lang="fi-FI">
                <a:latin typeface="Calibri"/>
                <a:cs typeface="Calibri"/>
              </a:rPr>
              <a:t> koskevan lainsäädännön. </a:t>
            </a:r>
            <a:endParaRPr lang="fi-FI"/>
          </a:p>
          <a:p>
            <a:pPr marL="267970" indent="-267970"/>
            <a:r>
              <a:rPr lang="fi-FI">
                <a:latin typeface="Calibri"/>
                <a:cs typeface="Calibri"/>
              </a:rPr>
              <a:t>Varhaiskasvatuksen palveluseteleitä koskeva lainsäädäntö </a:t>
            </a:r>
            <a:r>
              <a:rPr lang="fi-FI" b="1">
                <a:latin typeface="Calibri"/>
                <a:cs typeface="Calibri"/>
              </a:rPr>
              <a:t>siirretään opetus- ja kulttuuriministeriöön</a:t>
            </a:r>
            <a:r>
              <a:rPr lang="fi-FI">
                <a:latin typeface="Calibri"/>
                <a:cs typeface="Calibri"/>
              </a:rPr>
              <a:t>.</a:t>
            </a:r>
          </a:p>
          <a:p>
            <a:pPr marL="267970" indent="-267970"/>
            <a:r>
              <a:rPr lang="fi-FI" b="1">
                <a:latin typeface="Calibri"/>
                <a:cs typeface="Calibri"/>
              </a:rPr>
              <a:t>Korotetaan </a:t>
            </a:r>
            <a:r>
              <a:rPr lang="fi-FI">
                <a:latin typeface="Calibri"/>
                <a:cs typeface="Calibri"/>
              </a:rPr>
              <a:t>yksityisen hoidon tuen hoitorahaa.</a:t>
            </a:r>
          </a:p>
          <a:p>
            <a:pPr marL="267970" indent="-267970"/>
            <a:r>
              <a:rPr lang="fi-FI">
                <a:latin typeface="Calibri"/>
                <a:cs typeface="Calibri"/>
              </a:rPr>
              <a:t>Yksityisessä varhaiskasvatuksessa </a:t>
            </a:r>
            <a:r>
              <a:rPr lang="fi-FI" b="1">
                <a:latin typeface="Calibri"/>
                <a:cs typeface="Calibri"/>
              </a:rPr>
              <a:t>palataan ilmoitusmenettelyyn.</a:t>
            </a:r>
          </a:p>
          <a:p>
            <a:pPr marL="267970" indent="-267970"/>
            <a:r>
              <a:rPr lang="fi-FI">
                <a:latin typeface="Calibri"/>
                <a:cs typeface="Calibri"/>
              </a:rPr>
              <a:t>Varmistetaan, että varhaiskasvatusta valvotaan niin julkisesti kuin yksityisesti järjestetyssä varhaiskasvatuksessa</a:t>
            </a:r>
          </a:p>
          <a:p>
            <a:pPr marL="267970" indent="-267970"/>
            <a:r>
              <a:rPr lang="fi-FI" b="1">
                <a:latin typeface="Calibri"/>
                <a:cs typeface="Calibri"/>
              </a:rPr>
              <a:t>Selkiytetään sosionomien roolia </a:t>
            </a:r>
            <a:r>
              <a:rPr lang="fi-FI">
                <a:latin typeface="Calibri"/>
                <a:cs typeface="Calibri"/>
              </a:rPr>
              <a:t>varhaiskasvatuksessa ja lisää varhaiskasvatuksen sosionomien koulutusta. </a:t>
            </a:r>
            <a:r>
              <a:rPr lang="fi-FI" b="1">
                <a:latin typeface="Calibri"/>
                <a:cs typeface="Calibri"/>
              </a:rPr>
              <a:t>Varhaiskasvatuksen johtajan tehtävässä </a:t>
            </a:r>
            <a:r>
              <a:rPr lang="fi-FI">
                <a:latin typeface="Calibri"/>
                <a:cs typeface="Calibri"/>
              </a:rPr>
              <a:t>toimiminen mahdollistetaan myös varhaiskasvatuksen sosionomi YAMK-tutkinnolla huolehtien riittävästä pedagogisesta ja didaktisesta osaamisesta</a:t>
            </a:r>
          </a:p>
          <a:p>
            <a:pPr marL="358775" lvl="1" indent="0">
              <a:buNone/>
            </a:pPr>
            <a:r>
              <a:rPr lang="fi-FI">
                <a:solidFill>
                  <a:srgbClr val="FF0000"/>
                </a:solidFill>
                <a:latin typeface="Calibri"/>
                <a:cs typeface="Calibri"/>
              </a:rPr>
              <a:t>→ Hyviä asioita varhaiskasvatukselle. Henkilöstörakenteen tarkastelu jäi ulkopuolelle, yhtenä merkittävänä keinona ratkaista työvoimapula.</a:t>
            </a:r>
            <a:endParaRPr lang="fi-FI">
              <a:latin typeface="Calibri"/>
              <a:cs typeface="Calibri"/>
            </a:endParaRPr>
          </a:p>
        </p:txBody>
      </p:sp>
      <p:sp>
        <p:nvSpPr>
          <p:cNvPr id="4" name="Sisällön paikkamerkki 3">
            <a:extLst>
              <a:ext uri="{FF2B5EF4-FFF2-40B4-BE49-F238E27FC236}">
                <a16:creationId xmlns:a16="http://schemas.microsoft.com/office/drawing/2014/main" id="{E8C09CDA-CD26-65B2-9CAA-4E41BDA6F2E6}"/>
              </a:ext>
            </a:extLst>
          </p:cNvPr>
          <p:cNvSpPr>
            <a:spLocks noGrp="1"/>
          </p:cNvSpPr>
          <p:nvPr>
            <p:ph sz="half" idx="2"/>
          </p:nvPr>
        </p:nvSpPr>
        <p:spPr>
          <a:xfrm>
            <a:off x="6355976" y="1130158"/>
            <a:ext cx="5040000" cy="4975442"/>
          </a:xfrm>
        </p:spPr>
        <p:txBody>
          <a:bodyPr/>
          <a:lstStyle/>
          <a:p>
            <a:pPr marL="267970" indent="-267970"/>
            <a:r>
              <a:rPr lang="fi-FI" b="1">
                <a:latin typeface="Calibri"/>
                <a:cs typeface="Calibri"/>
              </a:rPr>
              <a:t>Arvioidaan vammaispalveluiden henkilöstörakennetta</a:t>
            </a:r>
            <a:r>
              <a:rPr lang="fi-FI">
                <a:latin typeface="Calibri"/>
                <a:cs typeface="Calibri"/>
              </a:rPr>
              <a:t> yhdessä muiden sosiaali- ja terveydenhuollon henkilöstön riittävyyttä ja saatavuutta parantavien toimenpiteiden kanssa.</a:t>
            </a:r>
          </a:p>
          <a:p>
            <a:pPr marL="267970" indent="-267970"/>
            <a:r>
              <a:rPr lang="fi-FI">
                <a:latin typeface="Calibri"/>
                <a:cs typeface="Calibri"/>
              </a:rPr>
              <a:t>Vammaisten erityistarpeista ja palvelun jatkuvuudesta huolehditaan hankintalain säädösten puitteissa.</a:t>
            </a:r>
          </a:p>
          <a:p>
            <a:pPr marL="267970" indent="-267970"/>
            <a:r>
              <a:rPr lang="fi-FI">
                <a:latin typeface="Calibri"/>
                <a:cs typeface="Calibri"/>
              </a:rPr>
              <a:t>Huomioidaan hankinnoissa mahdollisuudet </a:t>
            </a:r>
            <a:r>
              <a:rPr lang="fi-FI" b="1">
                <a:latin typeface="Calibri"/>
                <a:cs typeface="Calibri"/>
              </a:rPr>
              <a:t>räätälöityihin suorahankintoihin. </a:t>
            </a:r>
          </a:p>
          <a:p>
            <a:pPr marL="267970" indent="-267970"/>
            <a:r>
              <a:rPr lang="fi-FI">
                <a:latin typeface="Calibri"/>
                <a:cs typeface="Calibri"/>
              </a:rPr>
              <a:t>Sujuvoitetaan henkilökohtaisten erikoisapuvälineiden saantia. </a:t>
            </a:r>
            <a:endParaRPr lang="fi-FI"/>
          </a:p>
          <a:p>
            <a:pPr marL="267970" indent="-267970"/>
            <a:r>
              <a:rPr lang="fi-FI">
                <a:latin typeface="Calibri"/>
                <a:cs typeface="Calibri"/>
              </a:rPr>
              <a:t>Edistetään henkilökohtaisen budjetoinnin käyttöönottoa. </a:t>
            </a:r>
            <a:endParaRPr lang="fi-FI"/>
          </a:p>
          <a:p>
            <a:pPr marL="267970" indent="-267970"/>
            <a:r>
              <a:rPr lang="fi-FI" b="1">
                <a:latin typeface="Calibri"/>
                <a:cs typeface="Calibri"/>
              </a:rPr>
              <a:t>Uusi vammaispalvelulaki siirretään tulemaan voimaan 1.10.2024. </a:t>
            </a:r>
            <a:endParaRPr lang="fi-FI" b="1"/>
          </a:p>
          <a:p>
            <a:pPr marL="626745" lvl="1" indent="-267970"/>
            <a:r>
              <a:rPr lang="fi-FI">
                <a:latin typeface="Calibri"/>
                <a:cs typeface="Calibri"/>
              </a:rPr>
              <a:t>Priorisoidaan uuden vammaispalvelulain valmistelua lainvalmisteluprosessissa.</a:t>
            </a:r>
          </a:p>
          <a:p>
            <a:pPr marL="358775" lvl="1" indent="0">
              <a:buNone/>
            </a:pPr>
            <a:r>
              <a:rPr lang="fi-FI">
                <a:solidFill>
                  <a:srgbClr val="FF0000"/>
                </a:solidFill>
                <a:latin typeface="Calibri"/>
                <a:cs typeface="Calibri"/>
              </a:rPr>
              <a:t>→ Vammaispalvelulain siirtäminen haastaa toimijoita. Räätälöidyt suorahankinnat sekä + että -. </a:t>
            </a:r>
            <a:endParaRPr lang="fi-FI"/>
          </a:p>
        </p:txBody>
      </p:sp>
      <p:sp>
        <p:nvSpPr>
          <p:cNvPr id="5" name="Alatunnisteen paikkamerkki 4">
            <a:extLst>
              <a:ext uri="{FF2B5EF4-FFF2-40B4-BE49-F238E27FC236}">
                <a16:creationId xmlns:a16="http://schemas.microsoft.com/office/drawing/2014/main" id="{F08F6809-BD23-DAFC-7568-2F4ECA653056}"/>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AA3723D8-314F-0C71-D591-0AE157C0EAAF}"/>
              </a:ext>
            </a:extLst>
          </p:cNvPr>
          <p:cNvSpPr>
            <a:spLocks noGrp="1"/>
          </p:cNvSpPr>
          <p:nvPr>
            <p:ph type="sldNum" sz="quarter" idx="12"/>
          </p:nvPr>
        </p:nvSpPr>
        <p:spPr/>
        <p:txBody>
          <a:bodyPr/>
          <a:lstStyle/>
          <a:p>
            <a:fld id="{03D2D5F4-4871-4469-8343-ED7F6811B37D}" type="slidenum">
              <a:rPr lang="fi-FI" smtClean="0"/>
              <a:pPr/>
              <a:t>23</a:t>
            </a:fld>
            <a:endParaRPr lang="fi-FI"/>
          </a:p>
        </p:txBody>
      </p:sp>
      <p:sp>
        <p:nvSpPr>
          <p:cNvPr id="7" name="Tekstin paikkamerkki 6">
            <a:extLst>
              <a:ext uri="{FF2B5EF4-FFF2-40B4-BE49-F238E27FC236}">
                <a16:creationId xmlns:a16="http://schemas.microsoft.com/office/drawing/2014/main" id="{3D5AE15A-93BB-6226-707C-BE8A44511776}"/>
              </a:ext>
            </a:extLst>
          </p:cNvPr>
          <p:cNvSpPr>
            <a:spLocks noGrp="1"/>
          </p:cNvSpPr>
          <p:nvPr>
            <p:ph type="body" idx="13"/>
          </p:nvPr>
        </p:nvSpPr>
        <p:spPr>
          <a:xfrm>
            <a:off x="801757" y="534831"/>
            <a:ext cx="5040000" cy="268940"/>
          </a:xfrm>
        </p:spPr>
        <p:txBody>
          <a:bodyPr/>
          <a:lstStyle/>
          <a:p>
            <a:r>
              <a:rPr lang="fi-FI" dirty="0"/>
              <a:t>VARHAISKASVATUS</a:t>
            </a:r>
          </a:p>
          <a:p>
            <a:endParaRPr lang="fi-FI" dirty="0"/>
          </a:p>
        </p:txBody>
      </p:sp>
      <p:sp>
        <p:nvSpPr>
          <p:cNvPr id="8" name="Tekstin paikkamerkki 7">
            <a:extLst>
              <a:ext uri="{FF2B5EF4-FFF2-40B4-BE49-F238E27FC236}">
                <a16:creationId xmlns:a16="http://schemas.microsoft.com/office/drawing/2014/main" id="{38FB9AF6-8FB5-6F9C-DA5A-AD429CF9D0C1}"/>
              </a:ext>
            </a:extLst>
          </p:cNvPr>
          <p:cNvSpPr>
            <a:spLocks noGrp="1"/>
          </p:cNvSpPr>
          <p:nvPr>
            <p:ph type="body" sz="quarter" idx="3"/>
          </p:nvPr>
        </p:nvSpPr>
        <p:spPr>
          <a:xfrm>
            <a:off x="6350243" y="524557"/>
            <a:ext cx="5040000" cy="268940"/>
          </a:xfrm>
        </p:spPr>
        <p:txBody>
          <a:bodyPr/>
          <a:lstStyle/>
          <a:p>
            <a:r>
              <a:rPr lang="fi-FI" dirty="0"/>
              <a:t>VAMMAISPALVELULAKI	</a:t>
            </a:r>
          </a:p>
        </p:txBody>
      </p:sp>
    </p:spTree>
    <p:extLst>
      <p:ext uri="{BB962C8B-B14F-4D97-AF65-F5344CB8AC3E}">
        <p14:creationId xmlns:p14="http://schemas.microsoft.com/office/powerpoint/2010/main" val="42815227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3F3CF2-1CAE-3F3E-C1F8-785CB8E5ECAB}"/>
              </a:ext>
            </a:extLst>
          </p:cNvPr>
          <p:cNvSpPr>
            <a:spLocks noGrp="1"/>
          </p:cNvSpPr>
          <p:nvPr>
            <p:ph type="title"/>
          </p:nvPr>
        </p:nvSpPr>
        <p:spPr/>
        <p:txBody>
          <a:bodyPr/>
          <a:lstStyle/>
          <a:p>
            <a:r>
              <a:rPr lang="fi-FI"/>
              <a:t>Työmarkkinat</a:t>
            </a:r>
            <a:br>
              <a:rPr lang="fi-FI"/>
            </a:br>
            <a:r>
              <a:rPr lang="fi-FI"/>
              <a:t>Tuomas Mänttäri</a:t>
            </a:r>
          </a:p>
        </p:txBody>
      </p:sp>
      <p:sp>
        <p:nvSpPr>
          <p:cNvPr id="3" name="Alatunnisteen paikkamerkki 2">
            <a:extLst>
              <a:ext uri="{FF2B5EF4-FFF2-40B4-BE49-F238E27FC236}">
                <a16:creationId xmlns:a16="http://schemas.microsoft.com/office/drawing/2014/main" id="{45608C60-7797-7C40-9446-CB2F0AD43243}"/>
              </a:ext>
            </a:extLst>
          </p:cNvPr>
          <p:cNvSpPr>
            <a:spLocks noGrp="1"/>
          </p:cNvSpPr>
          <p:nvPr>
            <p:ph type="ftr" sz="quarter" idx="11"/>
          </p:nvPr>
        </p:nvSpPr>
        <p:spPr/>
        <p:txBody>
          <a:bodyPr/>
          <a:lstStyle/>
          <a:p>
            <a:pPr algn="l"/>
            <a:r>
              <a:rPr lang="fi-FI"/>
              <a:t>Hyvinvointiala HALI ry</a:t>
            </a:r>
          </a:p>
        </p:txBody>
      </p:sp>
      <p:sp>
        <p:nvSpPr>
          <p:cNvPr id="4" name="Dian numeron paikkamerkki 3">
            <a:extLst>
              <a:ext uri="{FF2B5EF4-FFF2-40B4-BE49-F238E27FC236}">
                <a16:creationId xmlns:a16="http://schemas.microsoft.com/office/drawing/2014/main" id="{0B43BD7E-2E79-A5F4-30EB-00DFE828F80A}"/>
              </a:ext>
            </a:extLst>
          </p:cNvPr>
          <p:cNvSpPr>
            <a:spLocks noGrp="1"/>
          </p:cNvSpPr>
          <p:nvPr>
            <p:ph type="sldNum" sz="quarter" idx="12"/>
          </p:nvPr>
        </p:nvSpPr>
        <p:spPr/>
        <p:txBody>
          <a:bodyPr/>
          <a:lstStyle/>
          <a:p>
            <a:fld id="{03D2D5F4-4871-4469-8343-ED7F6811B37D}" type="slidenum">
              <a:rPr lang="fi-FI" smtClean="0"/>
              <a:pPr/>
              <a:t>24</a:t>
            </a:fld>
            <a:endParaRPr lang="fi-FI"/>
          </a:p>
        </p:txBody>
      </p:sp>
    </p:spTree>
    <p:extLst>
      <p:ext uri="{BB962C8B-B14F-4D97-AF65-F5344CB8AC3E}">
        <p14:creationId xmlns:p14="http://schemas.microsoft.com/office/powerpoint/2010/main" val="330361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B98ADA-05D8-30C4-7858-0AB317F12C53}"/>
              </a:ext>
            </a:extLst>
          </p:cNvPr>
          <p:cNvSpPr>
            <a:spLocks noGrp="1"/>
          </p:cNvSpPr>
          <p:nvPr>
            <p:ph type="title"/>
          </p:nvPr>
        </p:nvSpPr>
        <p:spPr/>
        <p:txBody>
          <a:bodyPr/>
          <a:lstStyle/>
          <a:p>
            <a:r>
              <a:rPr lang="fi-FI"/>
              <a:t>Yleistä</a:t>
            </a:r>
          </a:p>
        </p:txBody>
      </p:sp>
      <p:sp>
        <p:nvSpPr>
          <p:cNvPr id="3" name="Sisällön paikkamerkki 2">
            <a:extLst>
              <a:ext uri="{FF2B5EF4-FFF2-40B4-BE49-F238E27FC236}">
                <a16:creationId xmlns:a16="http://schemas.microsoft.com/office/drawing/2014/main" id="{BAF2D6A3-CEC6-E9F1-7E69-03EE7E6FB156}"/>
              </a:ext>
            </a:extLst>
          </p:cNvPr>
          <p:cNvSpPr>
            <a:spLocks noGrp="1"/>
          </p:cNvSpPr>
          <p:nvPr>
            <p:ph idx="1"/>
          </p:nvPr>
        </p:nvSpPr>
        <p:spPr/>
        <p:txBody>
          <a:bodyPr/>
          <a:lstStyle/>
          <a:p>
            <a:r>
              <a:rPr lang="fi-FI" sz="2000"/>
              <a:t>Hallitusohjelmassa toteutuu moni työnantajapuolen pitkäaikainen tavoite työrauhan ja työelämäjoustojen lisäämisestä sekä työvoiman palkkaamisen ja vähentämisen helpottamisesta.</a:t>
            </a:r>
          </a:p>
          <a:p>
            <a:r>
              <a:rPr lang="fi-FI" sz="2000"/>
              <a:t>Moni asia osuu ammattiliitoille arkoihin kohtiin. </a:t>
            </a:r>
          </a:p>
          <a:p>
            <a:r>
              <a:rPr lang="fi-FI" sz="2000"/>
              <a:t>Poliittiset mielenilmaukset syksyllä ovat todennäköisiä. </a:t>
            </a:r>
          </a:p>
          <a:p>
            <a:endParaRPr lang="fi-FI" sz="2000"/>
          </a:p>
          <a:p>
            <a:endParaRPr lang="fi-FI" sz="2000"/>
          </a:p>
        </p:txBody>
      </p:sp>
      <p:sp>
        <p:nvSpPr>
          <p:cNvPr id="4" name="Alatunnisteen paikkamerkki 3">
            <a:extLst>
              <a:ext uri="{FF2B5EF4-FFF2-40B4-BE49-F238E27FC236}">
                <a16:creationId xmlns:a16="http://schemas.microsoft.com/office/drawing/2014/main" id="{4C6C5339-5EDF-9893-07EB-3DDAA14B50AB}"/>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4EC99E6A-37CD-5561-ED38-A7401DDA32DF}"/>
              </a:ext>
            </a:extLst>
          </p:cNvPr>
          <p:cNvSpPr>
            <a:spLocks noGrp="1"/>
          </p:cNvSpPr>
          <p:nvPr>
            <p:ph type="sldNum" sz="quarter" idx="12"/>
          </p:nvPr>
        </p:nvSpPr>
        <p:spPr/>
        <p:txBody>
          <a:bodyPr/>
          <a:lstStyle/>
          <a:p>
            <a:fld id="{03D2D5F4-4871-4469-8343-ED7F6811B37D}" type="slidenum">
              <a:rPr lang="fi-FI" smtClean="0"/>
              <a:pPr/>
              <a:t>25</a:t>
            </a:fld>
            <a:endParaRPr lang="fi-FI"/>
          </a:p>
        </p:txBody>
      </p:sp>
    </p:spTree>
    <p:extLst>
      <p:ext uri="{BB962C8B-B14F-4D97-AF65-F5344CB8AC3E}">
        <p14:creationId xmlns:p14="http://schemas.microsoft.com/office/powerpoint/2010/main" val="38451011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587873-E822-89F0-CDBD-A8027E3AFF84}"/>
              </a:ext>
            </a:extLst>
          </p:cNvPr>
          <p:cNvSpPr>
            <a:spLocks noGrp="1"/>
          </p:cNvSpPr>
          <p:nvPr>
            <p:ph type="title"/>
          </p:nvPr>
        </p:nvSpPr>
        <p:spPr>
          <a:xfrm>
            <a:off x="801756" y="797533"/>
            <a:ext cx="10587162" cy="1120913"/>
          </a:xfrm>
        </p:spPr>
        <p:txBody>
          <a:bodyPr/>
          <a:lstStyle/>
          <a:p>
            <a:r>
              <a:rPr lang="fi-FI" sz="1700" dirty="0">
                <a:solidFill>
                  <a:srgbClr val="FAA61A"/>
                </a:solidFill>
                <a:ea typeface="+mn-ea"/>
              </a:rPr>
              <a:t>TYÖTAISTELUT</a:t>
            </a:r>
            <a:endParaRPr lang="fi-FI" sz="1700" dirty="0"/>
          </a:p>
        </p:txBody>
      </p:sp>
      <p:sp>
        <p:nvSpPr>
          <p:cNvPr id="3" name="Sisällön paikkamerkki 2">
            <a:extLst>
              <a:ext uri="{FF2B5EF4-FFF2-40B4-BE49-F238E27FC236}">
                <a16:creationId xmlns:a16="http://schemas.microsoft.com/office/drawing/2014/main" id="{27B90F8B-B4DA-6305-C543-010B8D8A310C}"/>
              </a:ext>
            </a:extLst>
          </p:cNvPr>
          <p:cNvSpPr>
            <a:spLocks noGrp="1"/>
          </p:cNvSpPr>
          <p:nvPr>
            <p:ph idx="1"/>
          </p:nvPr>
        </p:nvSpPr>
        <p:spPr>
          <a:xfrm>
            <a:off x="801756" y="1357990"/>
            <a:ext cx="10587162" cy="4071061"/>
          </a:xfrm>
        </p:spPr>
        <p:txBody>
          <a:bodyPr/>
          <a:lstStyle/>
          <a:p>
            <a:pPr marL="267970" marR="0" lvl="0" indent="-267970" algn="l" defTabSz="914400" rtl="0" eaLnBrk="1" fontAlgn="auto" latinLnBrk="0" hangingPunct="1">
              <a:lnSpc>
                <a:spcPct val="100000"/>
              </a:lnSpc>
              <a:spcBef>
                <a:spcPts val="400"/>
              </a:spcBef>
              <a:spcAft>
                <a:spcPts val="0"/>
              </a:spcAft>
              <a:buClr>
                <a:srgbClr val="FF9A00"/>
              </a:buClr>
              <a:buSzTx/>
              <a:buFont typeface="Arial" panose="020B0604020202020204" pitchFamily="34" charset="0"/>
              <a:buChar char="•"/>
              <a:tabLst/>
              <a:defRPr/>
            </a:pPr>
            <a:r>
              <a:rPr kumimoji="0" lang="fi-FI" b="1" i="0" u="none" strike="noStrike" kern="1200" cap="none" spc="0" normalizeH="0" baseline="0" noProof="0" dirty="0">
                <a:ln>
                  <a:noFill/>
                </a:ln>
                <a:solidFill>
                  <a:srgbClr val="191919"/>
                </a:solidFill>
                <a:effectLst/>
                <a:uLnTx/>
                <a:uFillTx/>
              </a:rPr>
              <a:t>Poliittisen työtaisteluoikeuden</a:t>
            </a:r>
            <a:r>
              <a:rPr kumimoji="0" lang="fi-FI" b="0" i="0" u="none" strike="noStrike" kern="1200" cap="none" spc="0" normalizeH="0" baseline="0" noProof="0" dirty="0">
                <a:ln>
                  <a:noFill/>
                </a:ln>
                <a:solidFill>
                  <a:srgbClr val="191919"/>
                </a:solidFill>
                <a:effectLst/>
                <a:uLnTx/>
                <a:uFillTx/>
              </a:rPr>
              <a:t> </a:t>
            </a:r>
            <a:r>
              <a:rPr kumimoji="0" lang="fi-FI" b="1" i="0" u="none" strike="noStrike" kern="1200" cap="none" spc="0" normalizeH="0" baseline="0" noProof="0" dirty="0">
                <a:ln>
                  <a:noFill/>
                </a:ln>
                <a:solidFill>
                  <a:srgbClr val="191919"/>
                </a:solidFill>
                <a:effectLst/>
                <a:uLnTx/>
                <a:uFillTx/>
              </a:rPr>
              <a:t>käyttöä rajoitetaan </a:t>
            </a:r>
            <a:r>
              <a:rPr kumimoji="0" lang="fi-FI" b="0" i="0" u="none" strike="noStrike" kern="1200" cap="none" spc="0" normalizeH="0" baseline="0" noProof="0" dirty="0">
                <a:ln>
                  <a:noFill/>
                </a:ln>
                <a:solidFill>
                  <a:srgbClr val="191919"/>
                </a:solidFill>
                <a:effectLst/>
                <a:uLnTx/>
                <a:uFillTx/>
              </a:rPr>
              <a:t>enintään yhden vuorokauden mittaisiin mielenilmaisuihin. Tukilakot asetetaan suhteellisuusarvioinnin ja työriitalain mukaisen ilmoitusvelvollisuuden kohteeksi. Jatkossa laillisia tukityötaisteluita ovat ainoastaan ne, jotka ovat kohtuullisia suhteessa tavoitteisiin ja joiden vaikutukset kohdistuvat vain työriidan osapuoliin.</a:t>
            </a:r>
            <a:endParaRPr kumimoji="0" lang="fi-FI" b="0" i="0" u="none" strike="noStrike" kern="1200" cap="none" spc="0" normalizeH="0" baseline="0" noProof="0" dirty="0">
              <a:ln>
                <a:noFill/>
              </a:ln>
              <a:solidFill>
                <a:prstClr val="black"/>
              </a:solidFill>
              <a:effectLst/>
              <a:uLnTx/>
              <a:uFillTx/>
              <a:ea typeface="Calibri"/>
            </a:endParaRPr>
          </a:p>
          <a:p>
            <a:pPr marL="0" marR="0" lvl="0" indent="0" algn="l" defTabSz="914400" rtl="0" eaLnBrk="1" fontAlgn="auto" latinLnBrk="0" hangingPunct="1">
              <a:lnSpc>
                <a:spcPct val="100000"/>
              </a:lnSpc>
              <a:spcBef>
                <a:spcPts val="400"/>
              </a:spcBef>
              <a:spcAft>
                <a:spcPts val="0"/>
              </a:spcAft>
              <a:buClr>
                <a:srgbClr val="FF9A00"/>
              </a:buClr>
              <a:buSzTx/>
              <a:buNone/>
              <a:tabLst/>
              <a:defRPr/>
            </a:pPr>
            <a:r>
              <a:rPr lang="fi-FI" dirty="0">
                <a:solidFill>
                  <a:srgbClr val="FF0000"/>
                </a:solidFill>
              </a:rPr>
              <a:t>	→  </a:t>
            </a:r>
            <a:r>
              <a:rPr kumimoji="0" lang="fi-FI" b="0" i="0" u="none" strike="noStrike" kern="1200" cap="none" spc="0" normalizeH="0" baseline="0" noProof="0" dirty="0">
                <a:ln>
                  <a:noFill/>
                </a:ln>
                <a:solidFill>
                  <a:srgbClr val="FF0000"/>
                </a:solidFill>
                <a:effectLst/>
                <a:uLnTx/>
                <a:uFillTx/>
              </a:rPr>
              <a:t>Merkittävä työrauhavelvoitteen laajennus muiden Pohjoismaiden suuntaan. Raja poliittisiin työtaisteluihin. 	Kohtuuttomat tukilakot kiellettyjä, mutta vastaavaa rajausta ei normaaleihin lakkoihin.</a:t>
            </a:r>
          </a:p>
          <a:p>
            <a:pPr marL="0" marR="0" lvl="0" indent="0" algn="l" defTabSz="914400" rtl="0" eaLnBrk="1" fontAlgn="auto" latinLnBrk="0" hangingPunct="1">
              <a:lnSpc>
                <a:spcPct val="100000"/>
              </a:lnSpc>
              <a:spcBef>
                <a:spcPts val="400"/>
              </a:spcBef>
              <a:spcAft>
                <a:spcPts val="0"/>
              </a:spcAft>
              <a:buClr>
                <a:srgbClr val="FF9A00"/>
              </a:buClr>
              <a:buSzTx/>
              <a:buFont typeface="Arial" panose="020B0604020202020204" pitchFamily="34" charset="0"/>
              <a:buNone/>
              <a:tabLst/>
              <a:defRPr/>
            </a:pPr>
            <a:endParaRPr kumimoji="0" lang="fi-FI" b="0" i="0" u="none" strike="noStrike" kern="1200" cap="none" spc="0" normalizeH="0" baseline="0" noProof="0" dirty="0">
              <a:ln>
                <a:noFill/>
              </a:ln>
              <a:solidFill>
                <a:srgbClr val="FF0000"/>
              </a:solidFill>
              <a:effectLst/>
              <a:uLnTx/>
              <a:uFillTx/>
            </a:endParaRPr>
          </a:p>
          <a:p>
            <a:pPr marL="267970" marR="0" lvl="0" indent="-267970" algn="l" defTabSz="914400" rtl="0" eaLnBrk="1" fontAlgn="auto" latinLnBrk="0" hangingPunct="1">
              <a:lnSpc>
                <a:spcPct val="100000"/>
              </a:lnSpc>
              <a:spcBef>
                <a:spcPts val="400"/>
              </a:spcBef>
              <a:spcAft>
                <a:spcPts val="0"/>
              </a:spcAft>
              <a:buClr>
                <a:srgbClr val="FF9A00"/>
              </a:buClr>
              <a:buSzTx/>
              <a:buFont typeface="Arial" panose="020B0604020202020204" pitchFamily="34" charset="0"/>
              <a:buChar char="•"/>
              <a:tabLst/>
              <a:defRPr/>
            </a:pPr>
            <a:r>
              <a:rPr kumimoji="0" lang="fi-FI" b="1" i="0" u="none" strike="noStrike" kern="1200" cap="none" spc="0" normalizeH="0" baseline="0" noProof="0" dirty="0">
                <a:ln>
                  <a:noFill/>
                </a:ln>
                <a:solidFill>
                  <a:srgbClr val="191919"/>
                </a:solidFill>
                <a:effectLst/>
                <a:uLnTx/>
                <a:uFillTx/>
              </a:rPr>
              <a:t>Laittomasta työtaistelusta tuomittavan hyvityssakon </a:t>
            </a:r>
            <a:r>
              <a:rPr kumimoji="0" lang="fi-FI" b="0" i="0" u="none" strike="noStrike" kern="1200" cap="none" spc="0" normalizeH="0" baseline="0" noProof="0" dirty="0">
                <a:ln>
                  <a:noFill/>
                </a:ln>
                <a:solidFill>
                  <a:srgbClr val="191919"/>
                </a:solidFill>
                <a:effectLst/>
                <a:uLnTx/>
                <a:uFillTx/>
              </a:rPr>
              <a:t>tasoa korotetaan, ja sakon ylärajaksi säädetään 150 000 euroa ja alarajaksi 10 000 euroa. Työtuomioistuimen laittomaksi työtaisteluksi tuomitseman lakon jatkamisesta säädetään työntekijälle 200 euron seuraamusmaksu laittomaksi tuomittuun työtaisteluun osallistumisesta.</a:t>
            </a:r>
          </a:p>
          <a:p>
            <a:pPr marL="0" marR="0" lvl="0" indent="0" algn="l" defTabSz="914400" rtl="0" eaLnBrk="1" fontAlgn="auto" latinLnBrk="0" hangingPunct="1">
              <a:lnSpc>
                <a:spcPct val="100000"/>
              </a:lnSpc>
              <a:spcBef>
                <a:spcPts val="400"/>
              </a:spcBef>
              <a:spcAft>
                <a:spcPts val="0"/>
              </a:spcAft>
              <a:buClr>
                <a:srgbClr val="FF9A00"/>
              </a:buClr>
              <a:buSzTx/>
              <a:buNone/>
              <a:tabLst/>
              <a:defRPr/>
            </a:pPr>
            <a:r>
              <a:rPr kumimoji="0" lang="fi-FI" b="0" i="0" u="none" strike="noStrike" kern="1200" cap="none" spc="0" normalizeH="0" baseline="0" noProof="0" dirty="0">
                <a:ln>
                  <a:noFill/>
                </a:ln>
                <a:solidFill>
                  <a:srgbClr val="FF0000"/>
                </a:solidFill>
                <a:effectLst/>
                <a:uLnTx/>
                <a:uFillTx/>
              </a:rPr>
              <a:t> 	</a:t>
            </a:r>
            <a:r>
              <a:rPr lang="fi-FI" dirty="0">
                <a:solidFill>
                  <a:srgbClr val="FF0000"/>
                </a:solidFill>
              </a:rPr>
              <a:t>→ </a:t>
            </a:r>
            <a:r>
              <a:rPr kumimoji="0" lang="fi-FI" b="0" i="0" u="none" strike="noStrike" kern="1200" cap="none" spc="0" normalizeH="0" baseline="0" noProof="0" dirty="0">
                <a:ln>
                  <a:noFill/>
                </a:ln>
                <a:solidFill>
                  <a:srgbClr val="FF0000"/>
                </a:solidFill>
                <a:effectLst/>
                <a:uLnTx/>
                <a:uFillTx/>
              </a:rPr>
              <a:t>Iso tiukennus. </a:t>
            </a:r>
          </a:p>
          <a:p>
            <a:pPr marL="0" marR="0" lvl="0" indent="0" algn="l" defTabSz="914400" rtl="0" eaLnBrk="1" fontAlgn="auto" latinLnBrk="0" hangingPunct="1">
              <a:lnSpc>
                <a:spcPct val="100000"/>
              </a:lnSpc>
              <a:spcBef>
                <a:spcPts val="400"/>
              </a:spcBef>
              <a:spcAft>
                <a:spcPts val="0"/>
              </a:spcAft>
              <a:buClr>
                <a:srgbClr val="FF9A00"/>
              </a:buClr>
              <a:buSzTx/>
              <a:buNone/>
              <a:tabLst/>
              <a:defRPr/>
            </a:pPr>
            <a:endParaRPr lang="fi-FI" dirty="0">
              <a:solidFill>
                <a:srgbClr val="FF0000"/>
              </a:solidFill>
            </a:endParaRPr>
          </a:p>
          <a:p>
            <a:pPr marL="267970" indent="-267970"/>
            <a:r>
              <a:rPr lang="fi-FI" dirty="0">
                <a:ea typeface="Calibri"/>
              </a:rPr>
              <a:t>Hallitus selvittää keinoja, joilla voidaan </a:t>
            </a:r>
            <a:r>
              <a:rPr lang="fi-FI" b="1" dirty="0">
                <a:ea typeface="Calibri"/>
              </a:rPr>
              <a:t>ennaltaehkäistä työtaisteluja ja edistää vapaaehtoista sovittelua</a:t>
            </a:r>
            <a:r>
              <a:rPr lang="fi-FI" dirty="0">
                <a:ea typeface="Calibri"/>
              </a:rPr>
              <a:t>. Hallitus toteuttaa eduskunnan lausuman (EV 105/2022) ja valmistelee lainsäädännön, jolla </a:t>
            </a:r>
            <a:r>
              <a:rPr lang="fi-FI" b="1" dirty="0">
                <a:ea typeface="Calibri"/>
              </a:rPr>
              <a:t>turvataan suojelutyön järjestäminen ristiriitatilanteissa</a:t>
            </a:r>
          </a:p>
          <a:p>
            <a:pPr marL="0" indent="0">
              <a:buNone/>
            </a:pPr>
            <a:r>
              <a:rPr lang="fi-FI" dirty="0">
                <a:solidFill>
                  <a:srgbClr val="FF0000"/>
                </a:solidFill>
              </a:rPr>
              <a:t>	→ </a:t>
            </a:r>
            <a:r>
              <a:rPr lang="fi-FI" dirty="0">
                <a:solidFill>
                  <a:srgbClr val="FF0000"/>
                </a:solidFill>
                <a:ea typeface="Calibri"/>
              </a:rPr>
              <a:t>Viitataanko suojelutyöllä asiakkaan hengen ja terveyden kannalta välttämättömiin rajauksiin julkissektorin sote-	työtaistelussa, vai voiko laki jatkossa sisältää myös yksityistä sote-alaa koskevan potilasturvavelvoitteen?</a:t>
            </a:r>
          </a:p>
          <a:p>
            <a:pPr marL="0" marR="0" lvl="0" indent="0" algn="l" defTabSz="914400" rtl="0" eaLnBrk="1" fontAlgn="auto" latinLnBrk="0" hangingPunct="1">
              <a:lnSpc>
                <a:spcPct val="100000"/>
              </a:lnSpc>
              <a:spcBef>
                <a:spcPts val="400"/>
              </a:spcBef>
              <a:spcAft>
                <a:spcPts val="0"/>
              </a:spcAft>
              <a:buClr>
                <a:srgbClr val="FF9A00"/>
              </a:buClr>
              <a:buSzTx/>
              <a:buNone/>
              <a:tabLst/>
              <a:defRPr/>
            </a:pPr>
            <a:endParaRPr kumimoji="0" lang="fi-FI" sz="1800" b="0" i="0" u="none" strike="noStrike" kern="1200" cap="none" spc="0" normalizeH="0" baseline="0" noProof="0" dirty="0">
              <a:ln>
                <a:noFill/>
              </a:ln>
              <a:solidFill>
                <a:srgbClr val="FF0000"/>
              </a:solidFill>
              <a:effectLst/>
              <a:uLnTx/>
              <a:uFillTx/>
              <a:latin typeface="Publico"/>
              <a:ea typeface="+mn-ea"/>
              <a:cs typeface="Calibri"/>
            </a:endParaRPr>
          </a:p>
          <a:p>
            <a:endParaRPr lang="fi-FI" dirty="0"/>
          </a:p>
        </p:txBody>
      </p:sp>
      <p:sp>
        <p:nvSpPr>
          <p:cNvPr id="4" name="Alatunnisteen paikkamerkki 3">
            <a:extLst>
              <a:ext uri="{FF2B5EF4-FFF2-40B4-BE49-F238E27FC236}">
                <a16:creationId xmlns:a16="http://schemas.microsoft.com/office/drawing/2014/main" id="{02993C8E-58DA-EF6E-945C-4E6FE4D541E5}"/>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88CA12F8-DC67-E40C-C715-D257FE5BCFAC}"/>
              </a:ext>
            </a:extLst>
          </p:cNvPr>
          <p:cNvSpPr>
            <a:spLocks noGrp="1"/>
          </p:cNvSpPr>
          <p:nvPr>
            <p:ph type="sldNum" sz="quarter" idx="12"/>
          </p:nvPr>
        </p:nvSpPr>
        <p:spPr/>
        <p:txBody>
          <a:bodyPr/>
          <a:lstStyle/>
          <a:p>
            <a:fld id="{03D2D5F4-4871-4469-8343-ED7F6811B37D}" type="slidenum">
              <a:rPr lang="fi-FI" smtClean="0"/>
              <a:pPr/>
              <a:t>26</a:t>
            </a:fld>
            <a:endParaRPr lang="fi-FI"/>
          </a:p>
        </p:txBody>
      </p:sp>
    </p:spTree>
    <p:extLst>
      <p:ext uri="{BB962C8B-B14F-4D97-AF65-F5344CB8AC3E}">
        <p14:creationId xmlns:p14="http://schemas.microsoft.com/office/powerpoint/2010/main" val="18288777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D2A4738-6F60-91FD-308C-6914A5D8CF7C}"/>
              </a:ext>
            </a:extLst>
          </p:cNvPr>
          <p:cNvSpPr>
            <a:spLocks noGrp="1"/>
          </p:cNvSpPr>
          <p:nvPr>
            <p:ph type="title"/>
          </p:nvPr>
        </p:nvSpPr>
        <p:spPr>
          <a:xfrm>
            <a:off x="801756" y="910549"/>
            <a:ext cx="10587162" cy="1120913"/>
          </a:xfrm>
        </p:spPr>
        <p:txBody>
          <a:bodyPr/>
          <a:lstStyle/>
          <a:p>
            <a:r>
              <a:rPr lang="fi-FI" sz="1700" dirty="0">
                <a:solidFill>
                  <a:srgbClr val="FAA61A"/>
                </a:solidFill>
                <a:ea typeface="+mn-ea"/>
              </a:rPr>
              <a:t>VIENTIVETOINEN TYÖMARKKINAMALLI</a:t>
            </a:r>
          </a:p>
        </p:txBody>
      </p:sp>
      <p:sp>
        <p:nvSpPr>
          <p:cNvPr id="3" name="Sisällön paikkamerkki 2">
            <a:extLst>
              <a:ext uri="{FF2B5EF4-FFF2-40B4-BE49-F238E27FC236}">
                <a16:creationId xmlns:a16="http://schemas.microsoft.com/office/drawing/2014/main" id="{BDA13C76-1217-E350-D080-08B76B56AD5E}"/>
              </a:ext>
            </a:extLst>
          </p:cNvPr>
          <p:cNvSpPr>
            <a:spLocks noGrp="1"/>
          </p:cNvSpPr>
          <p:nvPr>
            <p:ph idx="1"/>
          </p:nvPr>
        </p:nvSpPr>
        <p:spPr>
          <a:xfrm>
            <a:off x="801756" y="1471006"/>
            <a:ext cx="10587162" cy="4071061"/>
          </a:xfrm>
        </p:spPr>
        <p:txBody>
          <a:bodyPr/>
          <a:lstStyle/>
          <a:p>
            <a:pPr marL="267970" indent="-267970"/>
            <a:r>
              <a:rPr lang="fi-FI" sz="1600" dirty="0">
                <a:latin typeface="Calibri"/>
                <a:ea typeface="Calibri"/>
                <a:cs typeface="Calibri"/>
              </a:rPr>
              <a:t>Hallitus </a:t>
            </a:r>
            <a:r>
              <a:rPr lang="fi-FI" sz="1600" b="1" dirty="0">
                <a:latin typeface="Calibri"/>
                <a:ea typeface="Calibri"/>
                <a:cs typeface="Calibri"/>
              </a:rPr>
              <a:t>vahvistaa vientivetoista työmarkkinamallia</a:t>
            </a:r>
            <a:r>
              <a:rPr lang="fi-FI" sz="1600" dirty="0">
                <a:latin typeface="Calibri"/>
                <a:ea typeface="Calibri"/>
                <a:cs typeface="Calibri"/>
              </a:rPr>
              <a:t>. Laissa työriitojen sovittelusta säädetään, että </a:t>
            </a:r>
            <a:r>
              <a:rPr lang="fi-FI" sz="1600" b="1" dirty="0">
                <a:latin typeface="Calibri"/>
                <a:ea typeface="Calibri"/>
                <a:cs typeface="Calibri"/>
              </a:rPr>
              <a:t>palkantarkastusten yleistä linjaa ei voida ylittää </a:t>
            </a:r>
            <a:r>
              <a:rPr lang="fi-FI" sz="1600" dirty="0">
                <a:latin typeface="Calibri"/>
                <a:ea typeface="Calibri"/>
                <a:cs typeface="Calibri"/>
              </a:rPr>
              <a:t>valtakunnansovittelijan toimistosta tai sovittelulautakunnan toimesta annettavalla sovintoehdotuksella.</a:t>
            </a:r>
          </a:p>
          <a:p>
            <a:pPr marL="0" indent="0">
              <a:buNone/>
            </a:pPr>
            <a:r>
              <a:rPr lang="fi-FI" sz="1600" dirty="0">
                <a:solidFill>
                  <a:srgbClr val="FF0000"/>
                </a:solidFill>
              </a:rPr>
              <a:t>	→ </a:t>
            </a:r>
            <a:r>
              <a:rPr lang="fi-FI" sz="1600" dirty="0">
                <a:solidFill>
                  <a:srgbClr val="FF0000"/>
                </a:solidFill>
                <a:latin typeface="Calibri"/>
                <a:ea typeface="Calibri"/>
                <a:cs typeface="Calibri"/>
              </a:rPr>
              <a:t>Iso periaatteellinen muutos, mutta ei muuta sovittelukäytäntöä juurikaan, koska jo nyt tämä on sovittelijan 	ohjenuora. Mutta Kunta-TES-ratkaisun kaltainen sovittelulautakunnan poliittisesti johdettu yleisen linjan ylittävä 	palkkaohjelmamalli ei enää olisi mahdollinen.</a:t>
            </a:r>
          </a:p>
          <a:p>
            <a:pPr marL="0" indent="0">
              <a:buNone/>
            </a:pPr>
            <a:endParaRPr lang="fi-FI" sz="1600" dirty="0">
              <a:solidFill>
                <a:srgbClr val="FF0000"/>
              </a:solidFill>
              <a:ea typeface="Calibri"/>
            </a:endParaRPr>
          </a:p>
          <a:p>
            <a:endParaRPr lang="fi-FI" dirty="0"/>
          </a:p>
        </p:txBody>
      </p:sp>
      <p:sp>
        <p:nvSpPr>
          <p:cNvPr id="4" name="Alatunnisteen paikkamerkki 3">
            <a:extLst>
              <a:ext uri="{FF2B5EF4-FFF2-40B4-BE49-F238E27FC236}">
                <a16:creationId xmlns:a16="http://schemas.microsoft.com/office/drawing/2014/main" id="{C6F3A725-FBD5-902A-8C0C-E2DD82926189}"/>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F92C3799-4875-B33C-BFE7-088CC9B47DA2}"/>
              </a:ext>
            </a:extLst>
          </p:cNvPr>
          <p:cNvSpPr>
            <a:spLocks noGrp="1"/>
          </p:cNvSpPr>
          <p:nvPr>
            <p:ph type="sldNum" sz="quarter" idx="12"/>
          </p:nvPr>
        </p:nvSpPr>
        <p:spPr/>
        <p:txBody>
          <a:bodyPr/>
          <a:lstStyle/>
          <a:p>
            <a:fld id="{03D2D5F4-4871-4469-8343-ED7F6811B37D}" type="slidenum">
              <a:rPr lang="fi-FI" smtClean="0"/>
              <a:pPr/>
              <a:t>27</a:t>
            </a:fld>
            <a:endParaRPr lang="fi-FI"/>
          </a:p>
        </p:txBody>
      </p:sp>
    </p:spTree>
    <p:extLst>
      <p:ext uri="{BB962C8B-B14F-4D97-AF65-F5344CB8AC3E}">
        <p14:creationId xmlns:p14="http://schemas.microsoft.com/office/powerpoint/2010/main" val="14321240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31728D-0443-8A56-F43B-30AE5F4B6A61}"/>
              </a:ext>
            </a:extLst>
          </p:cNvPr>
          <p:cNvSpPr>
            <a:spLocks noGrp="1"/>
          </p:cNvSpPr>
          <p:nvPr>
            <p:ph type="title"/>
          </p:nvPr>
        </p:nvSpPr>
        <p:spPr>
          <a:xfrm>
            <a:off x="802419" y="656615"/>
            <a:ext cx="10587162" cy="1120913"/>
          </a:xfrm>
        </p:spPr>
        <p:txBody>
          <a:bodyPr/>
          <a:lstStyle/>
          <a:p>
            <a:r>
              <a:rPr lang="fi-FI" sz="1700" dirty="0">
                <a:solidFill>
                  <a:srgbClr val="FAA61A"/>
                </a:solidFill>
                <a:ea typeface="+mn-ea"/>
              </a:rPr>
              <a:t>PAIKALLISESTA</a:t>
            </a:r>
            <a:r>
              <a:rPr lang="fi-FI" dirty="0"/>
              <a:t> </a:t>
            </a:r>
            <a:r>
              <a:rPr lang="fi-FI" sz="1700" dirty="0">
                <a:solidFill>
                  <a:srgbClr val="FAA61A"/>
                </a:solidFill>
                <a:ea typeface="+mn-ea"/>
              </a:rPr>
              <a:t>SOPIMISESTA</a:t>
            </a:r>
          </a:p>
        </p:txBody>
      </p:sp>
      <p:sp>
        <p:nvSpPr>
          <p:cNvPr id="3" name="Sisällön paikkamerkki 2">
            <a:extLst>
              <a:ext uri="{FF2B5EF4-FFF2-40B4-BE49-F238E27FC236}">
                <a16:creationId xmlns:a16="http://schemas.microsoft.com/office/drawing/2014/main" id="{8C16653C-9199-4C24-D0A1-4C43681A1C5C}"/>
              </a:ext>
            </a:extLst>
          </p:cNvPr>
          <p:cNvSpPr>
            <a:spLocks noGrp="1"/>
          </p:cNvSpPr>
          <p:nvPr>
            <p:ph idx="1"/>
          </p:nvPr>
        </p:nvSpPr>
        <p:spPr>
          <a:xfrm>
            <a:off x="802419" y="1393469"/>
            <a:ext cx="10587162" cy="4071061"/>
          </a:xfrm>
        </p:spPr>
        <p:txBody>
          <a:bodyPr/>
          <a:lstStyle/>
          <a:p>
            <a:pPr marL="267970" indent="-267970"/>
            <a:r>
              <a:rPr lang="fi-FI" sz="1600" b="0" i="0" dirty="0">
                <a:solidFill>
                  <a:srgbClr val="191919"/>
                </a:solidFill>
                <a:effectLst/>
                <a:latin typeface="Publico"/>
                <a:cs typeface="Calibri"/>
              </a:rPr>
              <a:t>Työlainsäädännöstä poistetaan järjestäytymättömiä, yleissitovaa työehtosopimusta noudattavia yrityksiä koskevat </a:t>
            </a:r>
            <a:r>
              <a:rPr lang="fi-FI" sz="1600" b="1" i="0" dirty="0">
                <a:solidFill>
                  <a:srgbClr val="191919"/>
                </a:solidFill>
                <a:effectLst/>
                <a:latin typeface="Publico"/>
                <a:cs typeface="Calibri"/>
              </a:rPr>
              <a:t>paikallisen sopimisen</a:t>
            </a:r>
            <a:r>
              <a:rPr lang="fi-FI" sz="1600" b="0" i="0" dirty="0">
                <a:solidFill>
                  <a:srgbClr val="191919"/>
                </a:solidFill>
                <a:effectLst/>
                <a:latin typeface="Publico"/>
                <a:cs typeface="Calibri"/>
              </a:rPr>
              <a:t> kiellot.</a:t>
            </a:r>
            <a:r>
              <a:rPr lang="fi-FI" sz="1600" dirty="0">
                <a:solidFill>
                  <a:srgbClr val="191919"/>
                </a:solidFill>
                <a:latin typeface="Publico"/>
                <a:cs typeface="Calibri"/>
              </a:rPr>
              <a:t> </a:t>
            </a:r>
            <a:endParaRPr lang="fi-FI" sz="1600" b="0" i="0" dirty="0">
              <a:solidFill>
                <a:srgbClr val="191919"/>
              </a:solidFill>
              <a:effectLst/>
              <a:latin typeface="Publico"/>
            </a:endParaRPr>
          </a:p>
          <a:p>
            <a:pPr marL="0" indent="0">
              <a:buNone/>
            </a:pPr>
            <a:r>
              <a:rPr lang="fi-FI" dirty="0">
                <a:solidFill>
                  <a:srgbClr val="FF0000"/>
                </a:solidFill>
                <a:latin typeface="Publico"/>
                <a:cs typeface="Calibri"/>
              </a:rPr>
              <a:t>	</a:t>
            </a:r>
            <a:r>
              <a:rPr lang="fi-FI" sz="1600" dirty="0">
                <a:solidFill>
                  <a:srgbClr val="FF0000"/>
                </a:solidFill>
              </a:rPr>
              <a:t>→ S</a:t>
            </a:r>
            <a:r>
              <a:rPr lang="fi-FI" sz="1600" dirty="0">
                <a:solidFill>
                  <a:srgbClr val="FF0000"/>
                </a:solidFill>
                <a:latin typeface="Publico"/>
                <a:cs typeface="Calibri"/>
              </a:rPr>
              <a:t>uomen Yrittäjien pitkäaikainen tavoite. Kun TES:n yleissitovuuden kautta tulevat velvoitteet, niin jatkossa tulevat 	oikeudetkin. Vaikuttaako työnantajaliittojen järjestäytymisasteeseen?</a:t>
            </a:r>
          </a:p>
          <a:p>
            <a:pPr marL="267970" indent="-267970" algn="l"/>
            <a:endParaRPr lang="fi-FI" sz="1600" dirty="0">
              <a:solidFill>
                <a:srgbClr val="191919"/>
              </a:solidFill>
              <a:latin typeface="Publico"/>
            </a:endParaRPr>
          </a:p>
          <a:p>
            <a:pPr marL="267970" indent="-267970" algn="l"/>
            <a:r>
              <a:rPr lang="fi-FI" sz="1600" b="0" i="0" dirty="0">
                <a:solidFill>
                  <a:srgbClr val="191919"/>
                </a:solidFill>
                <a:effectLst/>
                <a:latin typeface="Publico"/>
                <a:cs typeface="Calibri"/>
              </a:rPr>
              <a:t>Työlainsäädäntöä muutetaan niin, että </a:t>
            </a:r>
            <a:r>
              <a:rPr lang="fi-FI" sz="1600" b="1" i="0" dirty="0">
                <a:solidFill>
                  <a:srgbClr val="191919"/>
                </a:solidFill>
                <a:effectLst/>
                <a:latin typeface="Publico"/>
                <a:cs typeface="Calibri"/>
              </a:rPr>
              <a:t>myös yrityksen kanssa tehdyllä työehtosopimuksella voidaan sopien poiketa samoista työlainsäädännön säännöksistä</a:t>
            </a:r>
            <a:r>
              <a:rPr lang="fi-FI" sz="1600" b="0" i="0" dirty="0">
                <a:solidFill>
                  <a:srgbClr val="191919"/>
                </a:solidFill>
                <a:effectLst/>
                <a:latin typeface="Publico"/>
                <a:cs typeface="Calibri"/>
              </a:rPr>
              <a:t>, joista poikkeaminen on nyt mahdollista vain valtakunnallisella työehtosopimuksella. Poikkeamismahdollisuudet edellyttävät, että työehtosopimuksen on työntekijöiden puolelta tehnyt joko työntekijöiden valtakunnallinen yhdistys tai siihen kuuluva työntekijöiden yhdistys.</a:t>
            </a:r>
          </a:p>
          <a:p>
            <a:pPr marL="0" indent="0">
              <a:buNone/>
            </a:pPr>
            <a:r>
              <a:rPr lang="fi-FI" sz="1600" dirty="0">
                <a:solidFill>
                  <a:srgbClr val="FF0000"/>
                </a:solidFill>
              </a:rPr>
              <a:t>	→ </a:t>
            </a:r>
            <a:r>
              <a:rPr lang="fi-FI" sz="1600" dirty="0">
                <a:solidFill>
                  <a:srgbClr val="FF0000"/>
                </a:solidFill>
                <a:latin typeface="Publico"/>
                <a:cs typeface="Calibri"/>
              </a:rPr>
              <a:t>Talo-TES:n lisäoikeudet joustoihin on etenkin Teknon ja Metsän yrityskohtaisen työmarkkinamallin tavoite.</a:t>
            </a:r>
            <a:r>
              <a:rPr lang="fi-FI" sz="1600" dirty="0">
                <a:solidFill>
                  <a:srgbClr val="191919"/>
                </a:solidFill>
                <a:latin typeface="Publico"/>
                <a:cs typeface="Calibri"/>
              </a:rPr>
              <a:t> </a:t>
            </a:r>
            <a:endParaRPr lang="fi-FI" sz="1600" dirty="0">
              <a:solidFill>
                <a:srgbClr val="191919"/>
              </a:solidFill>
              <a:latin typeface="Publico"/>
            </a:endParaRPr>
          </a:p>
          <a:p>
            <a:pPr marL="267970" indent="-267970" algn="l"/>
            <a:endParaRPr lang="fi-FI" sz="1600" b="0" i="0" dirty="0">
              <a:solidFill>
                <a:srgbClr val="191919"/>
              </a:solidFill>
              <a:effectLst/>
              <a:latin typeface="Publico"/>
            </a:endParaRPr>
          </a:p>
          <a:p>
            <a:pPr marL="267970" indent="-267970" algn="l"/>
            <a:r>
              <a:rPr lang="fi-FI" sz="1600" b="1" i="0" dirty="0">
                <a:solidFill>
                  <a:srgbClr val="191919"/>
                </a:solidFill>
                <a:effectLst/>
                <a:latin typeface="Publico"/>
                <a:cs typeface="Calibri"/>
              </a:rPr>
              <a:t>Paikallinen sopiminen mahdollistetaan yritystasolla niin, että sopijana voi olla luottamusmies, luottamusvaltuutettu, muu henkilöstön valitsema edustaja tai koko henkilöstö, eli niin kutsuttu ”luottamusmieslukko” poistetaan</a:t>
            </a:r>
            <a:r>
              <a:rPr lang="fi-FI" sz="1600" b="0" i="0" dirty="0">
                <a:solidFill>
                  <a:srgbClr val="191919"/>
                </a:solidFill>
                <a:effectLst/>
                <a:latin typeface="Publico"/>
                <a:cs typeface="Calibri"/>
              </a:rPr>
              <a:t>. Luottamusvaltuutetun ja muun määräajaksi valitun henkilöstön edustajan suoja säädetään lailla samalle tasolle kuin se tällä hetkellä on laissa säädetty luottamusmiehelle.</a:t>
            </a:r>
          </a:p>
          <a:p>
            <a:pPr marL="0" indent="0" algn="l">
              <a:buNone/>
            </a:pPr>
            <a:r>
              <a:rPr lang="fi-FI" sz="1600" dirty="0">
                <a:solidFill>
                  <a:srgbClr val="FF0000"/>
                </a:solidFill>
              </a:rPr>
              <a:t>	→ </a:t>
            </a:r>
            <a:r>
              <a:rPr lang="fi-FI" sz="1600" dirty="0">
                <a:solidFill>
                  <a:srgbClr val="FF0000"/>
                </a:solidFill>
                <a:latin typeface="Publico"/>
                <a:cs typeface="Calibri"/>
              </a:rPr>
              <a:t>Tämä on ammattiliittojen vallalle ja järjestäytymisasteelle kova pala. Sinänsä oikeudenmukaista, koska eihän TES:n 	tai lain mukaisten asioiden sopimisen pitäisi olla AY-edustajien, vaan työntekijöiden päätettävissä oleva asia.</a:t>
            </a:r>
            <a:endParaRPr lang="fi-FI" sz="1600" b="0" i="0" dirty="0">
              <a:solidFill>
                <a:srgbClr val="FF0000"/>
              </a:solidFill>
              <a:effectLst/>
              <a:latin typeface="Publico"/>
              <a:cs typeface="Calibri"/>
            </a:endParaRPr>
          </a:p>
          <a:p>
            <a:endParaRPr lang="fi-FI" dirty="0"/>
          </a:p>
        </p:txBody>
      </p:sp>
      <p:sp>
        <p:nvSpPr>
          <p:cNvPr id="4" name="Alatunnisteen paikkamerkki 3">
            <a:extLst>
              <a:ext uri="{FF2B5EF4-FFF2-40B4-BE49-F238E27FC236}">
                <a16:creationId xmlns:a16="http://schemas.microsoft.com/office/drawing/2014/main" id="{689880DE-1792-1B18-C20A-C4CCF7096D9E}"/>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93CA44A6-6802-425D-EB72-075F319CECF1}"/>
              </a:ext>
            </a:extLst>
          </p:cNvPr>
          <p:cNvSpPr>
            <a:spLocks noGrp="1"/>
          </p:cNvSpPr>
          <p:nvPr>
            <p:ph type="sldNum" sz="quarter" idx="12"/>
          </p:nvPr>
        </p:nvSpPr>
        <p:spPr/>
        <p:txBody>
          <a:bodyPr/>
          <a:lstStyle/>
          <a:p>
            <a:fld id="{03D2D5F4-4871-4469-8343-ED7F6811B37D}" type="slidenum">
              <a:rPr lang="fi-FI" smtClean="0"/>
              <a:pPr/>
              <a:t>28</a:t>
            </a:fld>
            <a:endParaRPr lang="fi-FI"/>
          </a:p>
        </p:txBody>
      </p:sp>
    </p:spTree>
    <p:extLst>
      <p:ext uri="{BB962C8B-B14F-4D97-AF65-F5344CB8AC3E}">
        <p14:creationId xmlns:p14="http://schemas.microsoft.com/office/powerpoint/2010/main" val="20206879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C88DF4-2619-E88E-7BBA-C47DD3ADAC99}"/>
              </a:ext>
            </a:extLst>
          </p:cNvPr>
          <p:cNvSpPr>
            <a:spLocks noGrp="1"/>
          </p:cNvSpPr>
          <p:nvPr>
            <p:ph type="title"/>
          </p:nvPr>
        </p:nvSpPr>
        <p:spPr/>
        <p:txBody>
          <a:bodyPr/>
          <a:lstStyle/>
          <a:p>
            <a:r>
              <a:rPr lang="fi-FI" sz="1700" dirty="0">
                <a:solidFill>
                  <a:srgbClr val="FAA61A"/>
                </a:solidFill>
                <a:ea typeface="+mn-ea"/>
              </a:rPr>
              <a:t>MÄÄRÄAIKAISUUDESTA, LOMAUTUSILMOITUSAJASTA, ENSIMMÄISESTÄ SAIRAUSPOISSAOLOPÄIVÄSTÄ</a:t>
            </a:r>
          </a:p>
        </p:txBody>
      </p:sp>
      <p:sp>
        <p:nvSpPr>
          <p:cNvPr id="3" name="Sisällön paikkamerkki 2">
            <a:extLst>
              <a:ext uri="{FF2B5EF4-FFF2-40B4-BE49-F238E27FC236}">
                <a16:creationId xmlns:a16="http://schemas.microsoft.com/office/drawing/2014/main" id="{D562674A-35C7-46A9-5B67-71ABE8D2E3BB}"/>
              </a:ext>
            </a:extLst>
          </p:cNvPr>
          <p:cNvSpPr>
            <a:spLocks noGrp="1"/>
          </p:cNvSpPr>
          <p:nvPr>
            <p:ph idx="1"/>
          </p:nvPr>
        </p:nvSpPr>
        <p:spPr>
          <a:xfrm>
            <a:off x="801756" y="1579095"/>
            <a:ext cx="10587162" cy="4071061"/>
          </a:xfrm>
        </p:spPr>
        <p:txBody>
          <a:bodyPr/>
          <a:lstStyle/>
          <a:p>
            <a:pPr marL="267970" indent="-267970" algn="l"/>
            <a:r>
              <a:rPr lang="fi-FI" sz="1600" b="0" i="0" dirty="0">
                <a:solidFill>
                  <a:srgbClr val="191919"/>
                </a:solidFill>
                <a:effectLst/>
                <a:latin typeface="Publico"/>
                <a:cs typeface="Calibri"/>
              </a:rPr>
              <a:t>Työsopimuslain nykyistä sääntelyä määräaikaisesta työsopimuksesta muutetaan siten, että jatkossa työsopimus olisi mahdollista tehdä </a:t>
            </a:r>
            <a:r>
              <a:rPr lang="fi-FI" sz="1600" b="1" i="0" dirty="0">
                <a:solidFill>
                  <a:srgbClr val="191919"/>
                </a:solidFill>
                <a:effectLst/>
                <a:latin typeface="Publico"/>
                <a:cs typeface="Calibri"/>
              </a:rPr>
              <a:t>määräaikaisena myös ilman erityistä perustetta vuodeksi</a:t>
            </a:r>
            <a:r>
              <a:rPr lang="fi-FI" sz="1600" b="0" i="0" dirty="0">
                <a:solidFill>
                  <a:srgbClr val="191919"/>
                </a:solidFill>
                <a:effectLst/>
                <a:latin typeface="Publico"/>
                <a:cs typeface="Calibri"/>
              </a:rPr>
              <a:t>.</a:t>
            </a:r>
            <a:endParaRPr lang="fi-FI" sz="1600" dirty="0">
              <a:ea typeface="Calibri"/>
              <a:cs typeface="Calibri"/>
            </a:endParaRPr>
          </a:p>
          <a:p>
            <a:pPr marL="0" indent="0" algn="l">
              <a:buNone/>
            </a:pPr>
            <a:r>
              <a:rPr lang="fi-FI" sz="1600" dirty="0">
                <a:solidFill>
                  <a:srgbClr val="FF0000"/>
                </a:solidFill>
              </a:rPr>
              <a:t>	→ </a:t>
            </a:r>
            <a:r>
              <a:rPr lang="fi-FI" sz="1600" dirty="0">
                <a:solidFill>
                  <a:srgbClr val="FF0000"/>
                </a:solidFill>
                <a:latin typeface="Publico"/>
                <a:cs typeface="Calibri"/>
              </a:rPr>
              <a:t>Melko iso muutos. Toki työvoimapulan aikana hyvät </a:t>
            </a:r>
            <a:r>
              <a:rPr lang="fi-FI" sz="1600" dirty="0" err="1">
                <a:solidFill>
                  <a:srgbClr val="FF0000"/>
                </a:solidFill>
                <a:latin typeface="Publico"/>
                <a:cs typeface="Calibri"/>
              </a:rPr>
              <a:t>TT:t</a:t>
            </a:r>
            <a:r>
              <a:rPr lang="fi-FI" sz="1600" dirty="0">
                <a:solidFill>
                  <a:srgbClr val="FF0000"/>
                </a:solidFill>
                <a:latin typeface="Publico"/>
                <a:cs typeface="Calibri"/>
              </a:rPr>
              <a:t> yhä vaativat ja saavat toistaiseksi voimassa olevan 	työsopimuksen, joka on jatkossakin pääsääntö.</a:t>
            </a:r>
            <a:endParaRPr lang="fi-FI" sz="1600" b="0" i="0" dirty="0">
              <a:solidFill>
                <a:srgbClr val="FF0000"/>
              </a:solidFill>
              <a:effectLst/>
              <a:latin typeface="Publico"/>
              <a:cs typeface="Calibri"/>
            </a:endParaRPr>
          </a:p>
          <a:p>
            <a:pPr marL="267970" indent="-267970"/>
            <a:endParaRPr lang="fi-FI" sz="1600" dirty="0">
              <a:solidFill>
                <a:srgbClr val="FF0000"/>
              </a:solidFill>
              <a:latin typeface="Publico"/>
              <a:cs typeface="Calibri"/>
            </a:endParaRPr>
          </a:p>
          <a:p>
            <a:pPr marL="267970" indent="-267970" algn="l"/>
            <a:r>
              <a:rPr lang="fi-FI" sz="1600" b="0" i="0" dirty="0">
                <a:solidFill>
                  <a:srgbClr val="191919"/>
                </a:solidFill>
                <a:effectLst/>
                <a:latin typeface="Publico"/>
                <a:cs typeface="Calibri"/>
              </a:rPr>
              <a:t>Työsopimuslain </a:t>
            </a:r>
            <a:r>
              <a:rPr lang="fi-FI" sz="1600" b="1" i="0" dirty="0">
                <a:solidFill>
                  <a:srgbClr val="191919"/>
                </a:solidFill>
                <a:effectLst/>
                <a:latin typeface="Publico"/>
                <a:cs typeface="Calibri"/>
              </a:rPr>
              <a:t>vaatimus lomautusilmoitusajasta lyhennetään seitsemään päivään</a:t>
            </a:r>
            <a:r>
              <a:rPr lang="fi-FI" sz="1600" b="0" i="0" dirty="0">
                <a:solidFill>
                  <a:srgbClr val="191919"/>
                </a:solidFill>
                <a:effectLst/>
                <a:latin typeface="Publico"/>
                <a:cs typeface="Calibri"/>
              </a:rPr>
              <a:t>, ja tätä voidaan noudattaa työehtosopimuksen määräyksistä riippumatta.</a:t>
            </a:r>
          </a:p>
          <a:p>
            <a:pPr marL="0" indent="0">
              <a:buNone/>
            </a:pPr>
            <a:r>
              <a:rPr lang="fi-FI" sz="1600" dirty="0">
                <a:solidFill>
                  <a:srgbClr val="FF0000"/>
                </a:solidFill>
              </a:rPr>
              <a:t>	→ </a:t>
            </a:r>
            <a:r>
              <a:rPr lang="fi-FI" sz="1600" dirty="0">
                <a:solidFill>
                  <a:srgbClr val="FF0000"/>
                </a:solidFill>
                <a:latin typeface="Publico"/>
                <a:cs typeface="Calibri"/>
              </a:rPr>
              <a:t>Työnantaja saa kustannussäästöt nopeammin. </a:t>
            </a:r>
          </a:p>
          <a:p>
            <a:pPr marL="267970" indent="-267970"/>
            <a:endParaRPr lang="fi-FI" sz="1600" dirty="0">
              <a:solidFill>
                <a:srgbClr val="FF0000"/>
              </a:solidFill>
              <a:latin typeface="Publico"/>
              <a:cs typeface="Calibri"/>
            </a:endParaRPr>
          </a:p>
          <a:p>
            <a:pPr marL="267970" indent="-267970" algn="l"/>
            <a:r>
              <a:rPr lang="fi-FI" sz="1600" b="0" i="0" dirty="0">
                <a:solidFill>
                  <a:srgbClr val="191919"/>
                </a:solidFill>
                <a:effectLst/>
                <a:latin typeface="Publico"/>
                <a:cs typeface="Calibri"/>
              </a:rPr>
              <a:t>Sairausajan palkkaa muutetaan siten, että </a:t>
            </a:r>
            <a:r>
              <a:rPr lang="fi-FI" sz="1600" b="1" i="0" dirty="0">
                <a:solidFill>
                  <a:srgbClr val="191919"/>
                </a:solidFill>
                <a:effectLst/>
                <a:latin typeface="Publico"/>
                <a:cs typeface="Calibri"/>
              </a:rPr>
              <a:t>ensimmäinen sairauspoissaolopäivä on omavastuupäivä</a:t>
            </a:r>
            <a:r>
              <a:rPr lang="fi-FI" sz="1600" b="0" i="0" dirty="0">
                <a:solidFill>
                  <a:srgbClr val="191919"/>
                </a:solidFill>
                <a:effectLst/>
                <a:latin typeface="Publico"/>
                <a:cs typeface="Calibri"/>
              </a:rPr>
              <a:t>, jolta työnantajalla ei ole velvollisuutta maksaa palkkaa, ellei työehto- tai työsopimuksessa ole toisin sovittu. Omavastuupäivää ei sovellettaisi viiden vuorokauden tai sitä pidempiin sairauslomiin eikä silloin, kun työkyvyttömyys johtuu työtapaturmasta tai ammattitaudista.</a:t>
            </a:r>
          </a:p>
          <a:p>
            <a:pPr marL="0" indent="0" algn="l">
              <a:buNone/>
            </a:pPr>
            <a:r>
              <a:rPr lang="fi-FI" sz="1600" dirty="0">
                <a:solidFill>
                  <a:srgbClr val="FF0000"/>
                </a:solidFill>
              </a:rPr>
              <a:t>	→ I</a:t>
            </a:r>
            <a:r>
              <a:rPr lang="fi-FI" sz="1600" dirty="0">
                <a:solidFill>
                  <a:srgbClr val="FF0000"/>
                </a:solidFill>
                <a:latin typeface="Publico"/>
                <a:cs typeface="Calibri"/>
              </a:rPr>
              <a:t>so uudistus, mutta kun yhä toimitaan </a:t>
            </a:r>
            <a:r>
              <a:rPr lang="fi-FI" sz="1600" dirty="0" err="1">
                <a:solidFill>
                  <a:srgbClr val="FF0000"/>
                </a:solidFill>
                <a:latin typeface="Publico"/>
                <a:cs typeface="Calibri"/>
              </a:rPr>
              <a:t>TES:ien</a:t>
            </a:r>
            <a:r>
              <a:rPr lang="fi-FI" sz="1600" dirty="0">
                <a:solidFill>
                  <a:srgbClr val="FF0000"/>
                </a:solidFill>
                <a:latin typeface="Publico"/>
                <a:cs typeface="Calibri"/>
              </a:rPr>
              <a:t> mukaan, niin koskee lähinnä </a:t>
            </a:r>
            <a:r>
              <a:rPr lang="fi-FI" sz="1600" dirty="0" err="1">
                <a:solidFill>
                  <a:srgbClr val="FF0000"/>
                </a:solidFill>
                <a:latin typeface="Publico"/>
                <a:cs typeface="Calibri"/>
              </a:rPr>
              <a:t>TES:sittömiä</a:t>
            </a:r>
            <a:r>
              <a:rPr lang="fi-FI" sz="1600" dirty="0">
                <a:solidFill>
                  <a:srgbClr val="FF0000"/>
                </a:solidFill>
                <a:latin typeface="Publico"/>
                <a:cs typeface="Calibri"/>
              </a:rPr>
              <a:t> aloja, joita melko vähän. 	</a:t>
            </a:r>
            <a:r>
              <a:rPr lang="fi-FI" sz="1600" dirty="0" err="1">
                <a:solidFill>
                  <a:srgbClr val="FF0000"/>
                </a:solidFill>
                <a:latin typeface="Publico"/>
                <a:cs typeface="Calibri"/>
              </a:rPr>
              <a:t>TES:eihin</a:t>
            </a:r>
            <a:r>
              <a:rPr lang="fi-FI" sz="1600" dirty="0">
                <a:solidFill>
                  <a:srgbClr val="FF0000"/>
                </a:solidFill>
                <a:latin typeface="Publico"/>
                <a:cs typeface="Calibri"/>
              </a:rPr>
              <a:t> muutoksen sopiminen tulee olemaan vaikeaa. Jo nyt </a:t>
            </a:r>
            <a:r>
              <a:rPr lang="fi-FI" sz="1600" dirty="0" err="1">
                <a:solidFill>
                  <a:srgbClr val="FF0000"/>
                </a:solidFill>
                <a:latin typeface="Publico"/>
                <a:cs typeface="Calibri"/>
              </a:rPr>
              <a:t>TES:ien</a:t>
            </a:r>
            <a:r>
              <a:rPr lang="fi-FI" sz="1600" dirty="0">
                <a:solidFill>
                  <a:srgbClr val="FF0000"/>
                </a:solidFill>
                <a:latin typeface="Publico"/>
                <a:cs typeface="Calibri"/>
              </a:rPr>
              <a:t> sairausajan palkkaoikeudet ovat yli lakitason 	minimin. Riski sairauslomien pitenemisestä. </a:t>
            </a:r>
            <a:endParaRPr lang="fi-FI" sz="1600" b="0" i="0" dirty="0">
              <a:solidFill>
                <a:srgbClr val="FF0000"/>
              </a:solidFill>
              <a:effectLst/>
              <a:latin typeface="Publico"/>
            </a:endParaRPr>
          </a:p>
          <a:p>
            <a:endParaRPr lang="fi-FI" dirty="0"/>
          </a:p>
        </p:txBody>
      </p:sp>
      <p:sp>
        <p:nvSpPr>
          <p:cNvPr id="4" name="Alatunnisteen paikkamerkki 3">
            <a:extLst>
              <a:ext uri="{FF2B5EF4-FFF2-40B4-BE49-F238E27FC236}">
                <a16:creationId xmlns:a16="http://schemas.microsoft.com/office/drawing/2014/main" id="{E91A13D9-0DCB-43DA-053B-622B2E74A677}"/>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CA626E69-9738-F935-99A8-7957143621A4}"/>
              </a:ext>
            </a:extLst>
          </p:cNvPr>
          <p:cNvSpPr>
            <a:spLocks noGrp="1"/>
          </p:cNvSpPr>
          <p:nvPr>
            <p:ph type="sldNum" sz="quarter" idx="12"/>
          </p:nvPr>
        </p:nvSpPr>
        <p:spPr/>
        <p:txBody>
          <a:bodyPr/>
          <a:lstStyle/>
          <a:p>
            <a:fld id="{03D2D5F4-4871-4469-8343-ED7F6811B37D}" type="slidenum">
              <a:rPr lang="fi-FI" smtClean="0"/>
              <a:pPr/>
              <a:t>29</a:t>
            </a:fld>
            <a:endParaRPr lang="fi-FI"/>
          </a:p>
        </p:txBody>
      </p:sp>
    </p:spTree>
    <p:extLst>
      <p:ext uri="{BB962C8B-B14F-4D97-AF65-F5344CB8AC3E}">
        <p14:creationId xmlns:p14="http://schemas.microsoft.com/office/powerpoint/2010/main" val="41081934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3329E9-9A6F-23B9-D750-FFA96708FA37}"/>
              </a:ext>
            </a:extLst>
          </p:cNvPr>
          <p:cNvSpPr>
            <a:spLocks noGrp="1"/>
          </p:cNvSpPr>
          <p:nvPr>
            <p:ph type="title"/>
          </p:nvPr>
        </p:nvSpPr>
        <p:spPr/>
        <p:txBody>
          <a:bodyPr/>
          <a:lstStyle/>
          <a:p>
            <a:r>
              <a:rPr lang="fi-FI"/>
              <a:t>Hyvinvointialueet ja sote-uudistus</a:t>
            </a:r>
            <a:br>
              <a:rPr lang="fi-FI"/>
            </a:br>
            <a:br>
              <a:rPr lang="fi-FI"/>
            </a:br>
            <a:r>
              <a:rPr lang="fi-FI"/>
              <a:t>Eveliina Vigelius</a:t>
            </a:r>
          </a:p>
        </p:txBody>
      </p:sp>
      <p:sp>
        <p:nvSpPr>
          <p:cNvPr id="3" name="Alatunnisteen paikkamerkki 2">
            <a:extLst>
              <a:ext uri="{FF2B5EF4-FFF2-40B4-BE49-F238E27FC236}">
                <a16:creationId xmlns:a16="http://schemas.microsoft.com/office/drawing/2014/main" id="{4E6CD0E1-BC44-714F-7C19-FEBC2C20CDFF}"/>
              </a:ext>
            </a:extLst>
          </p:cNvPr>
          <p:cNvSpPr>
            <a:spLocks noGrp="1"/>
          </p:cNvSpPr>
          <p:nvPr>
            <p:ph type="ftr" sz="quarter" idx="11"/>
          </p:nvPr>
        </p:nvSpPr>
        <p:spPr/>
        <p:txBody>
          <a:bodyPr/>
          <a:lstStyle/>
          <a:p>
            <a:pPr algn="l"/>
            <a:r>
              <a:rPr lang="fi-FI"/>
              <a:t>Hyvinvointiala HALI ry</a:t>
            </a:r>
          </a:p>
        </p:txBody>
      </p:sp>
      <p:sp>
        <p:nvSpPr>
          <p:cNvPr id="4" name="Dian numeron paikkamerkki 3">
            <a:extLst>
              <a:ext uri="{FF2B5EF4-FFF2-40B4-BE49-F238E27FC236}">
                <a16:creationId xmlns:a16="http://schemas.microsoft.com/office/drawing/2014/main" id="{04493E74-2D29-5574-D831-5071A4B53B49}"/>
              </a:ext>
            </a:extLst>
          </p:cNvPr>
          <p:cNvSpPr>
            <a:spLocks noGrp="1"/>
          </p:cNvSpPr>
          <p:nvPr>
            <p:ph type="sldNum" sz="quarter" idx="12"/>
          </p:nvPr>
        </p:nvSpPr>
        <p:spPr/>
        <p:txBody>
          <a:bodyPr/>
          <a:lstStyle/>
          <a:p>
            <a:fld id="{03D2D5F4-4871-4469-8343-ED7F6811B37D}" type="slidenum">
              <a:rPr lang="fi-FI" smtClean="0"/>
              <a:pPr/>
              <a:t>3</a:t>
            </a:fld>
            <a:endParaRPr lang="fi-FI"/>
          </a:p>
        </p:txBody>
      </p:sp>
    </p:spTree>
    <p:extLst>
      <p:ext uri="{BB962C8B-B14F-4D97-AF65-F5344CB8AC3E}">
        <p14:creationId xmlns:p14="http://schemas.microsoft.com/office/powerpoint/2010/main" val="4489520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0E37A1-B475-8C26-B969-0B9B4CD11905}"/>
              </a:ext>
            </a:extLst>
          </p:cNvPr>
          <p:cNvSpPr>
            <a:spLocks noGrp="1"/>
          </p:cNvSpPr>
          <p:nvPr>
            <p:ph type="title"/>
          </p:nvPr>
        </p:nvSpPr>
        <p:spPr>
          <a:xfrm>
            <a:off x="801756" y="900275"/>
            <a:ext cx="10587162" cy="1120913"/>
          </a:xfrm>
        </p:spPr>
        <p:txBody>
          <a:bodyPr/>
          <a:lstStyle/>
          <a:p>
            <a:r>
              <a:rPr lang="fi-FI" sz="1700" dirty="0">
                <a:solidFill>
                  <a:srgbClr val="FAA61A"/>
                </a:solidFill>
                <a:ea typeface="+mn-ea"/>
              </a:rPr>
              <a:t>TYÖSOPIMUKSEN PÄÄTTÄMINEN, YT-LAIN SOVELTAMISALA, TAKAISINOTTOVELVOLLISUUS</a:t>
            </a:r>
          </a:p>
        </p:txBody>
      </p:sp>
      <p:sp>
        <p:nvSpPr>
          <p:cNvPr id="3" name="Sisällön paikkamerkki 2">
            <a:extLst>
              <a:ext uri="{FF2B5EF4-FFF2-40B4-BE49-F238E27FC236}">
                <a16:creationId xmlns:a16="http://schemas.microsoft.com/office/drawing/2014/main" id="{925804D5-9197-8069-0EC7-EECDF2265BE3}"/>
              </a:ext>
            </a:extLst>
          </p:cNvPr>
          <p:cNvSpPr>
            <a:spLocks noGrp="1"/>
          </p:cNvSpPr>
          <p:nvPr>
            <p:ph idx="1"/>
          </p:nvPr>
        </p:nvSpPr>
        <p:spPr>
          <a:xfrm>
            <a:off x="801756" y="1564591"/>
            <a:ext cx="10587162" cy="4071061"/>
          </a:xfrm>
        </p:spPr>
        <p:txBody>
          <a:bodyPr/>
          <a:lstStyle/>
          <a:p>
            <a:pPr marL="267970" indent="-267970" algn="l"/>
            <a:r>
              <a:rPr lang="fi-FI" sz="1600" b="0" i="0" dirty="0">
                <a:solidFill>
                  <a:srgbClr val="191919"/>
                </a:solidFill>
                <a:effectLst/>
                <a:latin typeface="Publico"/>
                <a:cs typeface="Calibri"/>
              </a:rPr>
              <a:t>Henkilöön liittyvän irtisanomisperusteen sääntelyä muutetaan niin, että </a:t>
            </a:r>
            <a:r>
              <a:rPr lang="fi-FI" sz="1600" b="1" i="0" dirty="0">
                <a:solidFill>
                  <a:srgbClr val="191919"/>
                </a:solidFill>
                <a:effectLst/>
                <a:latin typeface="Publico"/>
                <a:cs typeface="Calibri"/>
              </a:rPr>
              <a:t>työsopimuksen päättämiseen riittäisi jatkossa asiallinen syy.</a:t>
            </a:r>
            <a:endParaRPr lang="fi-FI" sz="1600" b="1" dirty="0">
              <a:ea typeface="Calibri"/>
              <a:cs typeface="Calibri"/>
            </a:endParaRPr>
          </a:p>
          <a:p>
            <a:pPr marL="0" indent="0" algn="l">
              <a:buNone/>
            </a:pPr>
            <a:r>
              <a:rPr lang="fi-FI" sz="1600" dirty="0">
                <a:solidFill>
                  <a:srgbClr val="FF0000"/>
                </a:solidFill>
              </a:rPr>
              <a:t>	→ </a:t>
            </a:r>
            <a:r>
              <a:rPr lang="fi-FI" sz="1600" dirty="0">
                <a:solidFill>
                  <a:srgbClr val="FF0000"/>
                </a:solidFill>
                <a:latin typeface="Publico"/>
                <a:cs typeface="Calibri"/>
              </a:rPr>
              <a:t>Vielä auki mitä tämä käytännössä tarkoittaa. Voi olla todella iso muutos, jos nykyinen tiukka irtisanomiskriteeristö 	kevenisi merkittävästi.</a:t>
            </a:r>
            <a:br>
              <a:rPr lang="fi-FI" sz="1600" dirty="0">
                <a:solidFill>
                  <a:srgbClr val="FF0000"/>
                </a:solidFill>
                <a:latin typeface="Publico"/>
                <a:cs typeface="Calibri"/>
              </a:rPr>
            </a:br>
            <a:endParaRPr lang="fi-FI" sz="1600" b="0" i="0" dirty="0">
              <a:solidFill>
                <a:srgbClr val="FF0000"/>
              </a:solidFill>
              <a:effectLst/>
              <a:latin typeface="Publico"/>
              <a:cs typeface="Calibri"/>
            </a:endParaRPr>
          </a:p>
          <a:p>
            <a:pPr marL="267970" indent="-267970" algn="l"/>
            <a:r>
              <a:rPr lang="fi-FI" sz="1600" b="1" i="0" dirty="0">
                <a:solidFill>
                  <a:srgbClr val="191919"/>
                </a:solidFill>
                <a:effectLst/>
                <a:latin typeface="Publico"/>
                <a:cs typeface="Calibri"/>
              </a:rPr>
              <a:t>Yhteistoimintalain soveltamisalaa nostetaan EU-säännösten mahdollistamalle tasolle</a:t>
            </a:r>
            <a:r>
              <a:rPr lang="fi-FI" sz="1600" b="0" i="0" dirty="0">
                <a:solidFill>
                  <a:srgbClr val="191919"/>
                </a:solidFill>
                <a:effectLst/>
                <a:latin typeface="Publico"/>
                <a:cs typeface="Calibri"/>
              </a:rPr>
              <a:t>, 50 työntekijää säännöllisesti työllistäviin yrityksiin ja yhteisöihin. Yhteistoimintalain vaatimuksia </a:t>
            </a:r>
            <a:r>
              <a:rPr lang="fi-FI" sz="1600" b="1" i="0" dirty="0">
                <a:solidFill>
                  <a:srgbClr val="191919"/>
                </a:solidFill>
                <a:effectLst/>
                <a:latin typeface="Publico"/>
                <a:cs typeface="Calibri"/>
              </a:rPr>
              <a:t>muutosneuvottelujen vähimmäisajoista lyhennetään </a:t>
            </a:r>
            <a:r>
              <a:rPr lang="fi-FI" sz="1600" b="0" i="0" dirty="0">
                <a:solidFill>
                  <a:srgbClr val="191919"/>
                </a:solidFill>
                <a:effectLst/>
                <a:latin typeface="Publico"/>
                <a:cs typeface="Calibri"/>
              </a:rPr>
              <a:t>puolella.</a:t>
            </a:r>
          </a:p>
          <a:p>
            <a:pPr marL="0" indent="0" algn="l">
              <a:buNone/>
            </a:pPr>
            <a:r>
              <a:rPr lang="fi-FI" dirty="0">
                <a:solidFill>
                  <a:srgbClr val="FF0000"/>
                </a:solidFill>
                <a:latin typeface="Publico"/>
                <a:cs typeface="Calibri"/>
              </a:rPr>
              <a:t>	</a:t>
            </a:r>
            <a:r>
              <a:rPr lang="fi-FI" sz="1600" dirty="0">
                <a:solidFill>
                  <a:srgbClr val="FF0000"/>
                </a:solidFill>
              </a:rPr>
              <a:t>→ </a:t>
            </a:r>
            <a:r>
              <a:rPr lang="fi-FI" sz="1600" dirty="0">
                <a:solidFill>
                  <a:srgbClr val="FF0000"/>
                </a:solidFill>
                <a:latin typeface="Publico"/>
                <a:cs typeface="Calibri"/>
              </a:rPr>
              <a:t>Hyvin iso muutos. Nykyinen raja mm. hyvin raskaisiin työvoiman vähentämis-YT-neuvotteluihin on 20 TT. Eli suuri 	määrä yrityksiä jäisi raskaasti sanktioidun ja prosessia hidastavan YT-menettelyn ulkopuolelle</a:t>
            </a:r>
            <a:br>
              <a:rPr lang="fi-FI" sz="1600" dirty="0">
                <a:solidFill>
                  <a:srgbClr val="FF0000"/>
                </a:solidFill>
                <a:latin typeface="Publico"/>
                <a:cs typeface="Calibri"/>
              </a:rPr>
            </a:br>
            <a:endParaRPr lang="fi-FI" sz="1600" b="0" i="0" dirty="0">
              <a:solidFill>
                <a:srgbClr val="FF0000"/>
              </a:solidFill>
              <a:effectLst/>
              <a:latin typeface="Publico"/>
              <a:cs typeface="Calibri"/>
            </a:endParaRPr>
          </a:p>
          <a:p>
            <a:pPr marL="267970" indent="-267970" algn="l"/>
            <a:r>
              <a:rPr lang="fi-FI" sz="1600" b="0" i="0" dirty="0">
                <a:solidFill>
                  <a:srgbClr val="191919"/>
                </a:solidFill>
                <a:effectLst/>
                <a:latin typeface="Publico"/>
                <a:cs typeface="Calibri"/>
              </a:rPr>
              <a:t>Työsopimuslakiin perustuva </a:t>
            </a:r>
            <a:r>
              <a:rPr lang="fi-FI" sz="1600" b="1" i="0" dirty="0">
                <a:solidFill>
                  <a:srgbClr val="191919"/>
                </a:solidFill>
                <a:effectLst/>
                <a:latin typeface="Publico"/>
                <a:cs typeface="Calibri"/>
              </a:rPr>
              <a:t>työntekijän takaisinottovelvollisuus poistetaan alle 50 henkeä säännöllisesti työllistävissä </a:t>
            </a:r>
            <a:r>
              <a:rPr lang="fi-FI" sz="1600" b="0" i="0" dirty="0">
                <a:solidFill>
                  <a:srgbClr val="191919"/>
                </a:solidFill>
                <a:effectLst/>
                <a:latin typeface="Publico"/>
                <a:cs typeface="Calibri"/>
              </a:rPr>
              <a:t>yrityksissä ja yhteisöissä, ja tätä säädöstä voidaan noudattaa työehtosopimuksen määräyksestä riippumatta.</a:t>
            </a:r>
          </a:p>
          <a:p>
            <a:pPr marL="0" indent="0">
              <a:buNone/>
            </a:pPr>
            <a:r>
              <a:rPr lang="fi-FI" dirty="0">
                <a:solidFill>
                  <a:srgbClr val="FF0000"/>
                </a:solidFill>
                <a:latin typeface="Publico"/>
                <a:cs typeface="Calibri"/>
              </a:rPr>
              <a:t>	</a:t>
            </a:r>
            <a:r>
              <a:rPr lang="fi-FI" sz="1600" dirty="0">
                <a:solidFill>
                  <a:srgbClr val="FF0000"/>
                </a:solidFill>
              </a:rPr>
              <a:t>→</a:t>
            </a:r>
            <a:r>
              <a:rPr lang="fi-FI" sz="1600" dirty="0">
                <a:solidFill>
                  <a:srgbClr val="FF0000"/>
                </a:solidFill>
                <a:latin typeface="Publico"/>
                <a:cs typeface="Calibri"/>
              </a:rPr>
              <a:t> Iso muutos. </a:t>
            </a:r>
            <a:endParaRPr lang="fi-FI" dirty="0"/>
          </a:p>
        </p:txBody>
      </p:sp>
      <p:sp>
        <p:nvSpPr>
          <p:cNvPr id="4" name="Alatunnisteen paikkamerkki 3">
            <a:extLst>
              <a:ext uri="{FF2B5EF4-FFF2-40B4-BE49-F238E27FC236}">
                <a16:creationId xmlns:a16="http://schemas.microsoft.com/office/drawing/2014/main" id="{B9884CD3-A386-41B6-AFBB-9485A9D770FF}"/>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072ED9DC-5987-9B7F-E036-A055D187C12E}"/>
              </a:ext>
            </a:extLst>
          </p:cNvPr>
          <p:cNvSpPr>
            <a:spLocks noGrp="1"/>
          </p:cNvSpPr>
          <p:nvPr>
            <p:ph type="sldNum" sz="quarter" idx="12"/>
          </p:nvPr>
        </p:nvSpPr>
        <p:spPr/>
        <p:txBody>
          <a:bodyPr/>
          <a:lstStyle/>
          <a:p>
            <a:fld id="{03D2D5F4-4871-4469-8343-ED7F6811B37D}" type="slidenum">
              <a:rPr lang="fi-FI" smtClean="0"/>
              <a:pPr/>
              <a:t>30</a:t>
            </a:fld>
            <a:endParaRPr lang="fi-FI"/>
          </a:p>
        </p:txBody>
      </p:sp>
    </p:spTree>
    <p:extLst>
      <p:ext uri="{BB962C8B-B14F-4D97-AF65-F5344CB8AC3E}">
        <p14:creationId xmlns:p14="http://schemas.microsoft.com/office/powerpoint/2010/main" val="35552967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7CFAB5-F56D-84A7-601E-E03A0DC7A9B3}"/>
              </a:ext>
            </a:extLst>
          </p:cNvPr>
          <p:cNvSpPr>
            <a:spLocks noGrp="1"/>
          </p:cNvSpPr>
          <p:nvPr>
            <p:ph type="title"/>
          </p:nvPr>
        </p:nvSpPr>
        <p:spPr>
          <a:xfrm>
            <a:off x="802419" y="961368"/>
            <a:ext cx="10587162" cy="1120913"/>
          </a:xfrm>
        </p:spPr>
        <p:txBody>
          <a:bodyPr/>
          <a:lstStyle/>
          <a:p>
            <a:r>
              <a:rPr lang="fi-FI" sz="1700" dirty="0">
                <a:solidFill>
                  <a:srgbClr val="FAA61A"/>
                </a:solidFill>
                <a:ea typeface="+mn-ea"/>
              </a:rPr>
              <a:t>UUDISTUKSET TOTEUTETAAN NOPEASTI</a:t>
            </a:r>
          </a:p>
        </p:txBody>
      </p:sp>
      <p:sp>
        <p:nvSpPr>
          <p:cNvPr id="3" name="Sisällön paikkamerkki 2">
            <a:extLst>
              <a:ext uri="{FF2B5EF4-FFF2-40B4-BE49-F238E27FC236}">
                <a16:creationId xmlns:a16="http://schemas.microsoft.com/office/drawing/2014/main" id="{0A1B97C5-7EF2-97B6-9A16-2A33762960B1}"/>
              </a:ext>
            </a:extLst>
          </p:cNvPr>
          <p:cNvSpPr>
            <a:spLocks noGrp="1"/>
          </p:cNvSpPr>
          <p:nvPr>
            <p:ph idx="1"/>
          </p:nvPr>
        </p:nvSpPr>
        <p:spPr>
          <a:xfrm>
            <a:off x="802419" y="1521825"/>
            <a:ext cx="10587162" cy="4071061"/>
          </a:xfrm>
        </p:spPr>
        <p:txBody>
          <a:bodyPr/>
          <a:lstStyle/>
          <a:p>
            <a:pPr marL="267970" indent="-267970"/>
            <a:r>
              <a:rPr lang="fi-FI" sz="1600" dirty="0">
                <a:solidFill>
                  <a:srgbClr val="191919"/>
                </a:solidFill>
                <a:latin typeface="Publico"/>
                <a:cs typeface="Calibri"/>
              </a:rPr>
              <a:t>T</a:t>
            </a:r>
            <a:r>
              <a:rPr lang="fi-FI" sz="1600" b="0" i="0" dirty="0">
                <a:solidFill>
                  <a:srgbClr val="191919"/>
                </a:solidFill>
                <a:effectLst/>
                <a:latin typeface="Publico"/>
                <a:cs typeface="Calibri"/>
              </a:rPr>
              <a:t>yölainsäädäntöön liittyvät uudistukset pyritään toteuttamaan mahdollisimman nopeasti: työrauhaan liittyvät säädösmuutokset tulevat eduskuntaan syysistuntokaudella 2023, paikalliseen sopimiseen liittyvät säädösmuutokset </a:t>
            </a:r>
            <a:r>
              <a:rPr lang="fi-FI" sz="1600" b="1" i="0" dirty="0">
                <a:solidFill>
                  <a:srgbClr val="191919"/>
                </a:solidFill>
                <a:effectLst/>
                <a:latin typeface="Publico"/>
                <a:cs typeface="Calibri"/>
              </a:rPr>
              <a:t>kevätistuntokaudella 2024</a:t>
            </a:r>
            <a:r>
              <a:rPr lang="fi-FI" sz="1600" b="0" i="0" dirty="0">
                <a:solidFill>
                  <a:srgbClr val="191919"/>
                </a:solidFill>
                <a:effectLst/>
                <a:latin typeface="Publico"/>
                <a:cs typeface="Calibri"/>
              </a:rPr>
              <a:t> ja muut kokonaisuuteen liittyvät uudistukset </a:t>
            </a:r>
            <a:r>
              <a:rPr lang="fi-FI" sz="1600" b="1" i="0" dirty="0">
                <a:solidFill>
                  <a:srgbClr val="191919"/>
                </a:solidFill>
                <a:effectLst/>
                <a:latin typeface="Publico"/>
                <a:cs typeface="Calibri"/>
              </a:rPr>
              <a:t>kehysriiheen 2025</a:t>
            </a:r>
            <a:r>
              <a:rPr lang="fi-FI" sz="1600" b="0" i="0" dirty="0">
                <a:solidFill>
                  <a:srgbClr val="191919"/>
                </a:solidFill>
                <a:effectLst/>
                <a:latin typeface="Publico"/>
                <a:cs typeface="Calibri"/>
              </a:rPr>
              <a:t> mennessä.</a:t>
            </a:r>
            <a:endParaRPr lang="fi-FI" sz="1600" dirty="0">
              <a:solidFill>
                <a:srgbClr val="191919"/>
              </a:solidFill>
              <a:latin typeface="Publico"/>
            </a:endParaRPr>
          </a:p>
          <a:p>
            <a:pPr marL="0" indent="0">
              <a:buNone/>
            </a:pPr>
            <a:r>
              <a:rPr lang="fi-FI" dirty="0">
                <a:solidFill>
                  <a:srgbClr val="FF0000"/>
                </a:solidFill>
                <a:latin typeface="Publico"/>
                <a:cs typeface="Calibri"/>
              </a:rPr>
              <a:t>	</a:t>
            </a:r>
            <a:r>
              <a:rPr lang="fi-FI" sz="1600" dirty="0">
                <a:solidFill>
                  <a:srgbClr val="FF0000"/>
                </a:solidFill>
              </a:rPr>
              <a:t>→ </a:t>
            </a:r>
            <a:r>
              <a:rPr lang="fi-FI" sz="1600" dirty="0">
                <a:solidFill>
                  <a:srgbClr val="FF0000"/>
                </a:solidFill>
                <a:latin typeface="Publico"/>
                <a:cs typeface="Calibri"/>
              </a:rPr>
              <a:t>Odotusten mukaista on, että ammattiliittojen ja työntekijöiden vastustusta herättävät asiat pyritään viemään 	eteenpäin mahdollisimman nopeasti, kun hallitus toimii ja äänestäjät ehtivät unohtaa ennen seuraavia vaaleja.</a:t>
            </a:r>
            <a:endParaRPr lang="fi-FI" sz="1600" dirty="0">
              <a:solidFill>
                <a:srgbClr val="FF0000"/>
              </a:solidFill>
              <a:latin typeface="Publico"/>
            </a:endParaRPr>
          </a:p>
          <a:p>
            <a:endParaRPr lang="fi-FI" dirty="0"/>
          </a:p>
        </p:txBody>
      </p:sp>
      <p:sp>
        <p:nvSpPr>
          <p:cNvPr id="4" name="Alatunnisteen paikkamerkki 3">
            <a:extLst>
              <a:ext uri="{FF2B5EF4-FFF2-40B4-BE49-F238E27FC236}">
                <a16:creationId xmlns:a16="http://schemas.microsoft.com/office/drawing/2014/main" id="{7EF51BCB-0B1D-D842-7DE9-3A1F159D4053}"/>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5FD73F20-447F-706A-01BE-C82707292B03}"/>
              </a:ext>
            </a:extLst>
          </p:cNvPr>
          <p:cNvSpPr>
            <a:spLocks noGrp="1"/>
          </p:cNvSpPr>
          <p:nvPr>
            <p:ph type="sldNum" sz="quarter" idx="12"/>
          </p:nvPr>
        </p:nvSpPr>
        <p:spPr/>
        <p:txBody>
          <a:bodyPr/>
          <a:lstStyle/>
          <a:p>
            <a:fld id="{03D2D5F4-4871-4469-8343-ED7F6811B37D}" type="slidenum">
              <a:rPr lang="fi-FI" smtClean="0"/>
              <a:pPr/>
              <a:t>31</a:t>
            </a:fld>
            <a:endParaRPr lang="fi-FI"/>
          </a:p>
        </p:txBody>
      </p:sp>
    </p:spTree>
    <p:extLst>
      <p:ext uri="{BB962C8B-B14F-4D97-AF65-F5344CB8AC3E}">
        <p14:creationId xmlns:p14="http://schemas.microsoft.com/office/powerpoint/2010/main" val="4215626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FD9145-B49E-00CE-76D8-B2204A80E5A5}"/>
              </a:ext>
            </a:extLst>
          </p:cNvPr>
          <p:cNvSpPr>
            <a:spLocks noGrp="1"/>
          </p:cNvSpPr>
          <p:nvPr>
            <p:ph type="title"/>
          </p:nvPr>
        </p:nvSpPr>
        <p:spPr/>
        <p:txBody>
          <a:bodyPr/>
          <a:lstStyle/>
          <a:p>
            <a:r>
              <a:rPr lang="fi-FI"/>
              <a:t>Yleistä</a:t>
            </a:r>
          </a:p>
        </p:txBody>
      </p:sp>
      <p:sp>
        <p:nvSpPr>
          <p:cNvPr id="3" name="Sisällön paikkamerkki 2">
            <a:extLst>
              <a:ext uri="{FF2B5EF4-FFF2-40B4-BE49-F238E27FC236}">
                <a16:creationId xmlns:a16="http://schemas.microsoft.com/office/drawing/2014/main" id="{2A37D7FC-AC32-74BA-C7BB-3DE6DFE6BC2D}"/>
              </a:ext>
            </a:extLst>
          </p:cNvPr>
          <p:cNvSpPr>
            <a:spLocks noGrp="1"/>
          </p:cNvSpPr>
          <p:nvPr>
            <p:ph idx="1"/>
          </p:nvPr>
        </p:nvSpPr>
        <p:spPr>
          <a:xfrm>
            <a:off x="801756" y="1852653"/>
            <a:ext cx="10587162" cy="4071061"/>
          </a:xfrm>
        </p:spPr>
        <p:txBody>
          <a:bodyPr/>
          <a:lstStyle/>
          <a:p>
            <a:pPr marL="0" indent="0">
              <a:buNone/>
            </a:pPr>
            <a:endParaRPr lang="fi-FI" sz="2000"/>
          </a:p>
          <a:p>
            <a:r>
              <a:rPr lang="fi-FI" sz="2000"/>
              <a:t>Sote-uudistuksen rakenteita ei uudisteta, hyvinvointialueet jatkavat</a:t>
            </a:r>
          </a:p>
          <a:p>
            <a:r>
              <a:rPr lang="fi-FI" sz="2000" err="1"/>
              <a:t>Monituottajuutta</a:t>
            </a:r>
            <a:r>
              <a:rPr lang="fi-FI" sz="2000"/>
              <a:t> vahvistetaan, valinnanvapautta lisätään </a:t>
            </a:r>
          </a:p>
          <a:p>
            <a:r>
              <a:rPr lang="fi-FI" sz="2000"/>
              <a:t>Alueiden ohjausta terävöitetään</a:t>
            </a:r>
          </a:p>
          <a:p>
            <a:r>
              <a:rPr lang="fi-FI" sz="2000"/>
              <a:t>Alueiden rahoitusmallia uudistetaan kustannustehokkaampaan suuntaan, mutta maakuntaveroa ei valmistella</a:t>
            </a:r>
          </a:p>
          <a:p>
            <a:endParaRPr lang="fi-FI" sz="2000"/>
          </a:p>
          <a:p>
            <a:r>
              <a:rPr lang="fi-FI" sz="2000"/>
              <a:t>Käytännössä kaikki </a:t>
            </a:r>
            <a:r>
              <a:rPr lang="fi-FI" sz="2000" err="1"/>
              <a:t>HALIn</a:t>
            </a:r>
            <a:r>
              <a:rPr lang="fi-FI" sz="2000"/>
              <a:t> tavoitteet hyvinvointialueiden / sote-uudistuksen osalta hallitusohjelmassa</a:t>
            </a:r>
          </a:p>
          <a:p>
            <a:r>
              <a:rPr lang="fi-FI" sz="2000"/>
              <a:t>Monen asian toteutus vielä avoinna, mutta edunvalvontatyölle sapluuna</a:t>
            </a:r>
          </a:p>
        </p:txBody>
      </p:sp>
      <p:sp>
        <p:nvSpPr>
          <p:cNvPr id="4" name="Alatunnisteen paikkamerkki 3">
            <a:extLst>
              <a:ext uri="{FF2B5EF4-FFF2-40B4-BE49-F238E27FC236}">
                <a16:creationId xmlns:a16="http://schemas.microsoft.com/office/drawing/2014/main" id="{B7C0F154-E391-2545-6EEE-D2A3D0678C51}"/>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441732EA-BCB8-3C24-025E-17AC2015478B}"/>
              </a:ext>
            </a:extLst>
          </p:cNvPr>
          <p:cNvSpPr>
            <a:spLocks noGrp="1"/>
          </p:cNvSpPr>
          <p:nvPr>
            <p:ph type="sldNum" sz="quarter" idx="12"/>
          </p:nvPr>
        </p:nvSpPr>
        <p:spPr/>
        <p:txBody>
          <a:bodyPr/>
          <a:lstStyle/>
          <a:p>
            <a:fld id="{03D2D5F4-4871-4469-8343-ED7F6811B37D}" type="slidenum">
              <a:rPr lang="fi-FI" smtClean="0"/>
              <a:pPr/>
              <a:t>4</a:t>
            </a:fld>
            <a:endParaRPr lang="fi-FI"/>
          </a:p>
        </p:txBody>
      </p:sp>
    </p:spTree>
    <p:extLst>
      <p:ext uri="{BB962C8B-B14F-4D97-AF65-F5344CB8AC3E}">
        <p14:creationId xmlns:p14="http://schemas.microsoft.com/office/powerpoint/2010/main" val="21463397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9687EA8-F8BD-0501-4D32-A70B64EAB2EF}"/>
              </a:ext>
            </a:extLst>
          </p:cNvPr>
          <p:cNvSpPr>
            <a:spLocks noGrp="1"/>
          </p:cNvSpPr>
          <p:nvPr>
            <p:ph sz="half" idx="1"/>
          </p:nvPr>
        </p:nvSpPr>
        <p:spPr>
          <a:xfrm>
            <a:off x="802800" y="1017766"/>
            <a:ext cx="5040000" cy="5087833"/>
          </a:xfrm>
        </p:spPr>
        <p:txBody>
          <a:bodyPr/>
          <a:lstStyle/>
          <a:p>
            <a:endParaRPr lang="fi-FI"/>
          </a:p>
          <a:p>
            <a:r>
              <a:rPr lang="fi-FI"/>
              <a:t>Yksityisten palveluntuottajien hyödyntämisen esteitä poistetaan </a:t>
            </a:r>
            <a:r>
              <a:rPr lang="fi-FI">
                <a:solidFill>
                  <a:srgbClr val="FF0000"/>
                </a:solidFill>
              </a:rPr>
              <a:t>→ erittäin hyvä</a:t>
            </a:r>
          </a:p>
          <a:p>
            <a:pPr lvl="1"/>
            <a:r>
              <a:rPr lang="fi-FI" b="1"/>
              <a:t>Riittävän oman tuotannon </a:t>
            </a:r>
            <a:r>
              <a:rPr lang="fi-FI"/>
              <a:t>sääntelyä </a:t>
            </a:r>
            <a:r>
              <a:rPr lang="fi-FI" i="1"/>
              <a:t>arvioidaan</a:t>
            </a:r>
            <a:r>
              <a:rPr lang="fi-FI"/>
              <a:t> ja tarvittaessa kevennetään</a:t>
            </a:r>
          </a:p>
          <a:p>
            <a:pPr lvl="1"/>
            <a:r>
              <a:rPr lang="fi-FI" b="1"/>
              <a:t>Alihankinta: </a:t>
            </a:r>
            <a:r>
              <a:rPr lang="fi-FI" i="1"/>
              <a:t>toteutetaan</a:t>
            </a:r>
            <a:r>
              <a:rPr lang="fi-FI"/>
              <a:t> yksityisen alihankintatyöryhmän esittämät lakimuutokset</a:t>
            </a:r>
          </a:p>
          <a:p>
            <a:pPr lvl="1"/>
            <a:r>
              <a:rPr lang="fi-FI" i="1"/>
              <a:t>Luovutaan</a:t>
            </a:r>
            <a:r>
              <a:rPr lang="fi-FI"/>
              <a:t> </a:t>
            </a:r>
            <a:r>
              <a:rPr lang="fi-FI" b="1"/>
              <a:t>päivystyksen</a:t>
            </a:r>
            <a:r>
              <a:rPr lang="fi-FI"/>
              <a:t> hankinnan kiellosta ja ns. </a:t>
            </a:r>
            <a:r>
              <a:rPr lang="fi-FI" b="1"/>
              <a:t>virkalääkärivaatimuksesta</a:t>
            </a:r>
            <a:r>
              <a:rPr lang="fi-FI"/>
              <a:t>, </a:t>
            </a:r>
            <a:r>
              <a:rPr lang="fi-FI" i="1"/>
              <a:t>mikäli</a:t>
            </a:r>
            <a:r>
              <a:rPr lang="fi-FI"/>
              <a:t> perustuslaki ja potilasturvallisuuden varmistaminen mahdollistavat</a:t>
            </a:r>
          </a:p>
          <a:p>
            <a:pPr lvl="1"/>
            <a:r>
              <a:rPr lang="fi-FI" i="1"/>
              <a:t>Varmistetaan</a:t>
            </a:r>
            <a:r>
              <a:rPr lang="fi-FI"/>
              <a:t> </a:t>
            </a:r>
            <a:r>
              <a:rPr lang="fi-FI" b="1"/>
              <a:t>yhteistyö</a:t>
            </a:r>
            <a:r>
              <a:rPr lang="fi-FI"/>
              <a:t> alueiden, järjestöjen ja yksityisten palveluntuottajien välillä </a:t>
            </a:r>
            <a:r>
              <a:rPr lang="fi-FI">
                <a:solidFill>
                  <a:srgbClr val="FF0000"/>
                </a:solidFill>
              </a:rPr>
              <a:t>→ yleistasoinen kirjaus, mutta voi johtaa vuoropuhelun edellyttämiseen (hankintaosiossa markkinavuoropuhelusta)</a:t>
            </a:r>
          </a:p>
          <a:p>
            <a:pPr marL="358775" lvl="1" indent="0">
              <a:buNone/>
            </a:pPr>
            <a:endParaRPr lang="fi-FI"/>
          </a:p>
          <a:p>
            <a:r>
              <a:rPr lang="fi-FI" b="1"/>
              <a:t>Palvelutuotantotapa perusteltava </a:t>
            </a:r>
            <a:r>
              <a:rPr lang="fi-FI"/>
              <a:t>aina </a:t>
            </a:r>
            <a:r>
              <a:rPr lang="fi-FI">
                <a:solidFill>
                  <a:srgbClr val="FF0000"/>
                </a:solidFill>
              </a:rPr>
              <a:t>→ myös silloin, kun alue päättää tuottaa itse</a:t>
            </a:r>
            <a:br>
              <a:rPr lang="fi-FI"/>
            </a:br>
            <a:endParaRPr lang="fi-FI"/>
          </a:p>
          <a:p>
            <a:pPr marL="0" indent="0">
              <a:buNone/>
            </a:pPr>
            <a:endParaRPr lang="fi-FI" b="1"/>
          </a:p>
        </p:txBody>
      </p:sp>
      <p:sp>
        <p:nvSpPr>
          <p:cNvPr id="4" name="Sisällön paikkamerkki 3">
            <a:extLst>
              <a:ext uri="{FF2B5EF4-FFF2-40B4-BE49-F238E27FC236}">
                <a16:creationId xmlns:a16="http://schemas.microsoft.com/office/drawing/2014/main" id="{B4EF6760-83F2-2F91-665F-E52608891CC7}"/>
              </a:ext>
            </a:extLst>
          </p:cNvPr>
          <p:cNvSpPr>
            <a:spLocks noGrp="1"/>
          </p:cNvSpPr>
          <p:nvPr>
            <p:ph sz="half" idx="2"/>
          </p:nvPr>
        </p:nvSpPr>
        <p:spPr>
          <a:xfrm>
            <a:off x="6355976" y="1017766"/>
            <a:ext cx="5040000" cy="5087833"/>
          </a:xfrm>
        </p:spPr>
        <p:txBody>
          <a:bodyPr/>
          <a:lstStyle/>
          <a:p>
            <a:endParaRPr lang="fi-FI"/>
          </a:p>
          <a:p>
            <a:r>
              <a:rPr lang="fi-FI"/>
              <a:t>”Hyödynnetään kansallista kustannuslaskennan mallia osana alueellista tietojohtamista ja kansallista ohjausta sekä palvelujen vertailtavuuden parantamiseksi.”</a:t>
            </a:r>
          </a:p>
          <a:p>
            <a:r>
              <a:rPr lang="fi-FI"/>
              <a:t>”Sosiaali- ja terveyspalvelujen yksikkökustannukset on </a:t>
            </a:r>
            <a:r>
              <a:rPr lang="fi-FI">
                <a:ea typeface="Calibri" panose="020F0502020204030204" pitchFamily="34" charset="0"/>
                <a:cs typeface="Times New Roman" panose="02020603050405020304" pitchFamily="18" charset="0"/>
              </a:rPr>
              <a:t>asteittain julkaistava valtiovarainministeriön ja sosiaali- ja terveysministeriön ohjeiden mukaisesti alkaen vuodesta 2025. Varmistetaan, että hyvinvointialueiden tehtävänä oleva yksikkökustannusten julkaiseminen toteutuu.”</a:t>
            </a:r>
          </a:p>
          <a:p>
            <a:r>
              <a:rPr lang="fi-FI"/>
              <a:t>”Kustannusten laskennan lisäksi julkisten palveluiden jonotilanne on selvitettävä yhteneväisesti.”</a:t>
            </a:r>
          </a:p>
          <a:p>
            <a:endParaRPr lang="fi-FI"/>
          </a:p>
          <a:p>
            <a:pPr marL="0" indent="0">
              <a:buNone/>
            </a:pPr>
            <a:r>
              <a:rPr lang="fi-FI">
                <a:solidFill>
                  <a:srgbClr val="FF0000"/>
                </a:solidFill>
              </a:rPr>
              <a:t>→ Erittäin hyvä, että asia on näkyvästi hallitusohjelmassa</a:t>
            </a:r>
          </a:p>
          <a:p>
            <a:pPr marL="0" indent="0">
              <a:buNone/>
            </a:pPr>
            <a:r>
              <a:rPr lang="fi-FI">
                <a:solidFill>
                  <a:srgbClr val="FF0000"/>
                </a:solidFill>
              </a:rPr>
              <a:t>→ Kansallisen mallin laatiminen jää hieman epäselväksi</a:t>
            </a:r>
          </a:p>
          <a:p>
            <a:pPr marL="0" indent="0">
              <a:buNone/>
            </a:pPr>
            <a:r>
              <a:rPr lang="fi-FI">
                <a:solidFill>
                  <a:srgbClr val="FF0000"/>
                </a:solidFill>
              </a:rPr>
              <a:t>→ Ei mainita, että koskee vain julkista palvelutuotantoa, mutta tämän voi olettaa olevan tarkoitus</a:t>
            </a:r>
            <a:endParaRPr lang="fi-FI"/>
          </a:p>
        </p:txBody>
      </p:sp>
      <p:sp>
        <p:nvSpPr>
          <p:cNvPr id="5" name="Alatunnisteen paikkamerkki 4">
            <a:extLst>
              <a:ext uri="{FF2B5EF4-FFF2-40B4-BE49-F238E27FC236}">
                <a16:creationId xmlns:a16="http://schemas.microsoft.com/office/drawing/2014/main" id="{1AB490BA-94B4-32EC-6531-38F936CFF462}"/>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D4E42F2C-21EF-FA43-F0D1-60D7949DE35B}"/>
              </a:ext>
            </a:extLst>
          </p:cNvPr>
          <p:cNvSpPr>
            <a:spLocks noGrp="1"/>
          </p:cNvSpPr>
          <p:nvPr>
            <p:ph type="sldNum" sz="quarter" idx="12"/>
          </p:nvPr>
        </p:nvSpPr>
        <p:spPr/>
        <p:txBody>
          <a:bodyPr/>
          <a:lstStyle/>
          <a:p>
            <a:fld id="{03D2D5F4-4871-4469-8343-ED7F6811B37D}" type="slidenum">
              <a:rPr lang="fi-FI" smtClean="0"/>
              <a:pPr/>
              <a:t>5</a:t>
            </a:fld>
            <a:endParaRPr lang="fi-FI"/>
          </a:p>
        </p:txBody>
      </p:sp>
      <p:sp>
        <p:nvSpPr>
          <p:cNvPr id="7" name="Tekstin paikkamerkki 6">
            <a:extLst>
              <a:ext uri="{FF2B5EF4-FFF2-40B4-BE49-F238E27FC236}">
                <a16:creationId xmlns:a16="http://schemas.microsoft.com/office/drawing/2014/main" id="{3CC731FF-ACD2-F40C-2137-0752C3C597D9}"/>
              </a:ext>
            </a:extLst>
          </p:cNvPr>
          <p:cNvSpPr>
            <a:spLocks noGrp="1"/>
          </p:cNvSpPr>
          <p:nvPr>
            <p:ph type="body" idx="13"/>
          </p:nvPr>
        </p:nvSpPr>
        <p:spPr>
          <a:xfrm>
            <a:off x="802800" y="731958"/>
            <a:ext cx="5040000" cy="268940"/>
          </a:xfrm>
        </p:spPr>
        <p:txBody>
          <a:bodyPr/>
          <a:lstStyle/>
          <a:p>
            <a:r>
              <a:rPr lang="fi-FI"/>
              <a:t>PALVELUJEN JÄRJESTÄMINEN / HVA</a:t>
            </a:r>
          </a:p>
        </p:txBody>
      </p:sp>
      <p:sp>
        <p:nvSpPr>
          <p:cNvPr id="8" name="Tekstin paikkamerkki 7">
            <a:extLst>
              <a:ext uri="{FF2B5EF4-FFF2-40B4-BE49-F238E27FC236}">
                <a16:creationId xmlns:a16="http://schemas.microsoft.com/office/drawing/2014/main" id="{01221CAB-7906-ABB3-EDD3-FB38442307B5}"/>
              </a:ext>
            </a:extLst>
          </p:cNvPr>
          <p:cNvSpPr>
            <a:spLocks noGrp="1"/>
          </p:cNvSpPr>
          <p:nvPr>
            <p:ph type="body" sz="quarter" idx="3"/>
          </p:nvPr>
        </p:nvSpPr>
        <p:spPr>
          <a:xfrm>
            <a:off x="6287885" y="731958"/>
            <a:ext cx="5040000" cy="268940"/>
          </a:xfrm>
        </p:spPr>
        <p:txBody>
          <a:bodyPr/>
          <a:lstStyle/>
          <a:p>
            <a:r>
              <a:rPr lang="fi-FI"/>
              <a:t>KUSTANNUSTEN SELVITTÄMINEN</a:t>
            </a:r>
          </a:p>
        </p:txBody>
      </p:sp>
    </p:spTree>
    <p:extLst>
      <p:ext uri="{BB962C8B-B14F-4D97-AF65-F5344CB8AC3E}">
        <p14:creationId xmlns:p14="http://schemas.microsoft.com/office/powerpoint/2010/main" val="24401080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70B6339-A87E-4BF9-2570-C42AF1FEEDD6}"/>
              </a:ext>
            </a:extLst>
          </p:cNvPr>
          <p:cNvSpPr>
            <a:spLocks noGrp="1"/>
          </p:cNvSpPr>
          <p:nvPr>
            <p:ph sz="half" idx="1"/>
          </p:nvPr>
        </p:nvSpPr>
        <p:spPr>
          <a:xfrm>
            <a:off x="802800" y="1145527"/>
            <a:ext cx="5040000" cy="4777731"/>
          </a:xfrm>
        </p:spPr>
        <p:txBody>
          <a:bodyPr/>
          <a:lstStyle/>
          <a:p>
            <a:r>
              <a:rPr lang="fi-FI"/>
              <a:t>Myönnettävä aina, jos </a:t>
            </a:r>
            <a:r>
              <a:rPr lang="fi-FI" b="1"/>
              <a:t>hoitotakuuaika</a:t>
            </a:r>
            <a:r>
              <a:rPr lang="fi-FI"/>
              <a:t> ylittyy. Epäsuorempi viittaus myös hoivapalveluihin: ”Yhtenäistetään hoitotakuun ja </a:t>
            </a:r>
            <a:r>
              <a:rPr lang="fi-FI" b="1"/>
              <a:t>palveluihin pääsyn </a:t>
            </a:r>
            <a:r>
              <a:rPr lang="fi-FI"/>
              <a:t>määräaikoihin liittyvää valvontaa. Ohjataan hyvinvointialueita tarvittaessa käyttämään ostopalvelua tai palveluseteliä”</a:t>
            </a:r>
          </a:p>
          <a:p>
            <a:r>
              <a:rPr lang="fi-FI"/>
              <a:t>Kehitetään siten, että on </a:t>
            </a:r>
            <a:r>
              <a:rPr lang="fi-FI" b="1"/>
              <a:t>aito vaihtoehto </a:t>
            </a:r>
            <a:r>
              <a:rPr lang="fi-FI"/>
              <a:t>asiakkaalle </a:t>
            </a:r>
            <a:r>
              <a:rPr lang="fi-FI">
                <a:solidFill>
                  <a:srgbClr val="FF0000"/>
                </a:solidFill>
              </a:rPr>
              <a:t>→ viittaa valinnanvapauden kasvamiseen. Epäselvää, mitä tarkoittaa</a:t>
            </a:r>
            <a:endParaRPr lang="fi-FI"/>
          </a:p>
          <a:p>
            <a:r>
              <a:rPr lang="fi-FI" b="1"/>
              <a:t>Asiakkaan oma raha lisäpalveluihin </a:t>
            </a:r>
            <a:r>
              <a:rPr lang="fi-FI">
                <a:solidFill>
                  <a:srgbClr val="FF0000"/>
                </a:solidFill>
              </a:rPr>
              <a:t>→ erittäin hyvä, mutta tarve myös muuhun, kuin lisäpalveluihin</a:t>
            </a:r>
          </a:p>
          <a:p>
            <a:r>
              <a:rPr lang="fi-FI"/>
              <a:t>Laajennetaan palvelusetelin käyttömahdollisuutta osana </a:t>
            </a:r>
            <a:r>
              <a:rPr lang="fi-FI" b="1"/>
              <a:t>kotikuntoutusta</a:t>
            </a:r>
          </a:p>
          <a:p>
            <a:r>
              <a:rPr lang="fi-FI"/>
              <a:t>Osana </a:t>
            </a:r>
            <a:r>
              <a:rPr lang="fi-FI" b="1"/>
              <a:t>omaishoitajien vapaiden </a:t>
            </a:r>
            <a:r>
              <a:rPr lang="fi-FI"/>
              <a:t>varmistamista </a:t>
            </a:r>
          </a:p>
          <a:p>
            <a:r>
              <a:rPr lang="fi-FI"/>
              <a:t>Edistetään </a:t>
            </a:r>
            <a:r>
              <a:rPr lang="fi-FI" b="1"/>
              <a:t>henkilökohtaisen budjetoinnin </a:t>
            </a:r>
            <a:r>
              <a:rPr lang="fi-FI"/>
              <a:t>käyttöönottoa vammaisten henkilöiden palveluissa</a:t>
            </a:r>
          </a:p>
          <a:p>
            <a:r>
              <a:rPr lang="fi-FI" b="1"/>
              <a:t>Varhaiskasvatuksen palvelusetelilainsäädäntö uudistetaan. </a:t>
            </a:r>
            <a:r>
              <a:rPr lang="fi-FI"/>
              <a:t>Siirretään OKM:öön</a:t>
            </a:r>
          </a:p>
          <a:p>
            <a:endParaRPr lang="fi-FI"/>
          </a:p>
        </p:txBody>
      </p:sp>
      <p:sp>
        <p:nvSpPr>
          <p:cNvPr id="4" name="Sisällön paikkamerkki 3">
            <a:extLst>
              <a:ext uri="{FF2B5EF4-FFF2-40B4-BE49-F238E27FC236}">
                <a16:creationId xmlns:a16="http://schemas.microsoft.com/office/drawing/2014/main" id="{F03DC546-FF7F-2BEF-FA3B-A39D20813244}"/>
              </a:ext>
            </a:extLst>
          </p:cNvPr>
          <p:cNvSpPr>
            <a:spLocks noGrp="1"/>
          </p:cNvSpPr>
          <p:nvPr>
            <p:ph sz="half" idx="2"/>
          </p:nvPr>
        </p:nvSpPr>
        <p:spPr>
          <a:xfrm>
            <a:off x="6355976" y="1145527"/>
            <a:ext cx="5040000" cy="4960073"/>
          </a:xfrm>
        </p:spPr>
        <p:txBody>
          <a:bodyPr/>
          <a:lstStyle/>
          <a:p>
            <a:r>
              <a:rPr lang="fi-FI"/>
              <a:t>Rahoitusmalli ennallaan vuoteen 2025 asti</a:t>
            </a:r>
          </a:p>
          <a:p>
            <a:r>
              <a:rPr lang="fi-FI"/>
              <a:t>Käynnistetään rahoitusmallin kehitystyö- Pidetään kiinni nykyisestä perusratkaisusta. Kannustavuutta lisätään</a:t>
            </a:r>
          </a:p>
          <a:p>
            <a:r>
              <a:rPr lang="fi-FI"/>
              <a:t>Selvitetään mallin kehittämistä mm. siten, että se huomioi palveluiden käytön koko väestön osalta (esim. työterveyden diagnoositiedot)</a:t>
            </a:r>
          </a:p>
          <a:p>
            <a:r>
              <a:rPr lang="fi-FI" err="1"/>
              <a:t>Hyte</a:t>
            </a:r>
            <a:r>
              <a:rPr lang="fi-FI"/>
              <a:t>-kertoimen painoarvoa kasvatetaan </a:t>
            </a:r>
          </a:p>
          <a:p>
            <a:r>
              <a:rPr lang="fi-FI"/>
              <a:t>Investoinneissa esitettävä kustannusvaikuttavuusanalyysi</a:t>
            </a:r>
          </a:p>
          <a:p>
            <a:r>
              <a:rPr lang="fi-FI"/>
              <a:t>Arviointimenettelyyn mahdollista joutua yhdestäkin lisärahoitusmenettelystä</a:t>
            </a:r>
          </a:p>
          <a:p>
            <a:r>
              <a:rPr lang="fi-FI"/>
              <a:t>Palvelujen tuottamiselle luodaan yhtenäiset kriteerit </a:t>
            </a:r>
            <a:br>
              <a:rPr lang="fi-FI"/>
            </a:br>
            <a:r>
              <a:rPr lang="fi-FI">
                <a:solidFill>
                  <a:srgbClr val="FF0000"/>
                </a:solidFill>
              </a:rPr>
              <a:t>→ mitä tarkoittaa? </a:t>
            </a:r>
          </a:p>
          <a:p>
            <a:r>
              <a:rPr lang="fi-FI"/>
              <a:t>Ohjauksen yhteensovittaminen </a:t>
            </a:r>
            <a:r>
              <a:rPr lang="fi-FI" err="1"/>
              <a:t>VM:öön</a:t>
            </a:r>
            <a:endParaRPr lang="fi-FI"/>
          </a:p>
          <a:p>
            <a:r>
              <a:rPr lang="fi-FI"/>
              <a:t>Neuvotteluille selkeämmät tavoitteet</a:t>
            </a:r>
          </a:p>
          <a:p>
            <a:r>
              <a:rPr lang="fi-FI"/>
              <a:t>Ohjauksen vahvistamiseen ja kustannusten kasvun hillintään tähtääviin toimiin + 10 milj. €</a:t>
            </a:r>
          </a:p>
          <a:p>
            <a:pPr marL="0" indent="0">
              <a:buNone/>
            </a:pPr>
            <a:r>
              <a:rPr lang="fi-FI">
                <a:solidFill>
                  <a:srgbClr val="FF0000"/>
                </a:solidFill>
              </a:rPr>
              <a:t>→ ohjauksen tiukentuminen kustannusvaikuttavaan ja tietopohjan avoimuutta lisäävään suuntaan hyvä asia </a:t>
            </a:r>
            <a:endParaRPr lang="fi-FI"/>
          </a:p>
          <a:p>
            <a:endParaRPr lang="fi-FI"/>
          </a:p>
          <a:p>
            <a:endParaRPr lang="fi-FI"/>
          </a:p>
        </p:txBody>
      </p:sp>
      <p:sp>
        <p:nvSpPr>
          <p:cNvPr id="5" name="Alatunnisteen paikkamerkki 4">
            <a:extLst>
              <a:ext uri="{FF2B5EF4-FFF2-40B4-BE49-F238E27FC236}">
                <a16:creationId xmlns:a16="http://schemas.microsoft.com/office/drawing/2014/main" id="{FE2422E5-B200-1AA4-E2E5-CD36361338FD}"/>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D017F5D2-2164-2848-A1EF-FD0922E72720}"/>
              </a:ext>
            </a:extLst>
          </p:cNvPr>
          <p:cNvSpPr>
            <a:spLocks noGrp="1"/>
          </p:cNvSpPr>
          <p:nvPr>
            <p:ph type="sldNum" sz="quarter" idx="12"/>
          </p:nvPr>
        </p:nvSpPr>
        <p:spPr/>
        <p:txBody>
          <a:bodyPr/>
          <a:lstStyle/>
          <a:p>
            <a:fld id="{03D2D5F4-4871-4469-8343-ED7F6811B37D}" type="slidenum">
              <a:rPr lang="fi-FI" smtClean="0"/>
              <a:pPr/>
              <a:t>6</a:t>
            </a:fld>
            <a:endParaRPr lang="fi-FI"/>
          </a:p>
        </p:txBody>
      </p:sp>
      <p:sp>
        <p:nvSpPr>
          <p:cNvPr id="7" name="Tekstin paikkamerkki 6">
            <a:extLst>
              <a:ext uri="{FF2B5EF4-FFF2-40B4-BE49-F238E27FC236}">
                <a16:creationId xmlns:a16="http://schemas.microsoft.com/office/drawing/2014/main" id="{1A136C8F-298F-9DE4-0828-8A7E6DA4C14E}"/>
              </a:ext>
            </a:extLst>
          </p:cNvPr>
          <p:cNvSpPr>
            <a:spLocks noGrp="1"/>
          </p:cNvSpPr>
          <p:nvPr>
            <p:ph type="body" idx="13"/>
          </p:nvPr>
        </p:nvSpPr>
        <p:spPr>
          <a:xfrm>
            <a:off x="802800" y="694686"/>
            <a:ext cx="5040000" cy="268940"/>
          </a:xfrm>
        </p:spPr>
        <p:txBody>
          <a:bodyPr/>
          <a:lstStyle/>
          <a:p>
            <a:r>
              <a:rPr lang="fi-FI"/>
              <a:t>PALVELUSETELI</a:t>
            </a:r>
          </a:p>
        </p:txBody>
      </p:sp>
      <p:sp>
        <p:nvSpPr>
          <p:cNvPr id="8" name="Tekstin paikkamerkki 7">
            <a:extLst>
              <a:ext uri="{FF2B5EF4-FFF2-40B4-BE49-F238E27FC236}">
                <a16:creationId xmlns:a16="http://schemas.microsoft.com/office/drawing/2014/main" id="{835010A5-491F-F75A-F1AB-9C210BE49E28}"/>
              </a:ext>
            </a:extLst>
          </p:cNvPr>
          <p:cNvSpPr>
            <a:spLocks noGrp="1"/>
          </p:cNvSpPr>
          <p:nvPr>
            <p:ph type="body" sz="quarter" idx="3"/>
          </p:nvPr>
        </p:nvSpPr>
        <p:spPr>
          <a:xfrm>
            <a:off x="6349200" y="694686"/>
            <a:ext cx="5040000" cy="268940"/>
          </a:xfrm>
        </p:spPr>
        <p:txBody>
          <a:bodyPr/>
          <a:lstStyle/>
          <a:p>
            <a:r>
              <a:rPr lang="fi-FI"/>
              <a:t>HVA OHJAUS JA RAHOITUS</a:t>
            </a:r>
          </a:p>
        </p:txBody>
      </p:sp>
    </p:spTree>
    <p:extLst>
      <p:ext uri="{BB962C8B-B14F-4D97-AF65-F5344CB8AC3E}">
        <p14:creationId xmlns:p14="http://schemas.microsoft.com/office/powerpoint/2010/main" val="13118806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70B6339-A87E-4BF9-2570-C42AF1FEEDD6}"/>
              </a:ext>
            </a:extLst>
          </p:cNvPr>
          <p:cNvSpPr>
            <a:spLocks noGrp="1"/>
          </p:cNvSpPr>
          <p:nvPr>
            <p:ph sz="half" idx="1"/>
          </p:nvPr>
        </p:nvSpPr>
        <p:spPr>
          <a:xfrm>
            <a:off x="802800" y="1145527"/>
            <a:ext cx="5040000" cy="4777731"/>
          </a:xfrm>
        </p:spPr>
        <p:txBody>
          <a:bodyPr/>
          <a:lstStyle/>
          <a:p>
            <a:r>
              <a:rPr lang="fi-FI"/>
              <a:t>Sote-palveluja koskien </a:t>
            </a:r>
          </a:p>
          <a:p>
            <a:pPr lvl="1"/>
            <a:r>
              <a:rPr lang="fi-FI"/>
              <a:t>Selvitetään tapoja vahvistaa hankintaosaamista – sekä ymmärrystä ulkopuolisten palveluntarjoajien merkityksestä</a:t>
            </a:r>
          </a:p>
          <a:p>
            <a:pPr lvl="1"/>
            <a:r>
              <a:rPr lang="fi-FI"/>
              <a:t>Markkinavuoropuhelu lähtökohtaisesti osaksi hankintaprosessia</a:t>
            </a:r>
          </a:p>
          <a:p>
            <a:pPr lvl="1"/>
            <a:r>
              <a:rPr lang="fi-FI"/>
              <a:t>Jaetaan kilpailutukset tarvittaessa osiin</a:t>
            </a:r>
          </a:p>
          <a:p>
            <a:pPr lvl="1"/>
            <a:r>
              <a:rPr lang="fi-FI"/>
              <a:t>Tehdään selvitys hankintalaista ja julkisten hankintojen prosesseista </a:t>
            </a:r>
          </a:p>
          <a:p>
            <a:pPr lvl="1"/>
            <a:endParaRPr lang="fi-FI"/>
          </a:p>
          <a:p>
            <a:r>
              <a:rPr lang="fi-FI"/>
              <a:t>Julkisista hankinnoista muutoin</a:t>
            </a:r>
          </a:p>
          <a:p>
            <a:pPr lvl="1"/>
            <a:r>
              <a:rPr lang="fi-FI"/>
              <a:t>Tavoitellaan merkittävää kustannussäästöä</a:t>
            </a:r>
          </a:p>
          <a:p>
            <a:pPr lvl="1"/>
            <a:r>
              <a:rPr lang="fi-FI"/>
              <a:t>Osaamisen lisääminen ja pyrkimys onnistuneisiin hankintoihin</a:t>
            </a:r>
          </a:p>
          <a:p>
            <a:pPr lvl="1"/>
            <a:r>
              <a:rPr lang="fi-FI"/>
              <a:t>Hankintalakia uudistetaan</a:t>
            </a:r>
          </a:p>
          <a:p>
            <a:pPr lvl="1"/>
            <a:r>
              <a:rPr lang="fi-FI"/>
              <a:t>Julkisen sektorin mahdollisuuksia tuottaa in-house –yksiköissä toimivan markkinan palveluja rajataan</a:t>
            </a:r>
          </a:p>
          <a:p>
            <a:pPr lvl="1"/>
            <a:r>
              <a:rPr lang="fi-FI"/>
              <a:t>In-house –omistus vähintään 10 %</a:t>
            </a:r>
          </a:p>
          <a:p>
            <a:pPr lvl="1"/>
            <a:r>
              <a:rPr lang="fi-FI"/>
              <a:t>Ulosmyyntirajat enintään 5 % ja 500 000 €</a:t>
            </a:r>
          </a:p>
        </p:txBody>
      </p:sp>
      <p:sp>
        <p:nvSpPr>
          <p:cNvPr id="4" name="Sisällön paikkamerkki 3">
            <a:extLst>
              <a:ext uri="{FF2B5EF4-FFF2-40B4-BE49-F238E27FC236}">
                <a16:creationId xmlns:a16="http://schemas.microsoft.com/office/drawing/2014/main" id="{F03DC546-FF7F-2BEF-FA3B-A39D20813244}"/>
              </a:ext>
            </a:extLst>
          </p:cNvPr>
          <p:cNvSpPr>
            <a:spLocks noGrp="1"/>
          </p:cNvSpPr>
          <p:nvPr>
            <p:ph sz="half" idx="2"/>
          </p:nvPr>
        </p:nvSpPr>
        <p:spPr>
          <a:xfrm>
            <a:off x="6355976" y="1145527"/>
            <a:ext cx="5040000" cy="1292873"/>
          </a:xfrm>
        </p:spPr>
        <p:txBody>
          <a:bodyPr/>
          <a:lstStyle/>
          <a:p>
            <a:r>
              <a:rPr lang="fi-FI">
                <a:ea typeface="Calibri" panose="020F0502020204030204" pitchFamily="34" charset="0"/>
              </a:rPr>
              <a:t>”</a:t>
            </a:r>
            <a:r>
              <a:rPr lang="fi-FI">
                <a:effectLst/>
                <a:latin typeface="Calibri" panose="020F0502020204030204" pitchFamily="34" charset="0"/>
                <a:ea typeface="Calibri" panose="020F0502020204030204" pitchFamily="34" charset="0"/>
                <a:cs typeface="Calibri" panose="020F0502020204030204" pitchFamily="34" charset="0"/>
              </a:rPr>
              <a:t>Jatketaan potilasdirektiivin implementaatiota ja selvitetään rajat ylittävän hoidon kustannusten korvaustason kansallinen yhtenäistäminen.” </a:t>
            </a:r>
            <a:r>
              <a:rPr lang="fi-FI">
                <a:solidFill>
                  <a:srgbClr val="FF0000"/>
                </a:solidFill>
              </a:rPr>
              <a:t>→ Asetuksen laadinta? Alueesta riippumatta sama korvaustaso? </a:t>
            </a:r>
            <a:endParaRPr lang="fi-FI">
              <a:effectLst/>
              <a:latin typeface="Calibri" panose="020F0502020204030204" pitchFamily="34" charset="0"/>
              <a:ea typeface="Calibri" panose="020F0502020204030204" pitchFamily="34" charset="0"/>
              <a:cs typeface="Times New Roman" panose="02020603050405020304" pitchFamily="18" charset="0"/>
            </a:endParaRPr>
          </a:p>
          <a:p>
            <a:endParaRPr lang="fi-FI"/>
          </a:p>
          <a:p>
            <a:endParaRPr lang="fi-FI"/>
          </a:p>
        </p:txBody>
      </p:sp>
      <p:sp>
        <p:nvSpPr>
          <p:cNvPr id="5" name="Alatunnisteen paikkamerkki 4">
            <a:extLst>
              <a:ext uri="{FF2B5EF4-FFF2-40B4-BE49-F238E27FC236}">
                <a16:creationId xmlns:a16="http://schemas.microsoft.com/office/drawing/2014/main" id="{FE2422E5-B200-1AA4-E2E5-CD36361338FD}"/>
              </a:ext>
            </a:extLst>
          </p:cNvPr>
          <p:cNvSpPr>
            <a:spLocks noGrp="1"/>
          </p:cNvSpPr>
          <p:nvPr>
            <p:ph type="ftr" sz="quarter" idx="11"/>
          </p:nvPr>
        </p:nvSpPr>
        <p:spPr/>
        <p:txBody>
          <a:bodyPr/>
          <a:lstStyle/>
          <a:p>
            <a:pPr algn="l"/>
            <a:r>
              <a:rPr lang="fi-FI"/>
              <a:t>Hyvinvointiala HALI ry</a:t>
            </a:r>
          </a:p>
        </p:txBody>
      </p:sp>
      <p:sp>
        <p:nvSpPr>
          <p:cNvPr id="6" name="Dian numeron paikkamerkki 5">
            <a:extLst>
              <a:ext uri="{FF2B5EF4-FFF2-40B4-BE49-F238E27FC236}">
                <a16:creationId xmlns:a16="http://schemas.microsoft.com/office/drawing/2014/main" id="{D017F5D2-2164-2848-A1EF-FD0922E72720}"/>
              </a:ext>
            </a:extLst>
          </p:cNvPr>
          <p:cNvSpPr>
            <a:spLocks noGrp="1"/>
          </p:cNvSpPr>
          <p:nvPr>
            <p:ph type="sldNum" sz="quarter" idx="12"/>
          </p:nvPr>
        </p:nvSpPr>
        <p:spPr/>
        <p:txBody>
          <a:bodyPr/>
          <a:lstStyle/>
          <a:p>
            <a:fld id="{03D2D5F4-4871-4469-8343-ED7F6811B37D}" type="slidenum">
              <a:rPr lang="fi-FI" smtClean="0"/>
              <a:pPr/>
              <a:t>7</a:t>
            </a:fld>
            <a:endParaRPr lang="fi-FI"/>
          </a:p>
        </p:txBody>
      </p:sp>
      <p:sp>
        <p:nvSpPr>
          <p:cNvPr id="7" name="Tekstin paikkamerkki 6">
            <a:extLst>
              <a:ext uri="{FF2B5EF4-FFF2-40B4-BE49-F238E27FC236}">
                <a16:creationId xmlns:a16="http://schemas.microsoft.com/office/drawing/2014/main" id="{1A136C8F-298F-9DE4-0828-8A7E6DA4C14E}"/>
              </a:ext>
            </a:extLst>
          </p:cNvPr>
          <p:cNvSpPr>
            <a:spLocks noGrp="1"/>
          </p:cNvSpPr>
          <p:nvPr>
            <p:ph type="body" idx="13"/>
          </p:nvPr>
        </p:nvSpPr>
        <p:spPr>
          <a:xfrm>
            <a:off x="801757" y="694686"/>
            <a:ext cx="5041043" cy="268940"/>
          </a:xfrm>
        </p:spPr>
        <p:txBody>
          <a:bodyPr/>
          <a:lstStyle/>
          <a:p>
            <a:r>
              <a:rPr lang="fi-FI"/>
              <a:t>HANKINNAT</a:t>
            </a:r>
          </a:p>
        </p:txBody>
      </p:sp>
      <p:sp>
        <p:nvSpPr>
          <p:cNvPr id="8" name="Tekstin paikkamerkki 7">
            <a:extLst>
              <a:ext uri="{FF2B5EF4-FFF2-40B4-BE49-F238E27FC236}">
                <a16:creationId xmlns:a16="http://schemas.microsoft.com/office/drawing/2014/main" id="{835010A5-491F-F75A-F1AB-9C210BE49E28}"/>
              </a:ext>
            </a:extLst>
          </p:cNvPr>
          <p:cNvSpPr>
            <a:spLocks noGrp="1"/>
          </p:cNvSpPr>
          <p:nvPr>
            <p:ph type="body" sz="quarter" idx="3"/>
          </p:nvPr>
        </p:nvSpPr>
        <p:spPr>
          <a:xfrm>
            <a:off x="6349200" y="694686"/>
            <a:ext cx="5040000" cy="268940"/>
          </a:xfrm>
        </p:spPr>
        <p:txBody>
          <a:bodyPr/>
          <a:lstStyle/>
          <a:p>
            <a:r>
              <a:rPr lang="fi-FI"/>
              <a:t>POTILASDIREKTIIVI</a:t>
            </a:r>
          </a:p>
        </p:txBody>
      </p:sp>
      <p:sp>
        <p:nvSpPr>
          <p:cNvPr id="2" name="Tekstin paikkamerkki 7">
            <a:extLst>
              <a:ext uri="{FF2B5EF4-FFF2-40B4-BE49-F238E27FC236}">
                <a16:creationId xmlns:a16="http://schemas.microsoft.com/office/drawing/2014/main" id="{2B17E3BA-6BA4-D61C-51EE-8F5EC0484A17}"/>
              </a:ext>
            </a:extLst>
          </p:cNvPr>
          <p:cNvSpPr txBox="1">
            <a:spLocks/>
          </p:cNvSpPr>
          <p:nvPr/>
        </p:nvSpPr>
        <p:spPr>
          <a:xfrm>
            <a:off x="6355976" y="2506963"/>
            <a:ext cx="5040000" cy="268940"/>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400"/>
              </a:spcBef>
              <a:buClr>
                <a:srgbClr val="FF9A00"/>
              </a:buClr>
              <a:buFont typeface="Arial" panose="020B0604020202020204" pitchFamily="34" charset="0"/>
              <a:buNone/>
              <a:defRPr sz="1700" b="1" i="0" kern="1200">
                <a:solidFill>
                  <a:srgbClr val="FAA61A"/>
                </a:solidFill>
                <a:latin typeface="Arial Black" panose="020B0604020202020204" pitchFamily="34" charset="0"/>
                <a:ea typeface="+mn-ea"/>
                <a:cs typeface="Arial Black" panose="020B0604020202020204" pitchFamily="34" charset="0"/>
              </a:defRPr>
            </a:lvl1pPr>
            <a:lvl2pPr marL="457200" indent="0" algn="l" defTabSz="914400" rtl="0" eaLnBrk="1" latinLnBrk="0" hangingPunct="1">
              <a:lnSpc>
                <a:spcPct val="100000"/>
              </a:lnSpc>
              <a:spcBef>
                <a:spcPts val="0"/>
              </a:spcBef>
              <a:buClr>
                <a:srgbClr val="FF9A00"/>
              </a:buClr>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100000"/>
              </a:lnSpc>
              <a:spcBef>
                <a:spcPts val="0"/>
              </a:spcBef>
              <a:buClr>
                <a:srgbClr val="FF9A00"/>
              </a:buClr>
              <a:buFont typeface="Arial" panose="020B0604020202020204" pitchFamily="34" charset="0"/>
              <a:buNone/>
              <a:defRPr sz="1800" b="1" kern="120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100000"/>
              </a:lnSpc>
              <a:spcBef>
                <a:spcPts val="0"/>
              </a:spcBef>
              <a:buClr>
                <a:srgbClr val="FF9A00"/>
              </a:buClr>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100000"/>
              </a:lnSpc>
              <a:spcBef>
                <a:spcPts val="0"/>
              </a:spcBef>
              <a:buClr>
                <a:srgbClr val="FF9A00"/>
              </a:buClr>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i-FI"/>
              <a:t>IN-HOUSE -YHTIÖT</a:t>
            </a:r>
          </a:p>
        </p:txBody>
      </p:sp>
      <p:sp>
        <p:nvSpPr>
          <p:cNvPr id="9" name="Sisällön paikkamerkki 3">
            <a:extLst>
              <a:ext uri="{FF2B5EF4-FFF2-40B4-BE49-F238E27FC236}">
                <a16:creationId xmlns:a16="http://schemas.microsoft.com/office/drawing/2014/main" id="{1E467436-B83E-084E-CE1B-C8729377DEF7}"/>
              </a:ext>
            </a:extLst>
          </p:cNvPr>
          <p:cNvSpPr txBox="1">
            <a:spLocks/>
          </p:cNvSpPr>
          <p:nvPr/>
        </p:nvSpPr>
        <p:spPr>
          <a:xfrm>
            <a:off x="6349200" y="2887955"/>
            <a:ext cx="5040000" cy="1292873"/>
          </a:xfrm>
          <a:prstGeom prst="rect">
            <a:avLst/>
          </a:prstGeom>
        </p:spPr>
        <p:txBody>
          <a:bodyPr vert="horz" lIns="0" tIns="0" rIns="0" bIns="0" rtlCol="0" anchor="t" anchorCtr="0">
            <a:noAutofit/>
          </a:bodyPr>
          <a:lstStyle>
            <a:lvl1pPr marL="268288" indent="-268288" algn="l" defTabSz="914400" rtl="0" eaLnBrk="1" latinLnBrk="0" hangingPunct="1">
              <a:lnSpc>
                <a:spcPct val="100000"/>
              </a:lnSpc>
              <a:spcBef>
                <a:spcPts val="40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1pPr>
            <a:lvl2pPr marL="627063" indent="-268288" algn="l" defTabSz="914400" rtl="0" eaLnBrk="1" latinLnBrk="0" hangingPunct="1">
              <a:lnSpc>
                <a:spcPct val="100000"/>
              </a:lnSpc>
              <a:spcBef>
                <a:spcPts val="0"/>
              </a:spcBef>
              <a:buClr>
                <a:srgbClr val="FF9A00"/>
              </a:buClr>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2pPr>
            <a:lvl3pPr marL="985838" indent="-268288" algn="l" defTabSz="914400" rtl="0" eaLnBrk="1" latinLnBrk="0" hangingPunct="1">
              <a:lnSpc>
                <a:spcPct val="100000"/>
              </a:lnSpc>
              <a:spcBef>
                <a:spcPts val="0"/>
              </a:spcBef>
              <a:buClr>
                <a:srgbClr val="FF9A00"/>
              </a:buClr>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3pPr>
            <a:lvl4pPr marL="1344613" indent="-268288" algn="l" defTabSz="914400" rtl="0" eaLnBrk="1" latinLnBrk="0" hangingPunct="1">
              <a:lnSpc>
                <a:spcPct val="100000"/>
              </a:lnSpc>
              <a:spcBef>
                <a:spcPts val="0"/>
              </a:spcBef>
              <a:buClr>
                <a:srgbClr val="FF9A00"/>
              </a:buClr>
              <a:buFont typeface="Arial" panose="020B0604020202020204" pitchFamily="34" charset="0"/>
              <a:buChar char="•"/>
              <a:defRPr sz="1200" kern="1200">
                <a:solidFill>
                  <a:schemeClr val="tx1"/>
                </a:solidFill>
                <a:latin typeface="Calibri" panose="020F0502020204030204" pitchFamily="34" charset="0"/>
                <a:ea typeface="+mn-ea"/>
                <a:cs typeface="Calibri" panose="020F0502020204030204" pitchFamily="34" charset="0"/>
              </a:defRPr>
            </a:lvl4pPr>
            <a:lvl5pPr marL="1703388" indent="-268288" algn="l" defTabSz="914400" rtl="0" eaLnBrk="1" latinLnBrk="0" hangingPunct="1">
              <a:lnSpc>
                <a:spcPct val="100000"/>
              </a:lnSpc>
              <a:spcBef>
                <a:spcPts val="0"/>
              </a:spcBef>
              <a:buClr>
                <a:srgbClr val="FF9A00"/>
              </a:buClr>
              <a:buFont typeface="Arial" panose="020B0604020202020204" pitchFamily="34" charset="0"/>
              <a:buChar char="•"/>
              <a:defRPr sz="11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b="0" i="0" u="none" strike="noStrike" baseline="0">
                <a:solidFill>
                  <a:srgbClr val="000000"/>
                </a:solidFill>
              </a:rPr>
              <a:t>Hallitus rajaa julkisen sektorin mahdollisuuksia tuottaa </a:t>
            </a:r>
            <a:r>
              <a:rPr lang="fi-FI" b="0" i="0" u="none" strike="noStrike" baseline="0" err="1">
                <a:solidFill>
                  <a:srgbClr val="000000"/>
                </a:solidFill>
              </a:rPr>
              <a:t>inhouse</a:t>
            </a:r>
            <a:r>
              <a:rPr lang="fi-FI" b="0" i="0" u="none" strike="noStrike" baseline="0">
                <a:solidFill>
                  <a:srgbClr val="000000"/>
                </a:solidFill>
              </a:rPr>
              <a:t>-yksiköissä sellaisia tukipalveluita, joissa on olemassa toimiva markkina</a:t>
            </a:r>
          </a:p>
          <a:p>
            <a:r>
              <a:rPr lang="fi-FI"/>
              <a:t>"</a:t>
            </a:r>
            <a:r>
              <a:rPr lang="fi-FI" err="1"/>
              <a:t>inhouse</a:t>
            </a:r>
            <a:r>
              <a:rPr lang="fi-FI"/>
              <a:t>-hankintoja voidaan tehdä vain silloin, kun ne ovat kokonaistaloudellisesti edullisempia kuin markkinoilla toimivat vaihtoehdot tai kun tähän on muu erityisen painava julkinen intressi”  </a:t>
            </a:r>
            <a:endParaRPr lang="fi-FI" b="0" i="0" u="none" strike="noStrike" baseline="0">
              <a:solidFill>
                <a:srgbClr val="000000"/>
              </a:solidFill>
            </a:endParaRPr>
          </a:p>
          <a:p>
            <a:r>
              <a:rPr lang="fi-FI" b="0" i="0" u="none" strike="noStrike" baseline="0">
                <a:solidFill>
                  <a:srgbClr val="000000"/>
                </a:solidFill>
              </a:rPr>
              <a:t>Hallitus uudistaa sidosyksikköjä sekä muuta julkisen vallan markkinatoimintaa koskevaa sääntelyä. </a:t>
            </a:r>
          </a:p>
          <a:p>
            <a:r>
              <a:rPr lang="fi-FI" b="0" i="0" u="none" strike="noStrike" baseline="0">
                <a:solidFill>
                  <a:srgbClr val="000000"/>
                </a:solidFill>
              </a:rPr>
              <a:t>Rajoitetaan hankintayksiköiden mahdollisuuksia kiertää hankintalakia sidosyksiköiden avulla. </a:t>
            </a:r>
          </a:p>
          <a:p>
            <a:r>
              <a:rPr lang="fi-FI" b="0" i="0" u="none" strike="noStrike" baseline="0">
                <a:solidFill>
                  <a:srgbClr val="000000"/>
                </a:solidFill>
              </a:rPr>
              <a:t>Sidosyksikön omistukselle asetetaan yleisen edun huomioon ottava vähimmäisomistusprosentti (10 % ). </a:t>
            </a:r>
            <a:br>
              <a:rPr lang="fi-FI" b="0" i="0" u="none" strike="noStrike" baseline="0">
                <a:solidFill>
                  <a:srgbClr val="000000"/>
                </a:solidFill>
              </a:rPr>
            </a:br>
            <a:r>
              <a:rPr kumimoji="0" lang="fi-FI" sz="1600" b="0" i="0" u="none" strike="noStrike" kern="1200" cap="none" spc="0" normalizeH="0" baseline="0" noProof="0">
                <a:ln>
                  <a:noFill/>
                </a:ln>
                <a:solidFill>
                  <a:srgbClr val="FF0000"/>
                </a:solidFill>
                <a:effectLst/>
                <a:uLnTx/>
                <a:uFillTx/>
                <a:latin typeface="Calibri" panose="020F0502020204030204" pitchFamily="34" charset="0"/>
                <a:ea typeface="+mn-ea"/>
                <a:cs typeface="Calibri" panose="020F0502020204030204" pitchFamily="34" charset="0"/>
              </a:rPr>
              <a:t>→ Pyritään tukemaan markkinatoimintaa. Kynnys perustaa </a:t>
            </a:r>
            <a:r>
              <a:rPr kumimoji="0" lang="fi-FI" sz="1600" b="0" i="0" u="none" strike="noStrike" kern="1200" cap="none" spc="0" normalizeH="0" baseline="0" noProof="0" err="1">
                <a:ln>
                  <a:noFill/>
                </a:ln>
                <a:solidFill>
                  <a:srgbClr val="FF0000"/>
                </a:solidFill>
                <a:effectLst/>
                <a:uLnTx/>
                <a:uFillTx/>
                <a:latin typeface="Calibri" panose="020F0502020204030204" pitchFamily="34" charset="0"/>
                <a:ea typeface="+mn-ea"/>
                <a:cs typeface="Calibri" panose="020F0502020204030204" pitchFamily="34" charset="0"/>
              </a:rPr>
              <a:t>inhouse</a:t>
            </a:r>
            <a:r>
              <a:rPr kumimoji="0" lang="fi-FI" sz="1600" b="0" i="0" u="none" strike="noStrike" kern="1200" cap="none" spc="0" normalizeH="0" baseline="0" noProof="0">
                <a:ln>
                  <a:noFill/>
                </a:ln>
                <a:solidFill>
                  <a:srgbClr val="FF0000"/>
                </a:solidFill>
                <a:effectLst/>
                <a:uLnTx/>
                <a:uFillTx/>
                <a:latin typeface="Calibri" panose="020F0502020204030204" pitchFamily="34" charset="0"/>
                <a:ea typeface="+mn-ea"/>
                <a:cs typeface="Calibri" panose="020F0502020204030204" pitchFamily="34" charset="0"/>
              </a:rPr>
              <a:t>-toimijoita </a:t>
            </a:r>
            <a:r>
              <a:rPr kumimoji="0" lang="fi-FI" sz="1600" b="0" i="0" u="none" strike="noStrike" kern="1200" cap="none" spc="0" normalizeH="0" baseline="0" noProof="0" err="1">
                <a:ln>
                  <a:noFill/>
                </a:ln>
                <a:solidFill>
                  <a:srgbClr val="FF0000"/>
                </a:solidFill>
                <a:effectLst/>
                <a:uLnTx/>
                <a:uFillTx/>
                <a:latin typeface="Calibri" panose="020F0502020204030204" pitchFamily="34" charset="0"/>
                <a:ea typeface="+mn-ea"/>
                <a:cs typeface="Calibri" panose="020F0502020204030204" pitchFamily="34" charset="0"/>
              </a:rPr>
              <a:t>ta</a:t>
            </a:r>
            <a:r>
              <a:rPr lang="fi-FI">
                <a:solidFill>
                  <a:srgbClr val="FF0000"/>
                </a:solidFill>
              </a:rPr>
              <a:t>i käyttää vanhoja kasvanee</a:t>
            </a:r>
            <a:endParaRPr lang="fi-FI" sz="1400">
              <a:ea typeface="Calibri" panose="020F0502020204030204" pitchFamily="34" charset="0"/>
            </a:endParaRPr>
          </a:p>
          <a:p>
            <a:endParaRPr lang="fi-FI"/>
          </a:p>
          <a:p>
            <a:endParaRPr lang="fi-FI"/>
          </a:p>
        </p:txBody>
      </p:sp>
    </p:spTree>
    <p:extLst>
      <p:ext uri="{BB962C8B-B14F-4D97-AF65-F5344CB8AC3E}">
        <p14:creationId xmlns:p14="http://schemas.microsoft.com/office/powerpoint/2010/main" val="37514580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239821-AB7F-94A5-6FAA-D5D9DC411107}"/>
              </a:ext>
            </a:extLst>
          </p:cNvPr>
          <p:cNvSpPr>
            <a:spLocks noGrp="1"/>
          </p:cNvSpPr>
          <p:nvPr>
            <p:ph type="title"/>
          </p:nvPr>
        </p:nvSpPr>
        <p:spPr/>
        <p:txBody>
          <a:bodyPr/>
          <a:lstStyle/>
          <a:p>
            <a:r>
              <a:rPr lang="fi-FI"/>
              <a:t>Terveyspalvelut ja </a:t>
            </a:r>
            <a:r>
              <a:rPr lang="fi-FI" err="1"/>
              <a:t>hyte</a:t>
            </a:r>
            <a:br>
              <a:rPr lang="fi-FI"/>
            </a:br>
            <a:br>
              <a:rPr lang="fi-FI"/>
            </a:br>
            <a:r>
              <a:rPr lang="fi-FI"/>
              <a:t>Hanna-Maija Kause</a:t>
            </a:r>
          </a:p>
        </p:txBody>
      </p:sp>
      <p:sp>
        <p:nvSpPr>
          <p:cNvPr id="3" name="Alatunnisteen paikkamerkki 2">
            <a:extLst>
              <a:ext uri="{FF2B5EF4-FFF2-40B4-BE49-F238E27FC236}">
                <a16:creationId xmlns:a16="http://schemas.microsoft.com/office/drawing/2014/main" id="{BBBDCCCF-1070-1307-4D1E-F47F406817AE}"/>
              </a:ext>
            </a:extLst>
          </p:cNvPr>
          <p:cNvSpPr>
            <a:spLocks noGrp="1"/>
          </p:cNvSpPr>
          <p:nvPr>
            <p:ph type="ftr" sz="quarter" idx="11"/>
          </p:nvPr>
        </p:nvSpPr>
        <p:spPr/>
        <p:txBody>
          <a:bodyPr/>
          <a:lstStyle/>
          <a:p>
            <a:pPr algn="l"/>
            <a:r>
              <a:rPr lang="fi-FI"/>
              <a:t>Hyvinvointiala HALI ry</a:t>
            </a:r>
          </a:p>
        </p:txBody>
      </p:sp>
      <p:sp>
        <p:nvSpPr>
          <p:cNvPr id="4" name="Dian numeron paikkamerkki 3">
            <a:extLst>
              <a:ext uri="{FF2B5EF4-FFF2-40B4-BE49-F238E27FC236}">
                <a16:creationId xmlns:a16="http://schemas.microsoft.com/office/drawing/2014/main" id="{441D50D1-C2FF-A846-537A-44A6652F8AC6}"/>
              </a:ext>
            </a:extLst>
          </p:cNvPr>
          <p:cNvSpPr>
            <a:spLocks noGrp="1"/>
          </p:cNvSpPr>
          <p:nvPr>
            <p:ph type="sldNum" sz="quarter" idx="12"/>
          </p:nvPr>
        </p:nvSpPr>
        <p:spPr/>
        <p:txBody>
          <a:bodyPr/>
          <a:lstStyle/>
          <a:p>
            <a:fld id="{03D2D5F4-4871-4469-8343-ED7F6811B37D}" type="slidenum">
              <a:rPr lang="fi-FI" smtClean="0"/>
              <a:pPr/>
              <a:t>8</a:t>
            </a:fld>
            <a:endParaRPr lang="fi-FI"/>
          </a:p>
        </p:txBody>
      </p:sp>
    </p:spTree>
    <p:extLst>
      <p:ext uri="{BB962C8B-B14F-4D97-AF65-F5344CB8AC3E}">
        <p14:creationId xmlns:p14="http://schemas.microsoft.com/office/powerpoint/2010/main" val="12805931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138430-1537-8A91-7B57-D6F584A31B5D}"/>
              </a:ext>
            </a:extLst>
          </p:cNvPr>
          <p:cNvSpPr>
            <a:spLocks noGrp="1"/>
          </p:cNvSpPr>
          <p:nvPr>
            <p:ph type="title"/>
          </p:nvPr>
        </p:nvSpPr>
        <p:spPr/>
        <p:txBody>
          <a:bodyPr/>
          <a:lstStyle/>
          <a:p>
            <a:r>
              <a:rPr lang="fi-FI"/>
              <a:t>Yleistä</a:t>
            </a:r>
          </a:p>
        </p:txBody>
      </p:sp>
      <p:sp>
        <p:nvSpPr>
          <p:cNvPr id="3" name="Sisällön paikkamerkki 2">
            <a:extLst>
              <a:ext uri="{FF2B5EF4-FFF2-40B4-BE49-F238E27FC236}">
                <a16:creationId xmlns:a16="http://schemas.microsoft.com/office/drawing/2014/main" id="{3618A597-64C1-DEF6-7BB3-9D9224D6B8F6}"/>
              </a:ext>
            </a:extLst>
          </p:cNvPr>
          <p:cNvSpPr>
            <a:spLocks noGrp="1"/>
          </p:cNvSpPr>
          <p:nvPr>
            <p:ph idx="1"/>
          </p:nvPr>
        </p:nvSpPr>
        <p:spPr>
          <a:xfrm>
            <a:off x="803082" y="1617367"/>
            <a:ext cx="10587162" cy="4188147"/>
          </a:xfrm>
        </p:spPr>
        <p:txBody>
          <a:bodyPr/>
          <a:lstStyle/>
          <a:p>
            <a:r>
              <a:rPr lang="fi-FI" sz="1800" err="1"/>
              <a:t>Monituottajuus</a:t>
            </a:r>
            <a:r>
              <a:rPr lang="fi-FI" sz="1800"/>
              <a:t> sosiaali- ja terveyspalveluissa vahvistuu sekä säädännön että rahoituksen kautta</a:t>
            </a:r>
          </a:p>
          <a:p>
            <a:r>
              <a:rPr lang="fi-FI" sz="1800"/>
              <a:t>Pohjustaako uusi Kela-korvausmalli laajaa valinnanvapautta perustason terveyspalveluissa?</a:t>
            </a:r>
          </a:p>
          <a:p>
            <a:r>
              <a:rPr lang="fi-FI" sz="1800"/>
              <a:t>Palvelujärjestelmän uudistamiseen tulossa laajoja lakihankkeita.</a:t>
            </a:r>
          </a:p>
          <a:p>
            <a:r>
              <a:rPr lang="fi-FI" sz="1800"/>
              <a:t>Digitalisaation etenemiseen ja tiedon hyödyntämisen parantamiseen sote-palveluissa useita kirjauksia ja vahva ote.</a:t>
            </a:r>
          </a:p>
          <a:p>
            <a:r>
              <a:rPr lang="fi-FI" sz="1800"/>
              <a:t>Matalan kynnyksen mielenterveyspalveluihin painopistettä niin yleisesti kuin työterveyshuollossa.</a:t>
            </a:r>
          </a:p>
          <a:p>
            <a:r>
              <a:rPr lang="fi-FI" sz="1800"/>
              <a:t>Kuntoutukseen pääsylle tulossa mahdollisesti myös esteitä tiukkenevan etuusjärjestelmän kautta (ammatillinen kuntoutus). Toisaalta työttömille lisää velvoitteita osallistua työkykyä edistävään kuntoutukseen tai muuhun toimintaan.</a:t>
            </a:r>
          </a:p>
          <a:p>
            <a:r>
              <a:rPr lang="fi-FI" sz="1800"/>
              <a:t>Työterveyshuoltoa lähestytään palveluintegraation ja palveluiden kehittämisen kautta, mutta rahoitukseen tai järjestämiseen ei puututa.</a:t>
            </a:r>
          </a:p>
          <a:p>
            <a:r>
              <a:rPr lang="fi-FI" sz="1800"/>
              <a:t>Sote-järjestöjen rahoitukseen vuodesta 2027 alkaen merkittävät leikkaukset. Yhteisvaikutus vähimmäisturvan leikkausten kanssa uhkaa heikoimmassa asemassa olevien toimeentuloa ja tukiverkostoja.</a:t>
            </a:r>
          </a:p>
          <a:p>
            <a:r>
              <a:rPr lang="fi-FI" sz="1800"/>
              <a:t>Sosiaaliturvassa etuuksien yhtenäistäminen aloitetaan luomalla asiakkaille yhden hakemuksen malli. Hakemuksen tietojen perusteella Kela tekee elämäntilanteeseen sopivan etuusehdotuksen.</a:t>
            </a:r>
          </a:p>
          <a:p>
            <a:endParaRPr lang="fi-FI"/>
          </a:p>
          <a:p>
            <a:endParaRPr lang="fi-FI"/>
          </a:p>
          <a:p>
            <a:endParaRPr lang="fi-FI"/>
          </a:p>
          <a:p>
            <a:pPr marL="0" indent="0">
              <a:buNone/>
            </a:pPr>
            <a:endParaRPr lang="fi-FI"/>
          </a:p>
          <a:p>
            <a:endParaRPr lang="fi-FI"/>
          </a:p>
        </p:txBody>
      </p:sp>
      <p:sp>
        <p:nvSpPr>
          <p:cNvPr id="4" name="Alatunnisteen paikkamerkki 3">
            <a:extLst>
              <a:ext uri="{FF2B5EF4-FFF2-40B4-BE49-F238E27FC236}">
                <a16:creationId xmlns:a16="http://schemas.microsoft.com/office/drawing/2014/main" id="{1EA2EA47-B88B-FC03-81B6-B1162DB0D04E}"/>
              </a:ext>
            </a:extLst>
          </p:cNvPr>
          <p:cNvSpPr>
            <a:spLocks noGrp="1"/>
          </p:cNvSpPr>
          <p:nvPr>
            <p:ph type="ftr" sz="quarter" idx="11"/>
          </p:nvPr>
        </p:nvSpPr>
        <p:spPr/>
        <p:txBody>
          <a:bodyPr/>
          <a:lstStyle/>
          <a:p>
            <a:pPr algn="l"/>
            <a:r>
              <a:rPr lang="fi-FI"/>
              <a:t>Hyvinvointiala HALI ry</a:t>
            </a:r>
          </a:p>
        </p:txBody>
      </p:sp>
      <p:sp>
        <p:nvSpPr>
          <p:cNvPr id="5" name="Dian numeron paikkamerkki 4">
            <a:extLst>
              <a:ext uri="{FF2B5EF4-FFF2-40B4-BE49-F238E27FC236}">
                <a16:creationId xmlns:a16="http://schemas.microsoft.com/office/drawing/2014/main" id="{D8C9AEBD-A5B3-4FE0-DCAE-682AA3B03957}"/>
              </a:ext>
            </a:extLst>
          </p:cNvPr>
          <p:cNvSpPr>
            <a:spLocks noGrp="1"/>
          </p:cNvSpPr>
          <p:nvPr>
            <p:ph type="sldNum" sz="quarter" idx="12"/>
          </p:nvPr>
        </p:nvSpPr>
        <p:spPr/>
        <p:txBody>
          <a:bodyPr/>
          <a:lstStyle/>
          <a:p>
            <a:fld id="{03D2D5F4-4871-4469-8343-ED7F6811B37D}" type="slidenum">
              <a:rPr lang="fi-FI" smtClean="0"/>
              <a:pPr/>
              <a:t>9</a:t>
            </a:fld>
            <a:endParaRPr lang="fi-FI"/>
          </a:p>
        </p:txBody>
      </p:sp>
    </p:spTree>
    <p:extLst>
      <p:ext uri="{BB962C8B-B14F-4D97-AF65-F5344CB8AC3E}">
        <p14:creationId xmlns:p14="http://schemas.microsoft.com/office/powerpoint/2010/main" val="5018987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HALI ry">
  <a:themeElements>
    <a:clrScheme name="HALI">
      <a:dk1>
        <a:sysClr val="windowText" lastClr="000000"/>
      </a:dk1>
      <a:lt1>
        <a:sysClr val="window" lastClr="FFFFFF"/>
      </a:lt1>
      <a:dk2>
        <a:srgbClr val="19ABB5"/>
      </a:dk2>
      <a:lt2>
        <a:srgbClr val="FAA61A"/>
      </a:lt2>
      <a:accent1>
        <a:srgbClr val="19ABB5"/>
      </a:accent1>
      <a:accent2>
        <a:srgbClr val="F2BE19"/>
      </a:accent2>
      <a:accent3>
        <a:srgbClr val="CCCCCC"/>
      </a:accent3>
      <a:accent4>
        <a:srgbClr val="45BDC7"/>
      </a:accent4>
      <a:accent5>
        <a:srgbClr val="FAA61A"/>
      </a:accent5>
      <a:accent6>
        <a:srgbClr val="7F7F7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HALI_mallipohja_v2020-09-04.potx" id="{47940130-75EC-4F18-B1BB-24FCABDDAD75}" vid="{845CE761-E163-4951-93E7-853706857E1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501b6f1-492c-4d1e-88d2-dbd7f23c1ee2">
      <UserInfo>
        <DisplayName>Johtoryhmä Members</DisplayName>
        <AccountId>7</AccountId>
        <AccountType/>
      </UserInfo>
    </SharedWithUsers>
    <_activity xmlns="dd42ed1d-022a-4761-a2f6-3f3045d0a2c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7AA18A29D4A84E9762EF98359F5238" ma:contentTypeVersion="12" ma:contentTypeDescription="Create a new document." ma:contentTypeScope="" ma:versionID="6108c48faf9db35132cb20e5be71d56d">
  <xsd:schema xmlns:xsd="http://www.w3.org/2001/XMLSchema" xmlns:xs="http://www.w3.org/2001/XMLSchema" xmlns:p="http://schemas.microsoft.com/office/2006/metadata/properties" xmlns:ns3="dd42ed1d-022a-4761-a2f6-3f3045d0a2c5" xmlns:ns4="1501b6f1-492c-4d1e-88d2-dbd7f23c1ee2" targetNamespace="http://schemas.microsoft.com/office/2006/metadata/properties" ma:root="true" ma:fieldsID="b9a5ba5673e60d05ab74ae51f7e6deec" ns3:_="" ns4:_="">
    <xsd:import namespace="dd42ed1d-022a-4761-a2f6-3f3045d0a2c5"/>
    <xsd:import namespace="1501b6f1-492c-4d1e-88d2-dbd7f23c1ee2"/>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42ed1d-022a-4761-a2f6-3f3045d0a2c5"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501b6f1-492c-4d1e-88d2-dbd7f23c1ee2"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3080E8-3F73-4775-9791-D689539DC87C}">
  <ds:schemaRefs>
    <ds:schemaRef ds:uri="http://purl.org/dc/elements/1.1/"/>
    <ds:schemaRef ds:uri="http://purl.org/dc/terms/"/>
    <ds:schemaRef ds:uri="http://schemas.microsoft.com/office/2006/metadata/properties"/>
    <ds:schemaRef ds:uri="http://schemas.microsoft.com/office/2006/documentManagement/types"/>
    <ds:schemaRef ds:uri="http://schemas.microsoft.com/office/infopath/2007/PartnerControls"/>
    <ds:schemaRef ds:uri="1501b6f1-492c-4d1e-88d2-dbd7f23c1ee2"/>
    <ds:schemaRef ds:uri="http://purl.org/dc/dcmitype/"/>
    <ds:schemaRef ds:uri="http://schemas.openxmlformats.org/package/2006/metadata/core-properties"/>
    <ds:schemaRef ds:uri="dd42ed1d-022a-4761-a2f6-3f3045d0a2c5"/>
    <ds:schemaRef ds:uri="http://www.w3.org/XML/1998/namespace"/>
  </ds:schemaRefs>
</ds:datastoreItem>
</file>

<file path=customXml/itemProps2.xml><?xml version="1.0" encoding="utf-8"?>
<ds:datastoreItem xmlns:ds="http://schemas.openxmlformats.org/officeDocument/2006/customXml" ds:itemID="{C4E9DF5C-CC9C-4FC8-842E-8479802F102C}">
  <ds:schemaRefs>
    <ds:schemaRef ds:uri="http://schemas.microsoft.com/sharepoint/v3/contenttype/forms"/>
  </ds:schemaRefs>
</ds:datastoreItem>
</file>

<file path=customXml/itemProps3.xml><?xml version="1.0" encoding="utf-8"?>
<ds:datastoreItem xmlns:ds="http://schemas.openxmlformats.org/officeDocument/2006/customXml" ds:itemID="{F2D58E10-D463-433D-95C3-A7C73AB152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42ed1d-022a-4761-a2f6-3f3045d0a2c5"/>
    <ds:schemaRef ds:uri="1501b6f1-492c-4d1e-88d2-dbd7f23c1e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3809</Words>
  <Application>Microsoft Office PowerPoint</Application>
  <PresentationFormat>Laajakuva</PresentationFormat>
  <Paragraphs>341</Paragraphs>
  <Slides>31</Slides>
  <Notes>3</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31</vt:i4>
      </vt:variant>
    </vt:vector>
  </HeadingPairs>
  <TitlesOfParts>
    <vt:vector size="38" baseType="lpstr">
      <vt:lpstr>Arial</vt:lpstr>
      <vt:lpstr>Arial Black</vt:lpstr>
      <vt:lpstr>Bernino Sans</vt:lpstr>
      <vt:lpstr>Calibri</vt:lpstr>
      <vt:lpstr>Lucida Sans Typewriter</vt:lpstr>
      <vt:lpstr>Publico</vt:lpstr>
      <vt:lpstr>HALI ry</vt:lpstr>
      <vt:lpstr>HALIn huomiot hallitusohjelmasta</vt:lpstr>
      <vt:lpstr>Yleisesti</vt:lpstr>
      <vt:lpstr>Hyvinvointialueet ja sote-uudistus  Eveliina Vigelius</vt:lpstr>
      <vt:lpstr>Yleistä</vt:lpstr>
      <vt:lpstr>PowerPoint-esitys</vt:lpstr>
      <vt:lpstr>PowerPoint-esitys</vt:lpstr>
      <vt:lpstr>PowerPoint-esitys</vt:lpstr>
      <vt:lpstr>Terveyspalvelut ja hyte  Hanna-Maija Kause</vt:lpstr>
      <vt:lpstr>Yleistä</vt:lpstr>
      <vt:lpstr>PowerPoint-esitys</vt:lpstr>
      <vt:lpstr>PowerPoint-esitys</vt:lpstr>
      <vt:lpstr>PowerPoint-esitys</vt:lpstr>
      <vt:lpstr>PowerPoint-esitys</vt:lpstr>
      <vt:lpstr>PowerPoint-esitys</vt:lpstr>
      <vt:lpstr>PowerPoint-esitys</vt:lpstr>
      <vt:lpstr>PowerPoint-esitys</vt:lpstr>
      <vt:lpstr>Hoiva ja osaaminen  Arja Laitinen</vt:lpstr>
      <vt:lpstr>Yleistä</vt:lpstr>
      <vt:lpstr>PowerPoint-esitys</vt:lpstr>
      <vt:lpstr>PowerPoint-esitys</vt:lpstr>
      <vt:lpstr>PowerPoint-esitys</vt:lpstr>
      <vt:lpstr>PowerPoint-esitys</vt:lpstr>
      <vt:lpstr>PowerPoint-esitys</vt:lpstr>
      <vt:lpstr>Työmarkkinat Tuomas Mänttäri</vt:lpstr>
      <vt:lpstr>Yleistä</vt:lpstr>
      <vt:lpstr>TYÖTAISTELUT</vt:lpstr>
      <vt:lpstr>VIENTIVETOINEN TYÖMARKKINAMALLI</vt:lpstr>
      <vt:lpstr>PAIKALLISESTA SOPIMISESTA</vt:lpstr>
      <vt:lpstr>MÄÄRÄAIKAISUUDESTA, LOMAUTUSILMOITUSAJASTA, ENSIMMÄISESTÄ SAIRAUSPOISSAOLOPÄIVÄSTÄ</vt:lpstr>
      <vt:lpstr>TYÖSOPIMUKSEN PÄÄTTÄMINEN, YT-LAIN SOVELTAMISALA, TAKAISINOTTOVELVOLLISUUS</vt:lpstr>
      <vt:lpstr>UUDISTUKSET TOTEUTETAAN NOPEASTI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HALIn huomiot hallitusohjelmasta</dc:title>
  <dc:creator>Eveliina Vigelius</dc:creator>
  <cp:lastModifiedBy>Amanda Laukkanen</cp:lastModifiedBy>
  <cp:revision>2</cp:revision>
  <dcterms:created xsi:type="dcterms:W3CDTF">2023-06-18T09:58:58Z</dcterms:created>
  <dcterms:modified xsi:type="dcterms:W3CDTF">2023-06-19T07:20:22Z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0x0101006C7AA18A29D4A84E9762EF98359F5238</vt:lpwstr>
  </property>
</Properties>
</file>