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259" r:id="rId5"/>
    <p:sldId id="301" r:id="rId6"/>
    <p:sldId id="270" r:id="rId7"/>
    <p:sldId id="700" r:id="rId8"/>
    <p:sldId id="699" r:id="rId9"/>
    <p:sldId id="701" r:id="rId10"/>
    <p:sldId id="320" r:id="rId11"/>
    <p:sldId id="327" r:id="rId12"/>
    <p:sldId id="733" r:id="rId13"/>
    <p:sldId id="702" r:id="rId14"/>
    <p:sldId id="333" r:id="rId15"/>
    <p:sldId id="703" r:id="rId16"/>
    <p:sldId id="335" r:id="rId17"/>
    <p:sldId id="736" r:id="rId18"/>
    <p:sldId id="737" r:id="rId19"/>
    <p:sldId id="331" r:id="rId20"/>
    <p:sldId id="732" r:id="rId21"/>
    <p:sldId id="723" r:id="rId22"/>
    <p:sldId id="724" r:id="rId23"/>
    <p:sldId id="726" r:id="rId24"/>
    <p:sldId id="727" r:id="rId25"/>
    <p:sldId id="707" r:id="rId26"/>
    <p:sldId id="708" r:id="rId27"/>
    <p:sldId id="709" r:id="rId28"/>
    <p:sldId id="722" r:id="rId29"/>
    <p:sldId id="714" r:id="rId30"/>
    <p:sldId id="729" r:id="rId31"/>
    <p:sldId id="728" r:id="rId32"/>
    <p:sldId id="710" r:id="rId33"/>
    <p:sldId id="715" r:id="rId34"/>
    <p:sldId id="725" r:id="rId35"/>
    <p:sldId id="730" r:id="rId36"/>
    <p:sldId id="731" r:id="rId37"/>
    <p:sldId id="711" r:id="rId38"/>
    <p:sldId id="712" r:id="rId39"/>
    <p:sldId id="713" r:id="rId40"/>
    <p:sldId id="338" r:id="rId41"/>
    <p:sldId id="704" r:id="rId42"/>
    <p:sldId id="340" r:id="rId43"/>
    <p:sldId id="705" r:id="rId44"/>
    <p:sldId id="706" r:id="rId45"/>
    <p:sldId id="355" r:id="rId46"/>
    <p:sldId id="717" r:id="rId47"/>
    <p:sldId id="716" r:id="rId48"/>
    <p:sldId id="718" r:id="rId49"/>
    <p:sldId id="719" r:id="rId50"/>
    <p:sldId id="721" r:id="rId51"/>
    <p:sldId id="720" r:id="rId52"/>
    <p:sldId id="312" r:id="rId53"/>
    <p:sldId id="267" r:id="rId5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75A6"/>
    <a:srgbClr val="F7C300"/>
    <a:srgbClr val="2DCDBC"/>
    <a:srgbClr val="E05648"/>
    <a:srgbClr val="362373"/>
    <a:srgbClr val="D9C0EC"/>
    <a:srgbClr val="0000CC"/>
    <a:srgbClr val="E6E6E6"/>
    <a:srgbClr val="C8C8C8"/>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2153D-0DCF-4976-8F07-ABE094DBA117}" v="2" dt="2023-09-07T09:54:15.911"/>
  </p1510:revLst>
</p1510:revInfo>
</file>

<file path=ppt/tableStyles.xml><?xml version="1.0" encoding="utf-8"?>
<a:tblStyleLst xmlns:a="http://schemas.openxmlformats.org/drawingml/2006/main" def="{69012ECD-51FC-41F1-AA8D-1B2483CD663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4" autoAdjust="0"/>
    <p:restoredTop sz="94660"/>
  </p:normalViewPr>
  <p:slideViewPr>
    <p:cSldViewPr snapToGrid="0" showGuides="1">
      <p:cViewPr varScale="1">
        <p:scale>
          <a:sx n="162" d="100"/>
          <a:sy n="162" d="100"/>
        </p:scale>
        <p:origin x="378"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2F6BC-C3AC-471B-A838-B70FD4272352}" type="datetimeFigureOut">
              <a:rPr lang="fi-FI" smtClean="0"/>
              <a:t>28.9.2023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AD96A-2756-48D5-983B-63C214F57679}" type="slidenum">
              <a:rPr lang="fi-FI" smtClean="0"/>
              <a:t>‹#›</a:t>
            </a:fld>
            <a:endParaRPr lang="fi-FI"/>
          </a:p>
        </p:txBody>
      </p:sp>
    </p:spTree>
    <p:extLst>
      <p:ext uri="{BB962C8B-B14F-4D97-AF65-F5344CB8AC3E}">
        <p14:creationId xmlns:p14="http://schemas.microsoft.com/office/powerpoint/2010/main" val="168090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801757" y="1721224"/>
            <a:ext cx="8064337" cy="3666563"/>
          </a:xfrm>
        </p:spPr>
        <p:txBody>
          <a:bodyPr anchor="b"/>
          <a:lstStyle>
            <a:lvl1pPr algn="l">
              <a:lnSpc>
                <a:spcPts val="6700"/>
              </a:lnSpc>
              <a:defRPr sz="7000"/>
            </a:lvl1pPr>
          </a:lstStyle>
          <a:p>
            <a:r>
              <a:rPr lang="en-GB" dirty="0"/>
              <a:t>CLICK TO EDIT MASTER TITLE STYLE</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801757" y="5661212"/>
            <a:ext cx="9158032" cy="354106"/>
          </a:xfrm>
        </p:spPr>
        <p:txBody>
          <a:bodyPr anchor="ctr" anchorCtr="0"/>
          <a:lstStyle>
            <a:lvl1pPr marL="0" indent="0" algn="l">
              <a:buNone/>
              <a:defRPr sz="1400" b="0">
                <a:solidFill>
                  <a:srgbClr val="FF9A00"/>
                </a:solidFill>
                <a:latin typeface="Lucida Sans Typewriter" panose="020B0509030504030204" pitchFamily="49"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fi-FI" dirty="0"/>
          </a:p>
        </p:txBody>
      </p:sp>
      <p:pic>
        <p:nvPicPr>
          <p:cNvPr id="30" name="Picture 29" descr="Text&#10;&#10;Description automatically generated">
            <a:extLst>
              <a:ext uri="{FF2B5EF4-FFF2-40B4-BE49-F238E27FC236}">
                <a16:creationId xmlns:a16="http://schemas.microsoft.com/office/drawing/2014/main" id="{B8332011-C760-1191-6FC7-D41395D2C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57" y="781568"/>
            <a:ext cx="2233789" cy="639589"/>
          </a:xfrm>
          <a:prstGeom prst="rect">
            <a:avLst/>
          </a:prstGeom>
        </p:spPr>
      </p:pic>
    </p:spTree>
    <p:extLst>
      <p:ext uri="{BB962C8B-B14F-4D97-AF65-F5344CB8AC3E}">
        <p14:creationId xmlns:p14="http://schemas.microsoft.com/office/powerpoint/2010/main" val="309070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st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01757" y="1301855"/>
            <a:ext cx="6676838" cy="4601404"/>
          </a:xfrm>
        </p:spPr>
        <p:txBody>
          <a:bodyPr anchor="b"/>
          <a:lstStyle>
            <a:lvl1pPr algn="l">
              <a:defRPr sz="4000">
                <a:solidFill>
                  <a:srgbClr val="FF9A00"/>
                </a:solidFill>
              </a:defRPr>
            </a:lvl1pPr>
          </a:lstStyle>
          <a:p>
            <a:r>
              <a:rPr lang="fi-FI" dirty="0"/>
              <a:t>MUOKKAA OTS.A PERUSTYYL. NAPSAUTT.</a:t>
            </a:r>
          </a:p>
        </p:txBody>
      </p:sp>
      <p:sp>
        <p:nvSpPr>
          <p:cNvPr id="5" name="Alatunnisteen paikkamerkki 4">
            <a:extLst>
              <a:ext uri="{FF2B5EF4-FFF2-40B4-BE49-F238E27FC236}">
                <a16:creationId xmlns:a16="http://schemas.microsoft.com/office/drawing/2014/main" id="{A0764A51-C785-4054-9C0C-CCAEDADB3723}"/>
              </a:ext>
            </a:extLst>
          </p:cNvPr>
          <p:cNvSpPr>
            <a:spLocks noGrp="1"/>
          </p:cNvSpPr>
          <p:nvPr>
            <p:ph type="ftr" sz="quarter" idx="11"/>
          </p:nvPr>
        </p:nvSpPr>
        <p:spPr/>
        <p:txBody>
          <a:bodyPr/>
          <a:lstStyle/>
          <a:p>
            <a:pPr algn="l"/>
            <a:r>
              <a:rPr lang="fi-FI"/>
              <a:t>Hyvinvointiala HALI ry</a:t>
            </a:r>
            <a:endParaRPr lang="fi-FI" dirty="0"/>
          </a:p>
        </p:txBody>
      </p:sp>
      <p:sp>
        <p:nvSpPr>
          <p:cNvPr id="6" name="Dian numeron paikkamerkki 5">
            <a:extLst>
              <a:ext uri="{FF2B5EF4-FFF2-40B4-BE49-F238E27FC236}">
                <a16:creationId xmlns:a16="http://schemas.microsoft.com/office/drawing/2014/main" id="{8D9D8BC3-3B45-4128-9B02-D776AA8202C3}"/>
              </a:ext>
            </a:extLst>
          </p:cNvPr>
          <p:cNvSpPr>
            <a:spLocks noGrp="1"/>
          </p:cNvSpPr>
          <p:nvPr>
            <p:ph type="sldNum" sz="quarter" idx="12"/>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917359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Nosto 3">
    <p:bg>
      <p:bgPr>
        <a:solidFill>
          <a:srgbClr val="0000C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4680000" y="1303200"/>
            <a:ext cx="6678000" cy="4600800"/>
          </a:xfrm>
        </p:spPr>
        <p:txBody>
          <a:bodyPr anchor="ctr" anchorCtr="0"/>
          <a:lstStyle>
            <a:lvl1pPr algn="r">
              <a:defRPr>
                <a:solidFill>
                  <a:schemeClr val="bg1"/>
                </a:solidFill>
              </a:defRPr>
            </a:lvl1pPr>
          </a:lstStyle>
          <a:p>
            <a:r>
              <a:rPr lang="en-GB" dirty="0"/>
              <a:t>CLICK TO EDIT MASTER TITLE STYLE</a:t>
            </a:r>
            <a:endParaRPr lang="fi-FI" dirty="0"/>
          </a:p>
        </p:txBody>
      </p:sp>
      <p:sp>
        <p:nvSpPr>
          <p:cNvPr id="7" name="Alatunnisteen paikkamerkki 6">
            <a:extLst>
              <a:ext uri="{FF2B5EF4-FFF2-40B4-BE49-F238E27FC236}">
                <a16:creationId xmlns:a16="http://schemas.microsoft.com/office/drawing/2014/main" id="{9CE4E710-2389-4618-B248-8994399E921D}"/>
              </a:ext>
            </a:extLst>
          </p:cNvPr>
          <p:cNvSpPr>
            <a:spLocks noGrp="1"/>
          </p:cNvSpPr>
          <p:nvPr>
            <p:ph type="ftr" sz="quarter" idx="11"/>
          </p:nvPr>
        </p:nvSpPr>
        <p:spPr/>
        <p:txBody>
          <a:bodyPr/>
          <a:lstStyle>
            <a:lvl1pPr>
              <a:defRPr>
                <a:solidFill>
                  <a:schemeClr val="bg1"/>
                </a:solidFill>
              </a:defRPr>
            </a:lvl1pPr>
          </a:lstStyle>
          <a:p>
            <a:pPr algn="l"/>
            <a:r>
              <a:rPr lang="fi-FI"/>
              <a:t>Hyvinvointiala HALI ry</a:t>
            </a:r>
            <a:endParaRPr lang="fi-FI" dirty="0"/>
          </a:p>
        </p:txBody>
      </p:sp>
      <p:sp>
        <p:nvSpPr>
          <p:cNvPr id="8" name="Dian numeron paikkamerkki 7">
            <a:extLst>
              <a:ext uri="{FF2B5EF4-FFF2-40B4-BE49-F238E27FC236}">
                <a16:creationId xmlns:a16="http://schemas.microsoft.com/office/drawing/2014/main" id="{35EDDE6A-AD30-45C0-AB98-3CBCD99C81C4}"/>
              </a:ext>
            </a:extLst>
          </p:cNvPr>
          <p:cNvSpPr>
            <a:spLocks noGrp="1"/>
          </p:cNvSpPr>
          <p:nvPr>
            <p:ph type="sldNum" sz="quarter" idx="12"/>
          </p:nvPr>
        </p:nvSpPr>
        <p:spPr/>
        <p:txBody>
          <a:bodyPr/>
          <a:lstStyle>
            <a:lvl1pPr>
              <a:defRPr>
                <a:solidFill>
                  <a:schemeClr val="bg1"/>
                </a:solidFill>
              </a:defRPr>
            </a:lvl1pPr>
          </a:lstStyle>
          <a:p>
            <a:fld id="{03D2D5F4-4871-4469-8343-ED7F6811B37D}" type="slidenum">
              <a:rPr lang="fi-FI" smtClean="0"/>
              <a:pPr/>
              <a:t>‹#›</a:t>
            </a:fld>
            <a:endParaRPr lang="fi-FI" dirty="0"/>
          </a:p>
        </p:txBody>
      </p:sp>
      <p:grpSp>
        <p:nvGrpSpPr>
          <p:cNvPr id="21" name="Ryhmä 20">
            <a:extLst>
              <a:ext uri="{FF2B5EF4-FFF2-40B4-BE49-F238E27FC236}">
                <a16:creationId xmlns:a16="http://schemas.microsoft.com/office/drawing/2014/main" id="{881FEEE0-6519-4AE3-A914-6C2D4B83E901}"/>
              </a:ext>
              <a:ext uri="{C183D7F6-B498-43B3-948B-1728B52AA6E4}">
                <adec:decorative xmlns:adec="http://schemas.microsoft.com/office/drawing/2017/decorative" val="1"/>
              </a:ext>
            </a:extLst>
          </p:cNvPr>
          <p:cNvGrpSpPr/>
          <p:nvPr userDrawn="1"/>
        </p:nvGrpSpPr>
        <p:grpSpPr bwMode="gray">
          <a:xfrm>
            <a:off x="11489614" y="258762"/>
            <a:ext cx="444652" cy="444500"/>
            <a:chOff x="3773488" y="1106488"/>
            <a:chExt cx="4645026" cy="4643438"/>
          </a:xfrm>
          <a:solidFill>
            <a:schemeClr val="bg1"/>
          </a:solidFill>
        </p:grpSpPr>
        <p:sp>
          <p:nvSpPr>
            <p:cNvPr id="22" name="Freeform 5">
              <a:extLst>
                <a:ext uri="{FF2B5EF4-FFF2-40B4-BE49-F238E27FC236}">
                  <a16:creationId xmlns:a16="http://schemas.microsoft.com/office/drawing/2014/main" id="{A98EDFF6-23E5-4F9F-8654-28515746DF09}"/>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3" name="Freeform 6">
              <a:extLst>
                <a:ext uri="{FF2B5EF4-FFF2-40B4-BE49-F238E27FC236}">
                  <a16:creationId xmlns:a16="http://schemas.microsoft.com/office/drawing/2014/main" id="{F0D59063-73E7-419A-B113-0433F1775628}"/>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4" name="Freeform 7">
              <a:extLst>
                <a:ext uri="{FF2B5EF4-FFF2-40B4-BE49-F238E27FC236}">
                  <a16:creationId xmlns:a16="http://schemas.microsoft.com/office/drawing/2014/main" id="{D4236402-B854-4948-981F-64972EBA1621}"/>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5" name="Freeform 8">
              <a:extLst>
                <a:ext uri="{FF2B5EF4-FFF2-40B4-BE49-F238E27FC236}">
                  <a16:creationId xmlns:a16="http://schemas.microsoft.com/office/drawing/2014/main" id="{4EAE1081-0FC3-4460-B0D3-3CFC9F52DC79}"/>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6" name="Freeform 9">
              <a:extLst>
                <a:ext uri="{FF2B5EF4-FFF2-40B4-BE49-F238E27FC236}">
                  <a16:creationId xmlns:a16="http://schemas.microsoft.com/office/drawing/2014/main" id="{2267C57D-45E8-41E8-9F42-357D424A9241}"/>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7" name="Freeform 10">
              <a:extLst>
                <a:ext uri="{FF2B5EF4-FFF2-40B4-BE49-F238E27FC236}">
                  <a16:creationId xmlns:a16="http://schemas.microsoft.com/office/drawing/2014/main" id="{FB84BF48-6E4D-4F2E-B727-19C15585D729}"/>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8" name="Freeform 11">
              <a:extLst>
                <a:ext uri="{FF2B5EF4-FFF2-40B4-BE49-F238E27FC236}">
                  <a16:creationId xmlns:a16="http://schemas.microsoft.com/office/drawing/2014/main" id="{5ACEE3C3-46F7-451C-8A57-0CD145375D62}"/>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9" name="Freeform 12">
              <a:extLst>
                <a:ext uri="{FF2B5EF4-FFF2-40B4-BE49-F238E27FC236}">
                  <a16:creationId xmlns:a16="http://schemas.microsoft.com/office/drawing/2014/main" id="{93A6F06C-4514-4E0E-9D0D-AC8ED0E2B028}"/>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grpSp>
    </p:spTree>
    <p:extLst>
      <p:ext uri="{BB962C8B-B14F-4D97-AF65-F5344CB8AC3E}">
        <p14:creationId xmlns:p14="http://schemas.microsoft.com/office/powerpoint/2010/main" val="3084535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1_Nosto 3">
    <p:bg>
      <p:bgPr>
        <a:solidFill>
          <a:srgbClr val="D9C0E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2757000" y="1303200"/>
            <a:ext cx="6678000" cy="4600800"/>
          </a:xfrm>
        </p:spPr>
        <p:txBody>
          <a:bodyPr anchor="ctr" anchorCtr="0"/>
          <a:lstStyle>
            <a:lvl1pPr algn="ctr">
              <a:defRPr>
                <a:solidFill>
                  <a:schemeClr val="bg1"/>
                </a:solidFill>
              </a:defRPr>
            </a:lvl1pPr>
          </a:lstStyle>
          <a:p>
            <a:r>
              <a:rPr lang="en-GB" dirty="0"/>
              <a:t>CLICK TO EDIT MASTER TITLE STYLE</a:t>
            </a:r>
            <a:endParaRPr lang="fi-FI" dirty="0"/>
          </a:p>
        </p:txBody>
      </p:sp>
      <p:sp>
        <p:nvSpPr>
          <p:cNvPr id="7" name="Alatunnisteen paikkamerkki 6">
            <a:extLst>
              <a:ext uri="{FF2B5EF4-FFF2-40B4-BE49-F238E27FC236}">
                <a16:creationId xmlns:a16="http://schemas.microsoft.com/office/drawing/2014/main" id="{9CE4E710-2389-4618-B248-8994399E921D}"/>
              </a:ext>
            </a:extLst>
          </p:cNvPr>
          <p:cNvSpPr>
            <a:spLocks noGrp="1"/>
          </p:cNvSpPr>
          <p:nvPr>
            <p:ph type="ftr" sz="quarter" idx="11"/>
          </p:nvPr>
        </p:nvSpPr>
        <p:spPr/>
        <p:txBody>
          <a:bodyPr/>
          <a:lstStyle>
            <a:lvl1pPr>
              <a:defRPr>
                <a:solidFill>
                  <a:schemeClr val="bg1"/>
                </a:solidFill>
              </a:defRPr>
            </a:lvl1pPr>
          </a:lstStyle>
          <a:p>
            <a:pPr algn="l"/>
            <a:r>
              <a:rPr lang="fi-FI" dirty="0"/>
              <a:t>Hyvinvointiala HALI ry</a:t>
            </a:r>
          </a:p>
        </p:txBody>
      </p:sp>
      <p:sp>
        <p:nvSpPr>
          <p:cNvPr id="8" name="Dian numeron paikkamerkki 7">
            <a:extLst>
              <a:ext uri="{FF2B5EF4-FFF2-40B4-BE49-F238E27FC236}">
                <a16:creationId xmlns:a16="http://schemas.microsoft.com/office/drawing/2014/main" id="{35EDDE6A-AD30-45C0-AB98-3CBCD99C81C4}"/>
              </a:ext>
            </a:extLst>
          </p:cNvPr>
          <p:cNvSpPr>
            <a:spLocks noGrp="1"/>
          </p:cNvSpPr>
          <p:nvPr>
            <p:ph type="sldNum" sz="quarter" idx="12"/>
          </p:nvPr>
        </p:nvSpPr>
        <p:spPr/>
        <p:txBody>
          <a:bodyPr/>
          <a:lstStyle>
            <a:lvl1pPr>
              <a:defRPr>
                <a:solidFill>
                  <a:schemeClr val="bg1"/>
                </a:solidFill>
              </a:defRPr>
            </a:lvl1pPr>
          </a:lstStyle>
          <a:p>
            <a:fld id="{03D2D5F4-4871-4469-8343-ED7F6811B37D}" type="slidenum">
              <a:rPr lang="fi-FI" smtClean="0"/>
              <a:pPr/>
              <a:t>‹#›</a:t>
            </a:fld>
            <a:endParaRPr lang="fi-FI" dirty="0"/>
          </a:p>
        </p:txBody>
      </p:sp>
      <p:grpSp>
        <p:nvGrpSpPr>
          <p:cNvPr id="21" name="Ryhmä 20">
            <a:extLst>
              <a:ext uri="{FF2B5EF4-FFF2-40B4-BE49-F238E27FC236}">
                <a16:creationId xmlns:a16="http://schemas.microsoft.com/office/drawing/2014/main" id="{881FEEE0-6519-4AE3-A914-6C2D4B83E901}"/>
              </a:ext>
              <a:ext uri="{C183D7F6-B498-43B3-948B-1728B52AA6E4}">
                <adec:decorative xmlns:adec="http://schemas.microsoft.com/office/drawing/2017/decorative" val="1"/>
              </a:ext>
            </a:extLst>
          </p:cNvPr>
          <p:cNvGrpSpPr/>
          <p:nvPr userDrawn="1"/>
        </p:nvGrpSpPr>
        <p:grpSpPr bwMode="gray">
          <a:xfrm>
            <a:off x="11489614" y="258762"/>
            <a:ext cx="444652" cy="444500"/>
            <a:chOff x="3773488" y="1106488"/>
            <a:chExt cx="4645026" cy="4643438"/>
          </a:xfrm>
          <a:solidFill>
            <a:schemeClr val="bg1"/>
          </a:solidFill>
        </p:grpSpPr>
        <p:sp>
          <p:nvSpPr>
            <p:cNvPr id="22" name="Freeform 5">
              <a:extLst>
                <a:ext uri="{FF2B5EF4-FFF2-40B4-BE49-F238E27FC236}">
                  <a16:creationId xmlns:a16="http://schemas.microsoft.com/office/drawing/2014/main" id="{A98EDFF6-23E5-4F9F-8654-28515746DF09}"/>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3" name="Freeform 6">
              <a:extLst>
                <a:ext uri="{FF2B5EF4-FFF2-40B4-BE49-F238E27FC236}">
                  <a16:creationId xmlns:a16="http://schemas.microsoft.com/office/drawing/2014/main" id="{F0D59063-73E7-419A-B113-0433F1775628}"/>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4" name="Freeform 7">
              <a:extLst>
                <a:ext uri="{FF2B5EF4-FFF2-40B4-BE49-F238E27FC236}">
                  <a16:creationId xmlns:a16="http://schemas.microsoft.com/office/drawing/2014/main" id="{D4236402-B854-4948-981F-64972EBA1621}"/>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5" name="Freeform 8">
              <a:extLst>
                <a:ext uri="{FF2B5EF4-FFF2-40B4-BE49-F238E27FC236}">
                  <a16:creationId xmlns:a16="http://schemas.microsoft.com/office/drawing/2014/main" id="{4EAE1081-0FC3-4460-B0D3-3CFC9F52DC79}"/>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6" name="Freeform 9">
              <a:extLst>
                <a:ext uri="{FF2B5EF4-FFF2-40B4-BE49-F238E27FC236}">
                  <a16:creationId xmlns:a16="http://schemas.microsoft.com/office/drawing/2014/main" id="{2267C57D-45E8-41E8-9F42-357D424A9241}"/>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7" name="Freeform 10">
              <a:extLst>
                <a:ext uri="{FF2B5EF4-FFF2-40B4-BE49-F238E27FC236}">
                  <a16:creationId xmlns:a16="http://schemas.microsoft.com/office/drawing/2014/main" id="{FB84BF48-6E4D-4F2E-B727-19C15585D729}"/>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8" name="Freeform 11">
              <a:extLst>
                <a:ext uri="{FF2B5EF4-FFF2-40B4-BE49-F238E27FC236}">
                  <a16:creationId xmlns:a16="http://schemas.microsoft.com/office/drawing/2014/main" id="{5ACEE3C3-46F7-451C-8A57-0CD145375D62}"/>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9" name="Freeform 12">
              <a:extLst>
                <a:ext uri="{FF2B5EF4-FFF2-40B4-BE49-F238E27FC236}">
                  <a16:creationId xmlns:a16="http://schemas.microsoft.com/office/drawing/2014/main" id="{93A6F06C-4514-4E0E-9D0D-AC8ED0E2B028}"/>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grpSp>
    </p:spTree>
    <p:extLst>
      <p:ext uri="{BB962C8B-B14F-4D97-AF65-F5344CB8AC3E}">
        <p14:creationId xmlns:p14="http://schemas.microsoft.com/office/powerpoint/2010/main" val="630088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osto kuvalla">
    <p:bg>
      <p:bgPr>
        <a:solidFill>
          <a:schemeClr val="bg1">
            <a:lumMod val="95000"/>
          </a:schemeClr>
        </a:solidFill>
        <a:effectLst/>
      </p:bgPr>
    </p:bg>
    <p:spTree>
      <p:nvGrpSpPr>
        <p:cNvPr id="1" name=""/>
        <p:cNvGrpSpPr/>
        <p:nvPr/>
      </p:nvGrpSpPr>
      <p:grpSpPr>
        <a:xfrm>
          <a:off x="0" y="0"/>
          <a:ext cx="0" cy="0"/>
          <a:chOff x="0" y="0"/>
          <a:chExt cx="0" cy="0"/>
        </a:xfrm>
      </p:grpSpPr>
      <p:sp>
        <p:nvSpPr>
          <p:cNvPr id="30" name="Kuvan paikkamerkki 2">
            <a:extLst>
              <a:ext uri="{FF2B5EF4-FFF2-40B4-BE49-F238E27FC236}">
                <a16:creationId xmlns:a16="http://schemas.microsoft.com/office/drawing/2014/main" id="{4A22D8BA-5F2B-4E6A-BD07-A4FEEF716A95}"/>
              </a:ext>
            </a:extLst>
          </p:cNvPr>
          <p:cNvSpPr>
            <a:spLocks noGrp="1"/>
          </p:cNvSpPr>
          <p:nvPr>
            <p:ph type="pic" idx="13"/>
          </p:nvPr>
        </p:nvSpPr>
        <p:spPr>
          <a:xfrm>
            <a:off x="0" y="0"/>
            <a:ext cx="12192000"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31" name="Tekstin paikkamerkki 10">
            <a:extLst>
              <a:ext uri="{FF2B5EF4-FFF2-40B4-BE49-F238E27FC236}">
                <a16:creationId xmlns:a16="http://schemas.microsoft.com/office/drawing/2014/main" id="{06436366-2D62-49EE-959D-6BAFC4DFC4D3}"/>
              </a:ext>
            </a:extLst>
          </p:cNvPr>
          <p:cNvSpPr>
            <a:spLocks noGrp="1"/>
          </p:cNvSpPr>
          <p:nvPr>
            <p:ph type="body" sz="quarter" idx="14" hasCustomPrompt="1"/>
          </p:nvPr>
        </p:nvSpPr>
        <p:spPr>
          <a:xfrm>
            <a:off x="11491200" y="259200"/>
            <a:ext cx="446400" cy="4464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spcBef>
                <a:spcPts val="0"/>
              </a:spcBef>
              <a:buNone/>
              <a:defRPr sz="200"/>
            </a:lvl1pPr>
          </a:lstStyle>
          <a:p>
            <a:pPr lvl="0"/>
            <a:r>
              <a:rPr lang="fi-FI" dirty="0"/>
              <a:t> </a:t>
            </a:r>
          </a:p>
        </p:txBody>
      </p:sp>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p:txBody>
          <a:bodyPr/>
          <a:lstStyle>
            <a:lvl1pPr>
              <a:defRPr>
                <a:solidFill>
                  <a:schemeClr val="bg1"/>
                </a:solidFill>
              </a:defRPr>
            </a:lvl1pPr>
          </a:lstStyle>
          <a:p>
            <a:r>
              <a:rPr lang="en-GB" dirty="0"/>
              <a:t>CLICK TO EDIT MASTER TITLE STYLE</a:t>
            </a:r>
            <a:endParaRPr lang="fi-FI" dirty="0"/>
          </a:p>
        </p:txBody>
      </p:sp>
      <p:sp>
        <p:nvSpPr>
          <p:cNvPr id="7" name="Alatunnisteen paikkamerkki 6">
            <a:extLst>
              <a:ext uri="{FF2B5EF4-FFF2-40B4-BE49-F238E27FC236}">
                <a16:creationId xmlns:a16="http://schemas.microsoft.com/office/drawing/2014/main" id="{9CE4E710-2389-4618-B248-8994399E921D}"/>
              </a:ext>
            </a:extLst>
          </p:cNvPr>
          <p:cNvSpPr>
            <a:spLocks noGrp="1"/>
          </p:cNvSpPr>
          <p:nvPr>
            <p:ph type="ftr" sz="quarter" idx="11"/>
          </p:nvPr>
        </p:nvSpPr>
        <p:spPr/>
        <p:txBody>
          <a:bodyPr/>
          <a:lstStyle>
            <a:lvl1pPr>
              <a:defRPr>
                <a:solidFill>
                  <a:schemeClr val="bg1"/>
                </a:solidFill>
              </a:defRPr>
            </a:lvl1pPr>
          </a:lstStyle>
          <a:p>
            <a:pPr algn="l"/>
            <a:r>
              <a:rPr lang="fi-FI"/>
              <a:t>Hyvinvointiala HALI ry</a:t>
            </a:r>
            <a:endParaRPr lang="fi-FI" dirty="0"/>
          </a:p>
        </p:txBody>
      </p:sp>
      <p:sp>
        <p:nvSpPr>
          <p:cNvPr id="8" name="Dian numeron paikkamerkki 7">
            <a:extLst>
              <a:ext uri="{FF2B5EF4-FFF2-40B4-BE49-F238E27FC236}">
                <a16:creationId xmlns:a16="http://schemas.microsoft.com/office/drawing/2014/main" id="{35EDDE6A-AD30-45C0-AB98-3CBCD99C81C4}"/>
              </a:ext>
            </a:extLst>
          </p:cNvPr>
          <p:cNvSpPr>
            <a:spLocks noGrp="1"/>
          </p:cNvSpPr>
          <p:nvPr>
            <p:ph type="sldNum" sz="quarter" idx="12"/>
          </p:nvPr>
        </p:nvSpPr>
        <p:spPr/>
        <p:txBody>
          <a:bodyPr/>
          <a:lstStyle>
            <a:lvl1pPr>
              <a:defRPr>
                <a:solidFill>
                  <a:schemeClr val="bg1"/>
                </a:solidFill>
              </a:defRPr>
            </a:lvl1p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1893967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uva">
    <p:bg>
      <p:bgPr>
        <a:solidFill>
          <a:schemeClr val="bg1">
            <a:lumMod val="95000"/>
          </a:schemeClr>
        </a:solidFill>
        <a:effectLst/>
      </p:bgPr>
    </p:bg>
    <p:spTree>
      <p:nvGrpSpPr>
        <p:cNvPr id="1" name=""/>
        <p:cNvGrpSpPr/>
        <p:nvPr/>
      </p:nvGrpSpPr>
      <p:grpSpPr>
        <a:xfrm>
          <a:off x="0" y="0"/>
          <a:ext cx="0" cy="0"/>
          <a:chOff x="0" y="0"/>
          <a:chExt cx="0" cy="0"/>
        </a:xfrm>
      </p:grpSpPr>
      <p:sp>
        <p:nvSpPr>
          <p:cNvPr id="8" name="Kuvan paikkamerkki 2">
            <a:extLst>
              <a:ext uri="{FF2B5EF4-FFF2-40B4-BE49-F238E27FC236}">
                <a16:creationId xmlns:a16="http://schemas.microsoft.com/office/drawing/2014/main" id="{AFECA7FB-1A3D-46FF-BD6C-8ADFC4677460}"/>
              </a:ext>
            </a:extLst>
          </p:cNvPr>
          <p:cNvSpPr>
            <a:spLocks noGrp="1"/>
          </p:cNvSpPr>
          <p:nvPr>
            <p:ph type="pic" idx="13"/>
          </p:nvPr>
        </p:nvSpPr>
        <p:spPr>
          <a:xfrm>
            <a:off x="0" y="0"/>
            <a:ext cx="12192000"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6" name="Alatunnisteen paikkamerkki 5">
            <a:extLst>
              <a:ext uri="{FF2B5EF4-FFF2-40B4-BE49-F238E27FC236}">
                <a16:creationId xmlns:a16="http://schemas.microsoft.com/office/drawing/2014/main" id="{3A9C2915-9C4A-472C-A81E-0BA86CAF6D74}"/>
              </a:ext>
            </a:extLst>
          </p:cNvPr>
          <p:cNvSpPr>
            <a:spLocks noGrp="1"/>
          </p:cNvSpPr>
          <p:nvPr>
            <p:ph type="ftr" sz="quarter" idx="11"/>
          </p:nvPr>
        </p:nvSpPr>
        <p:spPr/>
        <p:txBody>
          <a:bodyPr/>
          <a:lstStyle/>
          <a:p>
            <a:pPr algn="l"/>
            <a:r>
              <a:rPr lang="fi-FI"/>
              <a:t>Hyvinvointiala HALI ry</a:t>
            </a:r>
            <a:endParaRPr lang="fi-FI" dirty="0"/>
          </a:p>
        </p:txBody>
      </p:sp>
      <p:sp>
        <p:nvSpPr>
          <p:cNvPr id="7" name="Dian numeron paikkamerkki 6">
            <a:extLst>
              <a:ext uri="{FF2B5EF4-FFF2-40B4-BE49-F238E27FC236}">
                <a16:creationId xmlns:a16="http://schemas.microsoft.com/office/drawing/2014/main" id="{800A593B-2A0F-40EA-B9DB-752FB960C09F}"/>
              </a:ext>
            </a:extLst>
          </p:cNvPr>
          <p:cNvSpPr>
            <a:spLocks noGrp="1"/>
          </p:cNvSpPr>
          <p:nvPr>
            <p:ph type="sldNum" sz="quarter" idx="12"/>
          </p:nvPr>
        </p:nvSpPr>
        <p:spPr/>
        <p:txBody>
          <a:bodyPr/>
          <a:lstStyle/>
          <a:p>
            <a:fld id="{03D2D5F4-4871-4469-8343-ED7F6811B37D}" type="slidenum">
              <a:rPr lang="fi-FI" smtClean="0"/>
              <a:pPr/>
              <a:t>‹#›</a:t>
            </a:fld>
            <a:endParaRPr lang="fi-FI" dirty="0"/>
          </a:p>
        </p:txBody>
      </p:sp>
      <p:sp>
        <p:nvSpPr>
          <p:cNvPr id="9" name="Tekstin paikkamerkki 10">
            <a:extLst>
              <a:ext uri="{FF2B5EF4-FFF2-40B4-BE49-F238E27FC236}">
                <a16:creationId xmlns:a16="http://schemas.microsoft.com/office/drawing/2014/main" id="{02801BD1-0FB0-4556-B729-4AAEC29B7328}"/>
              </a:ext>
            </a:extLst>
          </p:cNvPr>
          <p:cNvSpPr>
            <a:spLocks noGrp="1"/>
          </p:cNvSpPr>
          <p:nvPr>
            <p:ph type="body" sz="quarter" idx="14" hasCustomPrompt="1"/>
          </p:nvPr>
        </p:nvSpPr>
        <p:spPr>
          <a:xfrm>
            <a:off x="11491200" y="259200"/>
            <a:ext cx="446400" cy="4464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spcBef>
                <a:spcPts val="0"/>
              </a:spcBef>
              <a:buNone/>
              <a:defRPr sz="200"/>
            </a:lvl1pPr>
          </a:lstStyle>
          <a:p>
            <a:pPr lvl="0"/>
            <a:r>
              <a:rPr lang="fi-FI" dirty="0"/>
              <a:t> </a:t>
            </a:r>
          </a:p>
        </p:txBody>
      </p:sp>
    </p:spTree>
    <p:extLst>
      <p:ext uri="{BB962C8B-B14F-4D97-AF65-F5344CB8AC3E}">
        <p14:creationId xmlns:p14="http://schemas.microsoft.com/office/powerpoint/2010/main" val="1779703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p:txBody>
          <a:bodyPr/>
          <a:lstStyle/>
          <a:p>
            <a:r>
              <a:rPr lang="en-GB" dirty="0"/>
              <a:t>CLICK TO EDIT MASTER TITLE STYLE</a:t>
            </a:r>
            <a:endParaRPr lang="fi-FI" dirty="0"/>
          </a:p>
        </p:txBody>
      </p:sp>
      <p:sp>
        <p:nvSpPr>
          <p:cNvPr id="7" name="Alatunnisteen paikkamerkki 6">
            <a:extLst>
              <a:ext uri="{FF2B5EF4-FFF2-40B4-BE49-F238E27FC236}">
                <a16:creationId xmlns:a16="http://schemas.microsoft.com/office/drawing/2014/main" id="{9CE4E710-2389-4618-B248-8994399E921D}"/>
              </a:ext>
            </a:extLst>
          </p:cNvPr>
          <p:cNvSpPr>
            <a:spLocks noGrp="1"/>
          </p:cNvSpPr>
          <p:nvPr>
            <p:ph type="ftr" sz="quarter" idx="11"/>
          </p:nvPr>
        </p:nvSpPr>
        <p:spPr/>
        <p:txBody>
          <a:bodyPr/>
          <a:lstStyle/>
          <a:p>
            <a:pPr algn="l"/>
            <a:r>
              <a:rPr lang="fi-FI"/>
              <a:t>Hyvinvointiala HALI ry</a:t>
            </a:r>
            <a:endParaRPr lang="fi-FI" dirty="0"/>
          </a:p>
        </p:txBody>
      </p:sp>
      <p:sp>
        <p:nvSpPr>
          <p:cNvPr id="8" name="Dian numeron paikkamerkki 7">
            <a:extLst>
              <a:ext uri="{FF2B5EF4-FFF2-40B4-BE49-F238E27FC236}">
                <a16:creationId xmlns:a16="http://schemas.microsoft.com/office/drawing/2014/main" id="{35EDDE6A-AD30-45C0-AB98-3CBCD99C81C4}"/>
              </a:ext>
            </a:extLst>
          </p:cNvPr>
          <p:cNvSpPr>
            <a:spLocks noGrp="1"/>
          </p:cNvSpPr>
          <p:nvPr>
            <p:ph type="sldNum" sz="quarter" idx="12"/>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3802220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3A9C2915-9C4A-472C-A81E-0BA86CAF6D74}"/>
              </a:ext>
            </a:extLst>
          </p:cNvPr>
          <p:cNvSpPr>
            <a:spLocks noGrp="1"/>
          </p:cNvSpPr>
          <p:nvPr>
            <p:ph type="ftr" sz="quarter" idx="11"/>
          </p:nvPr>
        </p:nvSpPr>
        <p:spPr/>
        <p:txBody>
          <a:bodyPr/>
          <a:lstStyle/>
          <a:p>
            <a:pPr algn="l"/>
            <a:r>
              <a:rPr lang="fi-FI"/>
              <a:t>Hyvinvointiala HALI ry</a:t>
            </a:r>
            <a:endParaRPr lang="fi-FI" dirty="0"/>
          </a:p>
        </p:txBody>
      </p:sp>
      <p:sp>
        <p:nvSpPr>
          <p:cNvPr id="7" name="Dian numeron paikkamerkki 6">
            <a:extLst>
              <a:ext uri="{FF2B5EF4-FFF2-40B4-BE49-F238E27FC236}">
                <a16:creationId xmlns:a16="http://schemas.microsoft.com/office/drawing/2014/main" id="{800A593B-2A0F-40EA-B9DB-752FB960C09F}"/>
              </a:ext>
            </a:extLst>
          </p:cNvPr>
          <p:cNvSpPr>
            <a:spLocks noGrp="1"/>
          </p:cNvSpPr>
          <p:nvPr>
            <p:ph type="sldNum" sz="quarter" idx="12"/>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2157964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hteystieto">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0BEAF6AD-4764-4900-8CAC-E41337ADC3C4}"/>
              </a:ext>
            </a:extLst>
          </p:cNvPr>
          <p:cNvSpPr>
            <a:spLocks noGrp="1"/>
          </p:cNvSpPr>
          <p:nvPr>
            <p:ph type="pic" sz="quarter" idx="10"/>
          </p:nvPr>
        </p:nvSpPr>
        <p:spPr>
          <a:xfrm>
            <a:off x="5001840" y="1115827"/>
            <a:ext cx="2192338" cy="2192338"/>
          </a:xfrm>
          <a:prstGeom prst="ellipse">
            <a:avLst/>
          </a:prstGeom>
          <a:solidFill>
            <a:schemeClr val="bg1">
              <a:lumMod val="95000"/>
            </a:schemeClr>
          </a:solidFill>
        </p:spPr>
        <p:txBody>
          <a:bodyPr anchor="ctr" anchorCtr="0"/>
          <a:lstStyle>
            <a:lvl1pPr marL="0" indent="0" algn="ctr">
              <a:buNone/>
              <a:defRPr sz="1400" b="1" i="1"/>
            </a:lvl1pPr>
          </a:lstStyle>
          <a:p>
            <a:r>
              <a:rPr lang="en-GB"/>
              <a:t>Click icon to add picture</a:t>
            </a:r>
            <a:endParaRPr lang="fi-FI"/>
          </a:p>
        </p:txBody>
      </p:sp>
      <p:sp>
        <p:nvSpPr>
          <p:cNvPr id="7" name="Otsikko 6">
            <a:extLst>
              <a:ext uri="{FF2B5EF4-FFF2-40B4-BE49-F238E27FC236}">
                <a16:creationId xmlns:a16="http://schemas.microsoft.com/office/drawing/2014/main" id="{D42DD029-A421-480C-BE24-30263C1F6A3D}"/>
              </a:ext>
            </a:extLst>
          </p:cNvPr>
          <p:cNvSpPr>
            <a:spLocks noGrp="1"/>
          </p:cNvSpPr>
          <p:nvPr>
            <p:ph type="title" hasCustomPrompt="1"/>
          </p:nvPr>
        </p:nvSpPr>
        <p:spPr>
          <a:xfrm>
            <a:off x="803082" y="3527613"/>
            <a:ext cx="10587162" cy="712695"/>
          </a:xfrm>
        </p:spPr>
        <p:txBody>
          <a:bodyPr anchor="ctr" anchorCtr="0"/>
          <a:lstStyle>
            <a:lvl1pPr algn="ctr">
              <a:defRPr sz="3200"/>
            </a:lvl1pPr>
          </a:lstStyle>
          <a:p>
            <a:r>
              <a:rPr lang="en-GB" dirty="0"/>
              <a:t>CLICK TO EDIT MASTER TITLE STYLE</a:t>
            </a:r>
            <a:endParaRPr lang="fi-FI" dirty="0"/>
          </a:p>
        </p:txBody>
      </p:sp>
      <p:sp>
        <p:nvSpPr>
          <p:cNvPr id="10" name="Tekstin paikkamerkki 9">
            <a:extLst>
              <a:ext uri="{FF2B5EF4-FFF2-40B4-BE49-F238E27FC236}">
                <a16:creationId xmlns:a16="http://schemas.microsoft.com/office/drawing/2014/main" id="{1802B31A-EFCC-4823-A3EA-C23BAFCBF3A5}"/>
              </a:ext>
            </a:extLst>
          </p:cNvPr>
          <p:cNvSpPr>
            <a:spLocks noGrp="1"/>
          </p:cNvSpPr>
          <p:nvPr>
            <p:ph type="body" sz="quarter" idx="11"/>
          </p:nvPr>
        </p:nvSpPr>
        <p:spPr>
          <a:xfrm>
            <a:off x="1990816" y="4294093"/>
            <a:ext cx="8215312" cy="614363"/>
          </a:xfrm>
        </p:spPr>
        <p:txBody>
          <a:bodyPr/>
          <a:lstStyle>
            <a:lvl1pPr marL="0" indent="0" algn="ctr">
              <a:spcBef>
                <a:spcPts val="0"/>
              </a:spcBef>
              <a:buNone/>
              <a:defRPr sz="1500">
                <a:latin typeface="Lucida Sans Typewriter" panose="020B0509030504030204" pitchFamily="49" charset="77"/>
              </a:defRPr>
            </a:lvl1pPr>
            <a:lvl2pPr marL="358775" indent="0">
              <a:buNone/>
              <a:defRPr/>
            </a:lvl2pPr>
          </a:lstStyle>
          <a:p>
            <a:pPr lvl="0"/>
            <a:r>
              <a:rPr lang="en-GB"/>
              <a:t>Click to edit Master text styles</a:t>
            </a:r>
          </a:p>
        </p:txBody>
      </p:sp>
      <p:sp>
        <p:nvSpPr>
          <p:cNvPr id="26" name="Tekstin paikkamerkki 9">
            <a:extLst>
              <a:ext uri="{FF2B5EF4-FFF2-40B4-BE49-F238E27FC236}">
                <a16:creationId xmlns:a16="http://schemas.microsoft.com/office/drawing/2014/main" id="{801169E8-497F-4048-994F-BA70CEAD6325}"/>
              </a:ext>
            </a:extLst>
          </p:cNvPr>
          <p:cNvSpPr>
            <a:spLocks noGrp="1"/>
          </p:cNvSpPr>
          <p:nvPr>
            <p:ph type="body" sz="quarter" idx="12"/>
          </p:nvPr>
        </p:nvSpPr>
        <p:spPr>
          <a:xfrm>
            <a:off x="5760475" y="5015750"/>
            <a:ext cx="4773054" cy="242049"/>
          </a:xfrm>
        </p:spPr>
        <p:txBody>
          <a:bodyPr anchor="ctr" anchorCtr="0"/>
          <a:lstStyle>
            <a:lvl1pPr marL="0" indent="0" algn="l">
              <a:spcBef>
                <a:spcPts val="0"/>
              </a:spcBef>
              <a:buNone/>
              <a:defRPr sz="1500">
                <a:latin typeface="Lucida Sans Typewriter" panose="020B0509030504030204" pitchFamily="49" charset="77"/>
              </a:defRPr>
            </a:lvl1pPr>
            <a:lvl2pPr marL="358775" indent="0">
              <a:buNone/>
              <a:defRPr/>
            </a:lvl2pPr>
          </a:lstStyle>
          <a:p>
            <a:pPr lvl="0"/>
            <a:r>
              <a:rPr lang="en-GB"/>
              <a:t>Click to edit Master text styles</a:t>
            </a:r>
          </a:p>
        </p:txBody>
      </p:sp>
      <p:sp>
        <p:nvSpPr>
          <p:cNvPr id="27" name="Tekstin paikkamerkki 9">
            <a:extLst>
              <a:ext uri="{FF2B5EF4-FFF2-40B4-BE49-F238E27FC236}">
                <a16:creationId xmlns:a16="http://schemas.microsoft.com/office/drawing/2014/main" id="{FC6B1248-FC83-4ADF-8508-1542B2FBE342}"/>
              </a:ext>
            </a:extLst>
          </p:cNvPr>
          <p:cNvSpPr>
            <a:spLocks noGrp="1"/>
          </p:cNvSpPr>
          <p:nvPr>
            <p:ph type="body" sz="quarter" idx="13"/>
          </p:nvPr>
        </p:nvSpPr>
        <p:spPr>
          <a:xfrm>
            <a:off x="5760475" y="5248832"/>
            <a:ext cx="4773054" cy="242049"/>
          </a:xfrm>
        </p:spPr>
        <p:txBody>
          <a:bodyPr anchor="ctr" anchorCtr="0"/>
          <a:lstStyle>
            <a:lvl1pPr marL="0" indent="0" algn="l">
              <a:spcBef>
                <a:spcPts val="0"/>
              </a:spcBef>
              <a:buNone/>
              <a:defRPr sz="1500">
                <a:latin typeface="Lucida Sans Typewriter" panose="020B0509030504030204" pitchFamily="49" charset="77"/>
              </a:defRPr>
            </a:lvl1pPr>
            <a:lvl2pPr marL="358775" indent="0">
              <a:buNone/>
              <a:defRPr/>
            </a:lvl2pPr>
          </a:lstStyle>
          <a:p>
            <a:pPr lvl="0"/>
            <a:r>
              <a:rPr lang="en-GB" dirty="0"/>
              <a:t>Click to edit Master text styles</a:t>
            </a:r>
          </a:p>
        </p:txBody>
      </p:sp>
      <p:sp>
        <p:nvSpPr>
          <p:cNvPr id="29" name="Alatunnisteen paikkamerkki 28">
            <a:extLst>
              <a:ext uri="{FF2B5EF4-FFF2-40B4-BE49-F238E27FC236}">
                <a16:creationId xmlns:a16="http://schemas.microsoft.com/office/drawing/2014/main" id="{45D3C975-7624-4B3E-9E19-FE1093CC554C}"/>
              </a:ext>
            </a:extLst>
          </p:cNvPr>
          <p:cNvSpPr>
            <a:spLocks noGrp="1"/>
          </p:cNvSpPr>
          <p:nvPr>
            <p:ph type="ftr" sz="quarter" idx="15"/>
          </p:nvPr>
        </p:nvSpPr>
        <p:spPr/>
        <p:txBody>
          <a:bodyPr/>
          <a:lstStyle/>
          <a:p>
            <a:pPr algn="l"/>
            <a:r>
              <a:rPr lang="fi-FI"/>
              <a:t>Hyvinvointiala HALI ry</a:t>
            </a:r>
            <a:endParaRPr lang="fi-FI" dirty="0"/>
          </a:p>
        </p:txBody>
      </p:sp>
      <p:sp>
        <p:nvSpPr>
          <p:cNvPr id="30" name="Dian numeron paikkamerkki 29">
            <a:extLst>
              <a:ext uri="{FF2B5EF4-FFF2-40B4-BE49-F238E27FC236}">
                <a16:creationId xmlns:a16="http://schemas.microsoft.com/office/drawing/2014/main" id="{ECE1920E-BAF1-413C-875B-107B0C2C8F4D}"/>
              </a:ext>
            </a:extLst>
          </p:cNvPr>
          <p:cNvSpPr>
            <a:spLocks noGrp="1"/>
          </p:cNvSpPr>
          <p:nvPr>
            <p:ph type="sldNum" sz="quarter" idx="16"/>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2346855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42631104-264C-4A3D-B57C-A3279DE785C7}"/>
              </a:ext>
            </a:extLst>
          </p:cNvPr>
          <p:cNvSpPr txBox="1"/>
          <p:nvPr userDrawn="1"/>
        </p:nvSpPr>
        <p:spPr>
          <a:xfrm>
            <a:off x="4210216" y="4039899"/>
            <a:ext cx="3768918" cy="1148328"/>
          </a:xfrm>
          <a:prstGeom prst="rect">
            <a:avLst/>
          </a:prstGeom>
          <a:noFill/>
        </p:spPr>
        <p:txBody>
          <a:bodyPr wrap="square" lIns="0" tIns="0" rIns="0" bIns="0" rtlCol="0">
            <a:spAutoFit/>
          </a:bodyPr>
          <a:lstStyle/>
          <a:p>
            <a:pPr algn="ctr">
              <a:lnSpc>
                <a:spcPct val="105000"/>
              </a:lnSpc>
            </a:pPr>
            <a:r>
              <a:rPr lang="fi-FI" sz="1200" b="0" i="0" dirty="0">
                <a:latin typeface="Lucida Sans Typewriter" panose="020B0509030504030204" pitchFamily="49" charset="77"/>
              </a:rPr>
              <a:t>Eteläranta 10, </a:t>
            </a:r>
          </a:p>
          <a:p>
            <a:pPr algn="ctr">
              <a:lnSpc>
                <a:spcPct val="105000"/>
              </a:lnSpc>
            </a:pPr>
            <a:r>
              <a:rPr lang="fi-FI" sz="1200" b="0" i="0" dirty="0">
                <a:latin typeface="Lucida Sans Typewriter" panose="020B0509030504030204" pitchFamily="49" charset="77"/>
              </a:rPr>
              <a:t>00130 Helsinki</a:t>
            </a:r>
          </a:p>
          <a:p>
            <a:pPr algn="ctr">
              <a:lnSpc>
                <a:spcPct val="105000"/>
              </a:lnSpc>
            </a:pPr>
            <a:r>
              <a:rPr lang="fi-FI" sz="1200" b="0" i="0" dirty="0">
                <a:latin typeface="Lucida Sans Typewriter" panose="020B0509030504030204" pitchFamily="49" charset="77"/>
              </a:rPr>
              <a:t>www.hyvinvointiala.fi</a:t>
            </a:r>
          </a:p>
          <a:p>
            <a:pPr algn="ctr">
              <a:lnSpc>
                <a:spcPct val="105000"/>
              </a:lnSpc>
            </a:pPr>
            <a:endParaRPr lang="fi-FI" sz="1200" b="0" i="0" dirty="0">
              <a:latin typeface="Lucida Sans Typewriter" panose="020B0509030504030204" pitchFamily="49" charset="77"/>
            </a:endParaRPr>
          </a:p>
          <a:p>
            <a:pPr algn="ctr">
              <a:lnSpc>
                <a:spcPct val="105000"/>
              </a:lnSpc>
            </a:pPr>
            <a:r>
              <a:rPr lang="fi-FI" sz="1200" b="0" i="0" dirty="0">
                <a:latin typeface="Lucida Sans Typewriter" panose="020B0509030504030204" pitchFamily="49" charset="77"/>
              </a:rPr>
              <a:t>    Hyvinvointiala</a:t>
            </a:r>
          </a:p>
          <a:p>
            <a:pPr algn="ctr">
              <a:lnSpc>
                <a:spcPct val="105000"/>
              </a:lnSpc>
            </a:pPr>
            <a:r>
              <a:rPr lang="fi-FI" sz="1200" b="0" i="0" dirty="0">
                <a:latin typeface="Lucida Sans Typewriter" panose="020B0509030504030204" pitchFamily="49" charset="77"/>
              </a:rPr>
              <a:t>   @Hyvinvointiala</a:t>
            </a:r>
          </a:p>
        </p:txBody>
      </p:sp>
      <p:sp>
        <p:nvSpPr>
          <p:cNvPr id="9" name="Tekstiruutu 8">
            <a:extLst>
              <a:ext uri="{FF2B5EF4-FFF2-40B4-BE49-F238E27FC236}">
                <a16:creationId xmlns:a16="http://schemas.microsoft.com/office/drawing/2014/main" id="{3346EBE5-B3CE-4EE3-B665-A7E9382F2487}"/>
              </a:ext>
            </a:extLst>
          </p:cNvPr>
          <p:cNvSpPr txBox="1"/>
          <p:nvPr userDrawn="1"/>
        </p:nvSpPr>
        <p:spPr>
          <a:xfrm>
            <a:off x="4214698" y="3260031"/>
            <a:ext cx="3768918" cy="633122"/>
          </a:xfrm>
          <a:prstGeom prst="rect">
            <a:avLst/>
          </a:prstGeom>
          <a:noFill/>
        </p:spPr>
        <p:txBody>
          <a:bodyPr wrap="square" lIns="0" tIns="0" rIns="0" bIns="0" rtlCol="0">
            <a:spAutoFit/>
          </a:bodyPr>
          <a:lstStyle/>
          <a:p>
            <a:pPr algn="ctr">
              <a:lnSpc>
                <a:spcPct val="105000"/>
              </a:lnSpc>
            </a:pPr>
            <a:r>
              <a:rPr lang="fi-FI" sz="2000" b="1" i="0" dirty="0">
                <a:solidFill>
                  <a:srgbClr val="1AA5BD"/>
                </a:solidFill>
                <a:latin typeface="Arial Black" panose="020B0604020202020204" pitchFamily="34" charset="0"/>
                <a:cs typeface="Arial Black" panose="020B0604020202020204" pitchFamily="34" charset="0"/>
              </a:rPr>
              <a:t>HYVINVOINTIALA</a:t>
            </a:r>
            <a:br>
              <a:rPr lang="fi-FI" sz="2000" b="1" i="0" dirty="0">
                <a:solidFill>
                  <a:srgbClr val="1AA5BD"/>
                </a:solidFill>
                <a:latin typeface="Arial Black" panose="020B0604020202020204" pitchFamily="34" charset="0"/>
                <a:cs typeface="Arial Black" panose="020B0604020202020204" pitchFamily="34" charset="0"/>
              </a:rPr>
            </a:br>
            <a:r>
              <a:rPr lang="fi-FI" sz="2000" b="1" i="0" dirty="0">
                <a:solidFill>
                  <a:srgbClr val="1AA5BD"/>
                </a:solidFill>
                <a:latin typeface="Arial Black" panose="020B0604020202020204" pitchFamily="34" charset="0"/>
                <a:cs typeface="Arial Black" panose="020B0604020202020204" pitchFamily="34" charset="0"/>
              </a:rPr>
              <a:t>HALI RY</a:t>
            </a:r>
          </a:p>
        </p:txBody>
      </p:sp>
      <p:pic>
        <p:nvPicPr>
          <p:cNvPr id="11" name="Kuva 10" descr="Kuva, joka sisältää kohteen piirtäminen&#10;&#10;Kuvaus luotu automaattisesti">
            <a:extLst>
              <a:ext uri="{FF2B5EF4-FFF2-40B4-BE49-F238E27FC236}">
                <a16:creationId xmlns:a16="http://schemas.microsoft.com/office/drawing/2014/main" id="{7476C863-7006-4CA7-80BF-3854CB1552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4457" y="4831266"/>
            <a:ext cx="123910" cy="123910"/>
          </a:xfrm>
          <a:prstGeom prst="rect">
            <a:avLst/>
          </a:prstGeom>
        </p:spPr>
      </p:pic>
      <p:pic>
        <p:nvPicPr>
          <p:cNvPr id="13" name="Kuva 12" descr="Kuva, joka sisältää kohteen piirtäminen&#10;&#10;Kuvaus luotu automaattisesti">
            <a:extLst>
              <a:ext uri="{FF2B5EF4-FFF2-40B4-BE49-F238E27FC236}">
                <a16:creationId xmlns:a16="http://schemas.microsoft.com/office/drawing/2014/main" id="{7088088E-9F9F-46A1-8A53-9E6D2D83B7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3823" y="5023905"/>
            <a:ext cx="144584" cy="117489"/>
          </a:xfrm>
          <a:prstGeom prst="rect">
            <a:avLst/>
          </a:prstGeom>
        </p:spPr>
      </p:pic>
      <p:grpSp>
        <p:nvGrpSpPr>
          <p:cNvPr id="32" name="Ryhmä 8">
            <a:extLst>
              <a:ext uri="{FF2B5EF4-FFF2-40B4-BE49-F238E27FC236}">
                <a16:creationId xmlns:a16="http://schemas.microsoft.com/office/drawing/2014/main" id="{E9449A90-6D28-E309-D184-07DE57B06C89}"/>
              </a:ext>
              <a:ext uri="{C183D7F6-B498-43B3-948B-1728B52AA6E4}">
                <adec:decorative xmlns:adec="http://schemas.microsoft.com/office/drawing/2017/decorative" val="1"/>
              </a:ext>
            </a:extLst>
          </p:cNvPr>
          <p:cNvGrpSpPr/>
          <p:nvPr userDrawn="1"/>
        </p:nvGrpSpPr>
        <p:grpSpPr bwMode="gray">
          <a:xfrm>
            <a:off x="5379057" y="1590419"/>
            <a:ext cx="1396118" cy="1395641"/>
            <a:chOff x="3773488" y="1106488"/>
            <a:chExt cx="4645026" cy="4643438"/>
          </a:xfrm>
        </p:grpSpPr>
        <p:sp>
          <p:nvSpPr>
            <p:cNvPr id="33" name="Freeform 5">
              <a:extLst>
                <a:ext uri="{FF2B5EF4-FFF2-40B4-BE49-F238E27FC236}">
                  <a16:creationId xmlns:a16="http://schemas.microsoft.com/office/drawing/2014/main" id="{2A00DAC1-CAEA-AAE2-8701-A6C146F02D9B}"/>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solidFill>
              <a:srgbClr val="F7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4" name="Freeform 6">
              <a:extLst>
                <a:ext uri="{FF2B5EF4-FFF2-40B4-BE49-F238E27FC236}">
                  <a16:creationId xmlns:a16="http://schemas.microsoft.com/office/drawing/2014/main" id="{B813FACB-6DD3-A042-EDE8-9CF72DE85A86}"/>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solidFill>
              <a:srgbClr val="F7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5" name="Freeform 7">
              <a:extLst>
                <a:ext uri="{FF2B5EF4-FFF2-40B4-BE49-F238E27FC236}">
                  <a16:creationId xmlns:a16="http://schemas.microsoft.com/office/drawing/2014/main" id="{1B39C944-0885-CF8F-FA13-AD49E60BAE18}"/>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solidFill>
              <a:srgbClr val="46B7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6" name="Freeform 8">
              <a:extLst>
                <a:ext uri="{FF2B5EF4-FFF2-40B4-BE49-F238E27FC236}">
                  <a16:creationId xmlns:a16="http://schemas.microsoft.com/office/drawing/2014/main" id="{E73CC9A5-23D7-73B0-B11B-0CF8D748BB6A}"/>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solidFill>
              <a:srgbClr val="46B7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7" name="Freeform 9">
              <a:extLst>
                <a:ext uri="{FF2B5EF4-FFF2-40B4-BE49-F238E27FC236}">
                  <a16:creationId xmlns:a16="http://schemas.microsoft.com/office/drawing/2014/main" id="{B9B47F2C-C3DF-0224-E025-209596E6F9AB}"/>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solidFill>
              <a:srgbClr val="FAA61A"/>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8" name="Freeform 10">
              <a:extLst>
                <a:ext uri="{FF2B5EF4-FFF2-40B4-BE49-F238E27FC236}">
                  <a16:creationId xmlns:a16="http://schemas.microsoft.com/office/drawing/2014/main" id="{263D63A4-41A6-2E8D-A41A-073C3695623B}"/>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solidFill>
              <a:srgbClr val="FAA61A"/>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9" name="Freeform 11">
              <a:extLst>
                <a:ext uri="{FF2B5EF4-FFF2-40B4-BE49-F238E27FC236}">
                  <a16:creationId xmlns:a16="http://schemas.microsoft.com/office/drawing/2014/main" id="{21A9263B-44D2-72F0-C55D-8BCAAF71DC5D}"/>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solidFill>
              <a:srgbClr val="19ABB5"/>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40" name="Freeform 12">
              <a:extLst>
                <a:ext uri="{FF2B5EF4-FFF2-40B4-BE49-F238E27FC236}">
                  <a16:creationId xmlns:a16="http://schemas.microsoft.com/office/drawing/2014/main" id="{3AE2AE84-7C1F-02C3-3286-37D5DDE6228A}"/>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solidFill>
              <a:srgbClr val="19ABB5"/>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grpSp>
    </p:spTree>
    <p:extLst>
      <p:ext uri="{BB962C8B-B14F-4D97-AF65-F5344CB8AC3E}">
        <p14:creationId xmlns:p14="http://schemas.microsoft.com/office/powerpoint/2010/main" val="1282404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Lopet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42631104-264C-4A3D-B57C-A3279DE785C7}"/>
              </a:ext>
            </a:extLst>
          </p:cNvPr>
          <p:cNvSpPr txBox="1"/>
          <p:nvPr userDrawn="1"/>
        </p:nvSpPr>
        <p:spPr>
          <a:xfrm>
            <a:off x="4210216" y="4039899"/>
            <a:ext cx="3768918" cy="1148328"/>
          </a:xfrm>
          <a:prstGeom prst="rect">
            <a:avLst/>
          </a:prstGeom>
          <a:noFill/>
        </p:spPr>
        <p:txBody>
          <a:bodyPr wrap="square" lIns="0" tIns="0" rIns="0" bIns="0" rtlCol="0">
            <a:spAutoFit/>
          </a:bodyPr>
          <a:lstStyle/>
          <a:p>
            <a:pPr algn="ctr">
              <a:lnSpc>
                <a:spcPct val="105000"/>
              </a:lnSpc>
            </a:pPr>
            <a:r>
              <a:rPr lang="fi-FI" sz="1200" b="0" i="0" dirty="0">
                <a:solidFill>
                  <a:schemeClr val="bg1"/>
                </a:solidFill>
                <a:latin typeface="Lucida Sans Typewriter" panose="020B0509030504030204" pitchFamily="49" charset="77"/>
              </a:rPr>
              <a:t>Eteläranta 10, </a:t>
            </a:r>
          </a:p>
          <a:p>
            <a:pPr algn="ctr">
              <a:lnSpc>
                <a:spcPct val="105000"/>
              </a:lnSpc>
            </a:pPr>
            <a:r>
              <a:rPr lang="fi-FI" sz="1200" b="0" i="0" dirty="0">
                <a:solidFill>
                  <a:schemeClr val="bg1"/>
                </a:solidFill>
                <a:latin typeface="Lucida Sans Typewriter" panose="020B0509030504030204" pitchFamily="49" charset="77"/>
              </a:rPr>
              <a:t>00130 Helsinki</a:t>
            </a:r>
          </a:p>
          <a:p>
            <a:pPr algn="ctr">
              <a:lnSpc>
                <a:spcPct val="105000"/>
              </a:lnSpc>
            </a:pPr>
            <a:r>
              <a:rPr lang="fi-FI" sz="1200" b="0" i="0" dirty="0">
                <a:solidFill>
                  <a:schemeClr val="bg1"/>
                </a:solidFill>
                <a:latin typeface="Lucida Sans Typewriter" panose="020B0509030504030204" pitchFamily="49" charset="77"/>
              </a:rPr>
              <a:t>www.hyvinvointiala.fi</a:t>
            </a:r>
          </a:p>
          <a:p>
            <a:pPr algn="ctr">
              <a:lnSpc>
                <a:spcPct val="105000"/>
              </a:lnSpc>
            </a:pPr>
            <a:endParaRPr lang="fi-FI" sz="1200" b="0" i="0" dirty="0">
              <a:solidFill>
                <a:schemeClr val="bg1"/>
              </a:solidFill>
              <a:latin typeface="Lucida Sans Typewriter" panose="020B0509030504030204" pitchFamily="49" charset="77"/>
            </a:endParaRPr>
          </a:p>
          <a:p>
            <a:pPr algn="ctr">
              <a:lnSpc>
                <a:spcPct val="105000"/>
              </a:lnSpc>
            </a:pPr>
            <a:r>
              <a:rPr lang="fi-FI" sz="1200" b="0" i="0" dirty="0">
                <a:solidFill>
                  <a:schemeClr val="bg1"/>
                </a:solidFill>
                <a:latin typeface="Lucida Sans Typewriter" panose="020B0509030504030204" pitchFamily="49" charset="77"/>
              </a:rPr>
              <a:t>    Hyvinvointiala</a:t>
            </a:r>
          </a:p>
          <a:p>
            <a:pPr algn="ctr">
              <a:lnSpc>
                <a:spcPct val="105000"/>
              </a:lnSpc>
            </a:pPr>
            <a:r>
              <a:rPr lang="fi-FI" sz="1200" b="0" i="0" dirty="0">
                <a:solidFill>
                  <a:schemeClr val="bg1"/>
                </a:solidFill>
                <a:latin typeface="Lucida Sans Typewriter" panose="020B0509030504030204" pitchFamily="49" charset="77"/>
              </a:rPr>
              <a:t>   @Hyvinvointiala</a:t>
            </a:r>
          </a:p>
        </p:txBody>
      </p:sp>
      <p:sp>
        <p:nvSpPr>
          <p:cNvPr id="9" name="Tekstiruutu 8">
            <a:extLst>
              <a:ext uri="{FF2B5EF4-FFF2-40B4-BE49-F238E27FC236}">
                <a16:creationId xmlns:a16="http://schemas.microsoft.com/office/drawing/2014/main" id="{3346EBE5-B3CE-4EE3-B665-A7E9382F2487}"/>
              </a:ext>
            </a:extLst>
          </p:cNvPr>
          <p:cNvSpPr txBox="1"/>
          <p:nvPr userDrawn="1"/>
        </p:nvSpPr>
        <p:spPr>
          <a:xfrm>
            <a:off x="4214698" y="3260031"/>
            <a:ext cx="3768918" cy="633122"/>
          </a:xfrm>
          <a:prstGeom prst="rect">
            <a:avLst/>
          </a:prstGeom>
          <a:noFill/>
        </p:spPr>
        <p:txBody>
          <a:bodyPr wrap="square" lIns="0" tIns="0" rIns="0" bIns="0" rtlCol="0">
            <a:spAutoFit/>
          </a:bodyPr>
          <a:lstStyle/>
          <a:p>
            <a:pPr algn="ctr">
              <a:lnSpc>
                <a:spcPct val="105000"/>
              </a:lnSpc>
            </a:pPr>
            <a:r>
              <a:rPr lang="fi-FI" sz="2000" b="1" i="0" dirty="0">
                <a:solidFill>
                  <a:schemeClr val="bg1"/>
                </a:solidFill>
                <a:latin typeface="Arial Black" panose="020B0604020202020204" pitchFamily="34" charset="0"/>
                <a:cs typeface="Arial Black" panose="020B0604020202020204" pitchFamily="34" charset="0"/>
              </a:rPr>
              <a:t>HYVINVOINTIALA</a:t>
            </a:r>
            <a:br>
              <a:rPr lang="fi-FI" sz="2000" b="1" i="0" dirty="0">
                <a:solidFill>
                  <a:schemeClr val="bg1"/>
                </a:solidFill>
                <a:latin typeface="Arial Black" panose="020B0604020202020204" pitchFamily="34" charset="0"/>
                <a:cs typeface="Arial Black" panose="020B0604020202020204" pitchFamily="34" charset="0"/>
              </a:rPr>
            </a:br>
            <a:r>
              <a:rPr lang="fi-FI" sz="2000" b="1" i="0" dirty="0">
                <a:solidFill>
                  <a:schemeClr val="bg1"/>
                </a:solidFill>
                <a:latin typeface="Arial Black" panose="020B0604020202020204" pitchFamily="34" charset="0"/>
                <a:cs typeface="Arial Black" panose="020B0604020202020204" pitchFamily="34" charset="0"/>
              </a:rPr>
              <a:t>HALI RY</a:t>
            </a:r>
          </a:p>
        </p:txBody>
      </p:sp>
      <p:pic>
        <p:nvPicPr>
          <p:cNvPr id="11" name="Kuva 10">
            <a:extLst>
              <a:ext uri="{FF2B5EF4-FFF2-40B4-BE49-F238E27FC236}">
                <a16:creationId xmlns:a16="http://schemas.microsoft.com/office/drawing/2014/main" id="{7476C863-7006-4CA7-80BF-3854CB1552F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424457" y="4831266"/>
            <a:ext cx="123910" cy="123910"/>
          </a:xfrm>
          <a:prstGeom prst="rect">
            <a:avLst/>
          </a:prstGeom>
        </p:spPr>
      </p:pic>
      <p:pic>
        <p:nvPicPr>
          <p:cNvPr id="13" name="Kuva 12">
            <a:extLst>
              <a:ext uri="{FF2B5EF4-FFF2-40B4-BE49-F238E27FC236}">
                <a16:creationId xmlns:a16="http://schemas.microsoft.com/office/drawing/2014/main" id="{7088088E-9F9F-46A1-8A53-9E6D2D83B79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348232" y="5023905"/>
            <a:ext cx="135765" cy="117489"/>
          </a:xfrm>
          <a:prstGeom prst="rect">
            <a:avLst/>
          </a:prstGeom>
        </p:spPr>
      </p:pic>
      <p:grpSp>
        <p:nvGrpSpPr>
          <p:cNvPr id="32" name="Ryhmä 8">
            <a:extLst>
              <a:ext uri="{FF2B5EF4-FFF2-40B4-BE49-F238E27FC236}">
                <a16:creationId xmlns:a16="http://schemas.microsoft.com/office/drawing/2014/main" id="{E9449A90-6D28-E309-D184-07DE57B06C89}"/>
              </a:ext>
              <a:ext uri="{C183D7F6-B498-43B3-948B-1728B52AA6E4}">
                <adec:decorative xmlns:adec="http://schemas.microsoft.com/office/drawing/2017/decorative" val="1"/>
              </a:ext>
            </a:extLst>
          </p:cNvPr>
          <p:cNvGrpSpPr/>
          <p:nvPr userDrawn="1"/>
        </p:nvGrpSpPr>
        <p:grpSpPr bwMode="gray">
          <a:xfrm>
            <a:off x="5379057" y="1590419"/>
            <a:ext cx="1396118" cy="1395641"/>
            <a:chOff x="3773488" y="1106488"/>
            <a:chExt cx="4645026" cy="4643438"/>
          </a:xfrm>
        </p:grpSpPr>
        <p:sp>
          <p:nvSpPr>
            <p:cNvPr id="33" name="Freeform 5">
              <a:extLst>
                <a:ext uri="{FF2B5EF4-FFF2-40B4-BE49-F238E27FC236}">
                  <a16:creationId xmlns:a16="http://schemas.microsoft.com/office/drawing/2014/main" id="{2A00DAC1-CAEA-AAE2-8701-A6C146F02D9B}"/>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solidFill>
              <a:srgbClr val="F7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4" name="Freeform 6">
              <a:extLst>
                <a:ext uri="{FF2B5EF4-FFF2-40B4-BE49-F238E27FC236}">
                  <a16:creationId xmlns:a16="http://schemas.microsoft.com/office/drawing/2014/main" id="{B813FACB-6DD3-A042-EDE8-9CF72DE85A86}"/>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solidFill>
              <a:srgbClr val="F7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5" name="Freeform 7">
              <a:extLst>
                <a:ext uri="{FF2B5EF4-FFF2-40B4-BE49-F238E27FC236}">
                  <a16:creationId xmlns:a16="http://schemas.microsoft.com/office/drawing/2014/main" id="{1B39C944-0885-CF8F-FA13-AD49E60BAE18}"/>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solidFill>
              <a:srgbClr val="46B7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6" name="Freeform 8">
              <a:extLst>
                <a:ext uri="{FF2B5EF4-FFF2-40B4-BE49-F238E27FC236}">
                  <a16:creationId xmlns:a16="http://schemas.microsoft.com/office/drawing/2014/main" id="{E73CC9A5-23D7-73B0-B11B-0CF8D748BB6A}"/>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solidFill>
              <a:srgbClr val="46B7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7" name="Freeform 9">
              <a:extLst>
                <a:ext uri="{FF2B5EF4-FFF2-40B4-BE49-F238E27FC236}">
                  <a16:creationId xmlns:a16="http://schemas.microsoft.com/office/drawing/2014/main" id="{B9B47F2C-C3DF-0224-E025-209596E6F9AB}"/>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solidFill>
              <a:srgbClr val="FAA61A"/>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8" name="Freeform 10">
              <a:extLst>
                <a:ext uri="{FF2B5EF4-FFF2-40B4-BE49-F238E27FC236}">
                  <a16:creationId xmlns:a16="http://schemas.microsoft.com/office/drawing/2014/main" id="{263D63A4-41A6-2E8D-A41A-073C3695623B}"/>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solidFill>
              <a:srgbClr val="FAA61A"/>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9" name="Freeform 11">
              <a:extLst>
                <a:ext uri="{FF2B5EF4-FFF2-40B4-BE49-F238E27FC236}">
                  <a16:creationId xmlns:a16="http://schemas.microsoft.com/office/drawing/2014/main" id="{21A9263B-44D2-72F0-C55D-8BCAAF71DC5D}"/>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solidFill>
              <a:srgbClr val="19ABB5"/>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40" name="Freeform 12">
              <a:extLst>
                <a:ext uri="{FF2B5EF4-FFF2-40B4-BE49-F238E27FC236}">
                  <a16:creationId xmlns:a16="http://schemas.microsoft.com/office/drawing/2014/main" id="{3AE2AE84-7C1F-02C3-3286-37D5DDE6228A}"/>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solidFill>
              <a:srgbClr val="19ABB5"/>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grpSp>
    </p:spTree>
    <p:extLst>
      <p:ext uri="{BB962C8B-B14F-4D97-AF65-F5344CB8AC3E}">
        <p14:creationId xmlns:p14="http://schemas.microsoft.com/office/powerpoint/2010/main" val="4098000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801757" y="1721224"/>
            <a:ext cx="8064337" cy="3666563"/>
          </a:xfrm>
        </p:spPr>
        <p:txBody>
          <a:bodyPr anchor="b"/>
          <a:lstStyle>
            <a:lvl1pPr algn="l">
              <a:lnSpc>
                <a:spcPts val="6700"/>
              </a:lnSpc>
              <a:defRPr sz="7000">
                <a:solidFill>
                  <a:schemeClr val="bg1"/>
                </a:solidFill>
              </a:defRPr>
            </a:lvl1pPr>
          </a:lstStyle>
          <a:p>
            <a:r>
              <a:rPr lang="en-GB" dirty="0"/>
              <a:t>CLICK TO EDIT MASTER TITLE STYLE</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801757" y="5661212"/>
            <a:ext cx="9158032" cy="354106"/>
          </a:xfrm>
        </p:spPr>
        <p:txBody>
          <a:bodyPr anchor="ctr" anchorCtr="0"/>
          <a:lstStyle>
            <a:lvl1pPr marL="0" indent="0" algn="l">
              <a:buNone/>
              <a:defRPr sz="1400" b="0">
                <a:solidFill>
                  <a:srgbClr val="FF9A00"/>
                </a:solidFill>
                <a:latin typeface="Lucida Sans Typewriter" panose="020B0509030504030204" pitchFamily="49"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fi-FI" dirty="0"/>
          </a:p>
        </p:txBody>
      </p:sp>
      <p:pic>
        <p:nvPicPr>
          <p:cNvPr id="30" name="Picture 29">
            <a:extLst>
              <a:ext uri="{FF2B5EF4-FFF2-40B4-BE49-F238E27FC236}">
                <a16:creationId xmlns:a16="http://schemas.microsoft.com/office/drawing/2014/main" id="{B8332011-C760-1191-6FC7-D41395D2C2B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01757" y="781568"/>
            <a:ext cx="2233788" cy="639589"/>
          </a:xfrm>
          <a:prstGeom prst="rect">
            <a:avLst/>
          </a:prstGeom>
        </p:spPr>
      </p:pic>
    </p:spTree>
    <p:extLst>
      <p:ext uri="{BB962C8B-B14F-4D97-AF65-F5344CB8AC3E}">
        <p14:creationId xmlns:p14="http://schemas.microsoft.com/office/powerpoint/2010/main" val="1354351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Alatunnisteen paikkamerkki 4">
            <a:extLst>
              <a:ext uri="{FF2B5EF4-FFF2-40B4-BE49-F238E27FC236}">
                <a16:creationId xmlns:a16="http://schemas.microsoft.com/office/drawing/2014/main" id="{628478EE-9313-487B-A38C-8ACB9BC34943}"/>
              </a:ext>
            </a:extLst>
          </p:cNvPr>
          <p:cNvSpPr>
            <a:spLocks noGrp="1"/>
          </p:cNvSpPr>
          <p:nvPr>
            <p:ph type="ftr" sz="quarter" idx="11"/>
          </p:nvPr>
        </p:nvSpPr>
        <p:spPr/>
        <p:txBody>
          <a:bodyPr/>
          <a:lstStyle/>
          <a:p>
            <a:pPr algn="l"/>
            <a:r>
              <a:rPr lang="fi-FI"/>
              <a:t>Hyvinvointiala HALI ry</a:t>
            </a:r>
            <a:endParaRPr lang="fi-FI" dirty="0"/>
          </a:p>
        </p:txBody>
      </p:sp>
      <p:sp>
        <p:nvSpPr>
          <p:cNvPr id="6" name="Dian numeron paikkamerkki 5">
            <a:extLst>
              <a:ext uri="{FF2B5EF4-FFF2-40B4-BE49-F238E27FC236}">
                <a16:creationId xmlns:a16="http://schemas.microsoft.com/office/drawing/2014/main" id="{B9B4A97D-E01B-41C3-8EE3-C6B1D18FABEA}"/>
              </a:ext>
            </a:extLst>
          </p:cNvPr>
          <p:cNvSpPr>
            <a:spLocks noGrp="1"/>
          </p:cNvSpPr>
          <p:nvPr>
            <p:ph type="sldNum" sz="quarter" idx="12"/>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371895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5FFFF9-9783-48F2-B15F-DDE8866F40EF}"/>
              </a:ext>
            </a:extLst>
          </p:cNvPr>
          <p:cNvSpPr>
            <a:spLocks noGrp="1"/>
          </p:cNvSpPr>
          <p:nvPr>
            <p:ph type="title" hasCustomPrompt="1"/>
          </p:nvPr>
        </p:nvSpPr>
        <p:spPr/>
        <p:txBody>
          <a:bodyPr/>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C7CE90ED-E548-4C64-B24F-8901953B3A0F}"/>
              </a:ext>
            </a:extLst>
          </p:cNvPr>
          <p:cNvSpPr>
            <a:spLocks noGrp="1"/>
          </p:cNvSpPr>
          <p:nvPr>
            <p:ph sz="half" idx="1"/>
          </p:nvPr>
        </p:nvSpPr>
        <p:spPr>
          <a:xfrm>
            <a:off x="802800" y="2034000"/>
            <a:ext cx="5040000" cy="4071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Sisällön paikkamerkki 3">
            <a:extLst>
              <a:ext uri="{FF2B5EF4-FFF2-40B4-BE49-F238E27FC236}">
                <a16:creationId xmlns:a16="http://schemas.microsoft.com/office/drawing/2014/main" id="{EDCA1C57-9911-4377-BF89-4428ED51FCD6}"/>
              </a:ext>
            </a:extLst>
          </p:cNvPr>
          <p:cNvSpPr>
            <a:spLocks noGrp="1"/>
          </p:cNvSpPr>
          <p:nvPr>
            <p:ph sz="half" idx="2"/>
          </p:nvPr>
        </p:nvSpPr>
        <p:spPr>
          <a:xfrm>
            <a:off x="6355976" y="2034000"/>
            <a:ext cx="5040000" cy="4071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6" name="Alatunnisteen paikkamerkki 5">
            <a:extLst>
              <a:ext uri="{FF2B5EF4-FFF2-40B4-BE49-F238E27FC236}">
                <a16:creationId xmlns:a16="http://schemas.microsoft.com/office/drawing/2014/main" id="{FEC852C2-9496-45FB-9E96-D52041FC9471}"/>
              </a:ext>
            </a:extLst>
          </p:cNvPr>
          <p:cNvSpPr>
            <a:spLocks noGrp="1"/>
          </p:cNvSpPr>
          <p:nvPr>
            <p:ph type="ftr" sz="quarter" idx="11"/>
          </p:nvPr>
        </p:nvSpPr>
        <p:spPr/>
        <p:txBody>
          <a:bodyPr/>
          <a:lstStyle/>
          <a:p>
            <a:pPr algn="l"/>
            <a:r>
              <a:rPr lang="fi-FI"/>
              <a:t>Hyvinvointiala HALI ry</a:t>
            </a:r>
            <a:endParaRPr lang="fi-FI" dirty="0"/>
          </a:p>
        </p:txBody>
      </p:sp>
      <p:sp>
        <p:nvSpPr>
          <p:cNvPr id="7" name="Dian numeron paikkamerkki 6">
            <a:extLst>
              <a:ext uri="{FF2B5EF4-FFF2-40B4-BE49-F238E27FC236}">
                <a16:creationId xmlns:a16="http://schemas.microsoft.com/office/drawing/2014/main" id="{09E5BD7F-314B-4B15-8E76-FB76E0B80EED}"/>
              </a:ext>
            </a:extLst>
          </p:cNvPr>
          <p:cNvSpPr>
            <a:spLocks noGrp="1"/>
          </p:cNvSpPr>
          <p:nvPr>
            <p:ph type="sldNum" sz="quarter" idx="12"/>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1335239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5FFFF9-9783-48F2-B15F-DDE8866F40EF}"/>
              </a:ext>
            </a:extLst>
          </p:cNvPr>
          <p:cNvSpPr>
            <a:spLocks noGrp="1"/>
          </p:cNvSpPr>
          <p:nvPr>
            <p:ph type="title" hasCustomPrompt="1"/>
          </p:nvPr>
        </p:nvSpPr>
        <p:spPr/>
        <p:txBody>
          <a:bodyPr/>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C7CE90ED-E548-4C64-B24F-8901953B3A0F}"/>
              </a:ext>
            </a:extLst>
          </p:cNvPr>
          <p:cNvSpPr>
            <a:spLocks noGrp="1"/>
          </p:cNvSpPr>
          <p:nvPr>
            <p:ph sz="half" idx="1"/>
          </p:nvPr>
        </p:nvSpPr>
        <p:spPr>
          <a:xfrm>
            <a:off x="802800" y="2299446"/>
            <a:ext cx="5040000" cy="38061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Sisällön paikkamerkki 3">
            <a:extLst>
              <a:ext uri="{FF2B5EF4-FFF2-40B4-BE49-F238E27FC236}">
                <a16:creationId xmlns:a16="http://schemas.microsoft.com/office/drawing/2014/main" id="{EDCA1C57-9911-4377-BF89-4428ED51FCD6}"/>
              </a:ext>
            </a:extLst>
          </p:cNvPr>
          <p:cNvSpPr>
            <a:spLocks noGrp="1"/>
          </p:cNvSpPr>
          <p:nvPr>
            <p:ph sz="half" idx="2"/>
          </p:nvPr>
        </p:nvSpPr>
        <p:spPr>
          <a:xfrm>
            <a:off x="6355976" y="2299446"/>
            <a:ext cx="5040000" cy="38061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6" name="Alatunnisteen paikkamerkki 5">
            <a:extLst>
              <a:ext uri="{FF2B5EF4-FFF2-40B4-BE49-F238E27FC236}">
                <a16:creationId xmlns:a16="http://schemas.microsoft.com/office/drawing/2014/main" id="{FEC852C2-9496-45FB-9E96-D52041FC9471}"/>
              </a:ext>
            </a:extLst>
          </p:cNvPr>
          <p:cNvSpPr>
            <a:spLocks noGrp="1"/>
          </p:cNvSpPr>
          <p:nvPr>
            <p:ph type="ftr" sz="quarter" idx="11"/>
          </p:nvPr>
        </p:nvSpPr>
        <p:spPr/>
        <p:txBody>
          <a:bodyPr/>
          <a:lstStyle/>
          <a:p>
            <a:pPr algn="l"/>
            <a:r>
              <a:rPr lang="fi-FI"/>
              <a:t>Hyvinvointiala HALI ry</a:t>
            </a:r>
            <a:endParaRPr lang="fi-FI" dirty="0"/>
          </a:p>
        </p:txBody>
      </p:sp>
      <p:sp>
        <p:nvSpPr>
          <p:cNvPr id="7" name="Dian numeron paikkamerkki 6">
            <a:extLst>
              <a:ext uri="{FF2B5EF4-FFF2-40B4-BE49-F238E27FC236}">
                <a16:creationId xmlns:a16="http://schemas.microsoft.com/office/drawing/2014/main" id="{09E5BD7F-314B-4B15-8E76-FB76E0B80EED}"/>
              </a:ext>
            </a:extLst>
          </p:cNvPr>
          <p:cNvSpPr>
            <a:spLocks noGrp="1"/>
          </p:cNvSpPr>
          <p:nvPr>
            <p:ph type="sldNum" sz="quarter" idx="12"/>
          </p:nvPr>
        </p:nvSpPr>
        <p:spPr/>
        <p:txBody>
          <a:bodyPr/>
          <a:lstStyle/>
          <a:p>
            <a:fld id="{03D2D5F4-4871-4469-8343-ED7F6811B37D}" type="slidenum">
              <a:rPr lang="fi-FI" smtClean="0"/>
              <a:pPr/>
              <a:t>‹#›</a:t>
            </a:fld>
            <a:endParaRPr lang="fi-FI" dirty="0"/>
          </a:p>
        </p:txBody>
      </p:sp>
      <p:sp>
        <p:nvSpPr>
          <p:cNvPr id="10" name="Tekstin paikkamerkki 2">
            <a:extLst>
              <a:ext uri="{FF2B5EF4-FFF2-40B4-BE49-F238E27FC236}">
                <a16:creationId xmlns:a16="http://schemas.microsoft.com/office/drawing/2014/main" id="{FC2AAA9C-EFD5-4B02-AF2B-AEA70D621D46}"/>
              </a:ext>
            </a:extLst>
          </p:cNvPr>
          <p:cNvSpPr>
            <a:spLocks noGrp="1"/>
          </p:cNvSpPr>
          <p:nvPr>
            <p:ph type="body" idx="13" hasCustomPrompt="1"/>
          </p:nvPr>
        </p:nvSpPr>
        <p:spPr>
          <a:xfrm>
            <a:off x="796024" y="2030506"/>
            <a:ext cx="5040000" cy="268940"/>
          </a:xfrm>
        </p:spPr>
        <p:txBody>
          <a:bodyPr anchor="t" anchorCtr="0"/>
          <a:lstStyle>
            <a:lvl1pPr marL="0" indent="0">
              <a:buNone/>
              <a:defRPr sz="1700" b="1" i="0">
                <a:solidFill>
                  <a:srgbClr val="FAA61A"/>
                </a:solidFill>
                <a:latin typeface="Arial Black" panose="020B0604020202020204" pitchFamily="34" charset="0"/>
                <a:cs typeface="Arial Black"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Tekstin paikkamerkki 4">
            <a:extLst>
              <a:ext uri="{FF2B5EF4-FFF2-40B4-BE49-F238E27FC236}">
                <a16:creationId xmlns:a16="http://schemas.microsoft.com/office/drawing/2014/main" id="{042B4437-214C-4D93-AD4C-12F662697EA9}"/>
              </a:ext>
            </a:extLst>
          </p:cNvPr>
          <p:cNvSpPr>
            <a:spLocks noGrp="1"/>
          </p:cNvSpPr>
          <p:nvPr>
            <p:ph type="body" sz="quarter" idx="3" hasCustomPrompt="1"/>
          </p:nvPr>
        </p:nvSpPr>
        <p:spPr>
          <a:xfrm>
            <a:off x="6351495" y="2030506"/>
            <a:ext cx="5040000" cy="268940"/>
          </a:xfrm>
        </p:spPr>
        <p:txBody>
          <a:bodyPr anchor="t" anchorCtr="0"/>
          <a:lstStyle>
            <a:lvl1pPr marL="0" indent="0">
              <a:buNone/>
              <a:defRPr sz="1700" b="1" i="0">
                <a:solidFill>
                  <a:srgbClr val="FAA61A"/>
                </a:solidFill>
                <a:latin typeface="Arial Black" panose="020B0604020202020204" pitchFamily="34" charset="0"/>
                <a:cs typeface="Arial Black"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807190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10C604AE-AF5C-433D-945B-2E1B03CBA47C}"/>
              </a:ext>
            </a:extLst>
          </p:cNvPr>
          <p:cNvSpPr>
            <a:spLocks noGrp="1"/>
          </p:cNvSpPr>
          <p:nvPr>
            <p:ph type="pic" idx="13"/>
          </p:nvPr>
        </p:nvSpPr>
        <p:spPr>
          <a:xfrm>
            <a:off x="6454588" y="0"/>
            <a:ext cx="5737412"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803082" y="797534"/>
            <a:ext cx="5104659" cy="1120913"/>
          </a:xfrm>
        </p:spPr>
        <p:txBody>
          <a:bodyPr/>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803082" y="2035533"/>
            <a:ext cx="5104659" cy="4071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Alatunnisteen paikkamerkki 4">
            <a:extLst>
              <a:ext uri="{FF2B5EF4-FFF2-40B4-BE49-F238E27FC236}">
                <a16:creationId xmlns:a16="http://schemas.microsoft.com/office/drawing/2014/main" id="{628478EE-9313-487B-A38C-8ACB9BC34943}"/>
              </a:ext>
            </a:extLst>
          </p:cNvPr>
          <p:cNvSpPr>
            <a:spLocks noGrp="1"/>
          </p:cNvSpPr>
          <p:nvPr>
            <p:ph type="ftr" sz="quarter" idx="11"/>
          </p:nvPr>
        </p:nvSpPr>
        <p:spPr/>
        <p:txBody>
          <a:bodyPr/>
          <a:lstStyle/>
          <a:p>
            <a:pPr algn="l"/>
            <a:r>
              <a:rPr lang="fi-FI"/>
              <a:t>Hyvinvointiala HALI ry</a:t>
            </a:r>
            <a:endParaRPr lang="fi-FI" dirty="0"/>
          </a:p>
        </p:txBody>
      </p:sp>
      <p:sp>
        <p:nvSpPr>
          <p:cNvPr id="6" name="Dian numeron paikkamerkki 5">
            <a:extLst>
              <a:ext uri="{FF2B5EF4-FFF2-40B4-BE49-F238E27FC236}">
                <a16:creationId xmlns:a16="http://schemas.microsoft.com/office/drawing/2014/main" id="{B9B4A97D-E01B-41C3-8EE3-C6B1D18FABEA}"/>
              </a:ext>
            </a:extLst>
          </p:cNvPr>
          <p:cNvSpPr>
            <a:spLocks noGrp="1"/>
          </p:cNvSpPr>
          <p:nvPr>
            <p:ph type="sldNum" sz="quarter" idx="12"/>
          </p:nvPr>
        </p:nvSpPr>
        <p:spPr/>
        <p:txBody>
          <a:bodyPr/>
          <a:lstStyle/>
          <a:p>
            <a:fld id="{03D2D5F4-4871-4469-8343-ED7F6811B37D}" type="slidenum">
              <a:rPr lang="fi-FI" smtClean="0"/>
              <a:pPr/>
              <a:t>‹#›</a:t>
            </a:fld>
            <a:endParaRPr lang="fi-FI" dirty="0"/>
          </a:p>
        </p:txBody>
      </p:sp>
      <p:sp>
        <p:nvSpPr>
          <p:cNvPr id="10" name="Tekstin paikkamerkki 10">
            <a:extLst>
              <a:ext uri="{FF2B5EF4-FFF2-40B4-BE49-F238E27FC236}">
                <a16:creationId xmlns:a16="http://schemas.microsoft.com/office/drawing/2014/main" id="{28970D87-3BFE-4AD0-B3BE-940848C62170}"/>
              </a:ext>
            </a:extLst>
          </p:cNvPr>
          <p:cNvSpPr>
            <a:spLocks noGrp="1"/>
          </p:cNvSpPr>
          <p:nvPr>
            <p:ph type="body" sz="quarter" idx="14" hasCustomPrompt="1"/>
          </p:nvPr>
        </p:nvSpPr>
        <p:spPr>
          <a:xfrm>
            <a:off x="11491200" y="259200"/>
            <a:ext cx="446400" cy="4464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spcBef>
                <a:spcPts val="0"/>
              </a:spcBef>
              <a:buNone/>
              <a:defRPr sz="200"/>
            </a:lvl1pPr>
          </a:lstStyle>
          <a:p>
            <a:pPr lvl="0"/>
            <a:r>
              <a:rPr lang="fi-FI" dirty="0"/>
              <a:t> </a:t>
            </a:r>
          </a:p>
        </p:txBody>
      </p:sp>
    </p:spTree>
    <p:extLst>
      <p:ext uri="{BB962C8B-B14F-4D97-AF65-F5344CB8AC3E}">
        <p14:creationId xmlns:p14="http://schemas.microsoft.com/office/powerpoint/2010/main" val="3258816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uvatekstillinen kuva">
    <p:spTree>
      <p:nvGrpSpPr>
        <p:cNvPr id="1" name=""/>
        <p:cNvGrpSpPr/>
        <p:nvPr/>
      </p:nvGrpSpPr>
      <p:grpSpPr>
        <a:xfrm>
          <a:off x="0" y="0"/>
          <a:ext cx="0" cy="0"/>
          <a:chOff x="0" y="0"/>
          <a:chExt cx="0" cy="0"/>
        </a:xfrm>
      </p:grpSpPr>
      <p:sp>
        <p:nvSpPr>
          <p:cNvPr id="11" name="Kaavion paikkamerkki 10">
            <a:extLst>
              <a:ext uri="{FF2B5EF4-FFF2-40B4-BE49-F238E27FC236}">
                <a16:creationId xmlns:a16="http://schemas.microsoft.com/office/drawing/2014/main" id="{75CA1363-E9EB-4F7C-87F4-D531C4E38D22}"/>
              </a:ext>
            </a:extLst>
          </p:cNvPr>
          <p:cNvSpPr>
            <a:spLocks noGrp="1"/>
          </p:cNvSpPr>
          <p:nvPr>
            <p:ph type="chart" sz="quarter" idx="13"/>
          </p:nvPr>
        </p:nvSpPr>
        <p:spPr>
          <a:xfrm>
            <a:off x="6324600" y="1080000"/>
            <a:ext cx="5203825" cy="5040000"/>
          </a:xfrm>
        </p:spPr>
        <p:txBody>
          <a:bodyPr anchor="ctr" anchorCtr="0"/>
          <a:lstStyle>
            <a:lvl1pPr marL="0" indent="0" algn="ctr">
              <a:buNone/>
              <a:defRPr sz="1400" b="1" i="1"/>
            </a:lvl1pPr>
          </a:lstStyle>
          <a:p>
            <a:r>
              <a:rPr lang="en-GB"/>
              <a:t>Click icon to add chart</a:t>
            </a:r>
            <a:endParaRPr lang="fi-FI" dirty="0"/>
          </a:p>
        </p:txBody>
      </p:sp>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803082" y="797534"/>
            <a:ext cx="5104659" cy="1120913"/>
          </a:xfrm>
        </p:spPr>
        <p:txBody>
          <a:bodyPr/>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803082" y="2035533"/>
            <a:ext cx="5104659" cy="4071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Alatunnisteen paikkamerkki 4">
            <a:extLst>
              <a:ext uri="{FF2B5EF4-FFF2-40B4-BE49-F238E27FC236}">
                <a16:creationId xmlns:a16="http://schemas.microsoft.com/office/drawing/2014/main" id="{628478EE-9313-487B-A38C-8ACB9BC34943}"/>
              </a:ext>
            </a:extLst>
          </p:cNvPr>
          <p:cNvSpPr>
            <a:spLocks noGrp="1"/>
          </p:cNvSpPr>
          <p:nvPr>
            <p:ph type="ftr" sz="quarter" idx="11"/>
          </p:nvPr>
        </p:nvSpPr>
        <p:spPr/>
        <p:txBody>
          <a:bodyPr/>
          <a:lstStyle/>
          <a:p>
            <a:pPr algn="l"/>
            <a:r>
              <a:rPr lang="fi-FI"/>
              <a:t>Hyvinvointiala HALI ry</a:t>
            </a:r>
            <a:endParaRPr lang="fi-FI" dirty="0"/>
          </a:p>
        </p:txBody>
      </p:sp>
      <p:sp>
        <p:nvSpPr>
          <p:cNvPr id="6" name="Dian numeron paikkamerkki 5">
            <a:extLst>
              <a:ext uri="{FF2B5EF4-FFF2-40B4-BE49-F238E27FC236}">
                <a16:creationId xmlns:a16="http://schemas.microsoft.com/office/drawing/2014/main" id="{B9B4A97D-E01B-41C3-8EE3-C6B1D18FABEA}"/>
              </a:ext>
            </a:extLst>
          </p:cNvPr>
          <p:cNvSpPr>
            <a:spLocks noGrp="1"/>
          </p:cNvSpPr>
          <p:nvPr>
            <p:ph type="sldNum" sz="quarter" idx="12"/>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2834632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EDCA1C57-9911-4377-BF89-4428ED51FC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11" name="Tekstin paikkamerkki 3">
            <a:extLst>
              <a:ext uri="{FF2B5EF4-FFF2-40B4-BE49-F238E27FC236}">
                <a16:creationId xmlns:a16="http://schemas.microsoft.com/office/drawing/2014/main" id="{80562EB6-7F5B-4915-A40E-F7FCECC2DDF8}"/>
              </a:ext>
            </a:extLst>
          </p:cNvPr>
          <p:cNvSpPr>
            <a:spLocks noGrp="1"/>
          </p:cNvSpPr>
          <p:nvPr>
            <p:ph type="body" sz="half" idx="13"/>
          </p:nvPr>
        </p:nvSpPr>
        <p:spPr>
          <a:xfrm>
            <a:off x="839788" y="1825625"/>
            <a:ext cx="4718174" cy="43513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Otsikko 4">
            <a:extLst>
              <a:ext uri="{FF2B5EF4-FFF2-40B4-BE49-F238E27FC236}">
                <a16:creationId xmlns:a16="http://schemas.microsoft.com/office/drawing/2014/main" id="{5CF3B7EE-E5B4-4CA6-A179-48FB30EB262F}"/>
              </a:ext>
            </a:extLst>
          </p:cNvPr>
          <p:cNvSpPr>
            <a:spLocks noGrp="1"/>
          </p:cNvSpPr>
          <p:nvPr>
            <p:ph type="title" hasCustomPrompt="1"/>
          </p:nvPr>
        </p:nvSpPr>
        <p:spPr/>
        <p:txBody>
          <a:bodyPr/>
          <a:lstStyle/>
          <a:p>
            <a:r>
              <a:rPr lang="en-GB" dirty="0"/>
              <a:t>CLICK TO EDIT MASTER TITLE STYLE</a:t>
            </a:r>
            <a:endParaRPr lang="fi-FI" dirty="0"/>
          </a:p>
        </p:txBody>
      </p:sp>
      <p:sp>
        <p:nvSpPr>
          <p:cNvPr id="3" name="Alatunnisteen paikkamerkki 2">
            <a:extLst>
              <a:ext uri="{FF2B5EF4-FFF2-40B4-BE49-F238E27FC236}">
                <a16:creationId xmlns:a16="http://schemas.microsoft.com/office/drawing/2014/main" id="{FDE56E3E-784B-4309-8D83-6439C614CEC4}"/>
              </a:ext>
            </a:extLst>
          </p:cNvPr>
          <p:cNvSpPr>
            <a:spLocks noGrp="1"/>
          </p:cNvSpPr>
          <p:nvPr>
            <p:ph type="ftr" sz="quarter" idx="15"/>
          </p:nvPr>
        </p:nvSpPr>
        <p:spPr/>
        <p:txBody>
          <a:bodyPr/>
          <a:lstStyle/>
          <a:p>
            <a:pPr algn="l"/>
            <a:r>
              <a:rPr lang="fi-FI"/>
              <a:t>Hyvinvointiala HALI ry</a:t>
            </a:r>
            <a:endParaRPr lang="fi-FI" dirty="0"/>
          </a:p>
        </p:txBody>
      </p:sp>
      <p:sp>
        <p:nvSpPr>
          <p:cNvPr id="6" name="Dian numeron paikkamerkki 5">
            <a:extLst>
              <a:ext uri="{FF2B5EF4-FFF2-40B4-BE49-F238E27FC236}">
                <a16:creationId xmlns:a16="http://schemas.microsoft.com/office/drawing/2014/main" id="{59ABB710-AAAA-4361-B4F2-1B976D516B63}"/>
              </a:ext>
            </a:extLst>
          </p:cNvPr>
          <p:cNvSpPr>
            <a:spLocks noGrp="1"/>
          </p:cNvSpPr>
          <p:nvPr>
            <p:ph type="sldNum" sz="quarter" idx="16"/>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4181018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814" y="1301855"/>
            <a:ext cx="10515600" cy="2852737"/>
          </a:xfrm>
        </p:spPr>
        <p:txBody>
          <a:bodyPr anchor="b"/>
          <a:lstStyle>
            <a:lvl1pPr algn="ctr">
              <a:defRPr sz="7000"/>
            </a:lvl1pPr>
          </a:lstStyle>
          <a:p>
            <a:r>
              <a:rPr lang="fi-FI" dirty="0"/>
              <a:t>MUOKKAA OTS.A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14" y="4450516"/>
            <a:ext cx="10515600" cy="950719"/>
          </a:xfrm>
        </p:spPr>
        <p:txBody>
          <a:bodyPr/>
          <a:lstStyle>
            <a:lvl1pPr marL="0" indent="0" algn="ctr">
              <a:buNone/>
              <a:defRPr sz="1400" b="0">
                <a:solidFill>
                  <a:srgbClr val="FF9A00"/>
                </a:solidFill>
                <a:latin typeface="Lucida Sans Typewriter" panose="020B0509030504030204" pitchFamily="49"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Alatunnisteen paikkamerkki 4">
            <a:extLst>
              <a:ext uri="{FF2B5EF4-FFF2-40B4-BE49-F238E27FC236}">
                <a16:creationId xmlns:a16="http://schemas.microsoft.com/office/drawing/2014/main" id="{A0764A51-C785-4054-9C0C-CCAEDADB3723}"/>
              </a:ext>
            </a:extLst>
          </p:cNvPr>
          <p:cNvSpPr>
            <a:spLocks noGrp="1"/>
          </p:cNvSpPr>
          <p:nvPr>
            <p:ph type="ftr" sz="quarter" idx="11"/>
          </p:nvPr>
        </p:nvSpPr>
        <p:spPr/>
        <p:txBody>
          <a:bodyPr/>
          <a:lstStyle/>
          <a:p>
            <a:pPr algn="l"/>
            <a:r>
              <a:rPr lang="fi-FI"/>
              <a:t>Hyvinvointiala HALI ry</a:t>
            </a:r>
            <a:endParaRPr lang="fi-FI" dirty="0"/>
          </a:p>
        </p:txBody>
      </p:sp>
      <p:sp>
        <p:nvSpPr>
          <p:cNvPr id="6" name="Dian numeron paikkamerkki 5">
            <a:extLst>
              <a:ext uri="{FF2B5EF4-FFF2-40B4-BE49-F238E27FC236}">
                <a16:creationId xmlns:a16="http://schemas.microsoft.com/office/drawing/2014/main" id="{8D9D8BC3-3B45-4128-9B02-D776AA8202C3}"/>
              </a:ext>
            </a:extLst>
          </p:cNvPr>
          <p:cNvSpPr>
            <a:spLocks noGrp="1"/>
          </p:cNvSpPr>
          <p:nvPr>
            <p:ph type="sldNum" sz="quarter" idx="12"/>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2327246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803082" y="797534"/>
            <a:ext cx="10587162" cy="1120913"/>
          </a:xfrm>
          <a:prstGeom prst="rect">
            <a:avLst/>
          </a:prstGeom>
        </p:spPr>
        <p:txBody>
          <a:bodyPr vert="horz" lIns="0" tIns="0" rIns="0" bIns="0" rtlCol="0" anchor="t" anchorCtr="0">
            <a:noAutofit/>
          </a:bodyPr>
          <a:lstStyle/>
          <a:p>
            <a:r>
              <a:rPr lang="fi-FI" dirty="0"/>
              <a:t>MUOKKAA OTS. PERUSTYYL. NAPSAUTT.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803082" y="2035533"/>
            <a:ext cx="10587162" cy="4071061"/>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801757" y="6391407"/>
            <a:ext cx="3177871" cy="226612"/>
          </a:xfrm>
          <a:prstGeom prst="rect">
            <a:avLst/>
          </a:prstGeom>
        </p:spPr>
        <p:txBody>
          <a:bodyPr vert="horz" lIns="0" tIns="0" rIns="0" bIns="0" rtlCol="0" anchor="ctr" anchorCtr="0">
            <a:noAutofit/>
          </a:bodyPr>
          <a:lstStyle>
            <a:lvl1pPr algn="ctr">
              <a:defRPr sz="800">
                <a:solidFill>
                  <a:schemeClr val="tx1"/>
                </a:solidFill>
                <a:latin typeface="Lucida Sans Typewriter" panose="020B0509030504030204" pitchFamily="49" charset="77"/>
              </a:defRPr>
            </a:lvl1pPr>
          </a:lstStyle>
          <a:p>
            <a:pPr algn="l"/>
            <a:r>
              <a:rPr lang="fi-FI"/>
              <a:t>Hyvinvointiala HALI ry</a:t>
            </a:r>
            <a:endParaRPr lang="fi-FI" dirty="0"/>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10817086" y="6391407"/>
            <a:ext cx="573157" cy="226612"/>
          </a:xfrm>
          <a:prstGeom prst="rect">
            <a:avLst/>
          </a:prstGeom>
        </p:spPr>
        <p:txBody>
          <a:bodyPr vert="horz" lIns="0" tIns="0" rIns="0" bIns="0" rtlCol="0" anchor="ctr" anchorCtr="0">
            <a:noAutofit/>
          </a:bodyPr>
          <a:lstStyle>
            <a:lvl1pPr algn="r">
              <a:defRPr sz="800">
                <a:solidFill>
                  <a:schemeClr val="tx1"/>
                </a:solidFill>
                <a:latin typeface="Lucida Sans Typewriter" panose="020B0509030504030204" pitchFamily="49" charset="77"/>
              </a:defRPr>
            </a:lvl1pPr>
          </a:lstStyle>
          <a:p>
            <a:fld id="{03D2D5F4-4871-4469-8343-ED7F6811B37D}" type="slidenum">
              <a:rPr lang="fi-FI" smtClean="0"/>
              <a:pPr/>
              <a:t>‹#›</a:t>
            </a:fld>
            <a:endParaRPr lang="fi-FI" dirty="0"/>
          </a:p>
        </p:txBody>
      </p:sp>
      <p:cxnSp>
        <p:nvCxnSpPr>
          <p:cNvPr id="24" name="Straight Connector 23">
            <a:extLst>
              <a:ext uri="{FF2B5EF4-FFF2-40B4-BE49-F238E27FC236}">
                <a16:creationId xmlns:a16="http://schemas.microsoft.com/office/drawing/2014/main" id="{A3378951-D953-12EB-C235-3B6DA9143FF3}"/>
              </a:ext>
            </a:extLst>
          </p:cNvPr>
          <p:cNvCxnSpPr/>
          <p:nvPr userDrawn="1"/>
        </p:nvCxnSpPr>
        <p:spPr>
          <a:xfrm>
            <a:off x="801757" y="6249000"/>
            <a:ext cx="105884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kstin paikkamerkki 10">
            <a:extLst>
              <a:ext uri="{FF2B5EF4-FFF2-40B4-BE49-F238E27FC236}">
                <a16:creationId xmlns:a16="http://schemas.microsoft.com/office/drawing/2014/main" id="{51F539FC-3030-4369-AE64-DFAE286C2BD1}"/>
              </a:ext>
            </a:extLst>
          </p:cNvPr>
          <p:cNvSpPr txBox="1">
            <a:spLocks/>
          </p:cNvSpPr>
          <p:nvPr userDrawn="1"/>
        </p:nvSpPr>
        <p:spPr>
          <a:xfrm>
            <a:off x="11491200" y="259200"/>
            <a:ext cx="446400" cy="446400"/>
          </a:xfrm>
          <a:prstGeom prst="rect">
            <a:avLst/>
          </a:prstGeom>
          <a:blipFill>
            <a:blip r:embed="rId21" cstate="screen">
              <a:extLst>
                <a:ext uri="{28A0092B-C50C-407E-A947-70E740481C1C}">
                  <a14:useLocalDpi xmlns:a14="http://schemas.microsoft.com/office/drawing/2010/main"/>
                </a:ext>
              </a:extLst>
            </a:blip>
            <a:stretch>
              <a:fillRect/>
            </a:stretch>
          </a:blipFill>
        </p:spPr>
        <p:txBody>
          <a:bodyPr anchor="ctr" anchorCtr="0"/>
          <a:lstStyle>
            <a:lvl1pPr marL="0" indent="0" algn="ctr" defTabSz="914400" rtl="0" eaLnBrk="1" latinLnBrk="0" hangingPunct="1">
              <a:lnSpc>
                <a:spcPct val="100000"/>
              </a:lnSpc>
              <a:spcBef>
                <a:spcPts val="0"/>
              </a:spcBef>
              <a:buClr>
                <a:srgbClr val="FF9A00"/>
              </a:buClr>
              <a:buFont typeface="Arial" panose="020B0604020202020204" pitchFamily="34" charset="0"/>
              <a:buNone/>
              <a:defRPr sz="200" kern="1200">
                <a:solidFill>
                  <a:schemeClr val="tx1"/>
                </a:solidFill>
                <a:latin typeface="Calibri" panose="020F0502020204030204" pitchFamily="34" charset="0"/>
                <a:ea typeface="+mn-ea"/>
                <a:cs typeface="Calibri" panose="020F0502020204030204" pitchFamily="34" charset="0"/>
              </a:defRPr>
            </a:lvl1pPr>
            <a:lvl2pPr marL="627063" indent="-268288" algn="l" defTabSz="914400" rtl="0" eaLnBrk="1" latinLnBrk="0" hangingPunct="1">
              <a:lnSpc>
                <a:spcPct val="100000"/>
              </a:lnSpc>
              <a:spcBef>
                <a:spcPts val="0"/>
              </a:spcBef>
              <a:buClr>
                <a:srgbClr val="FF9A00"/>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2pPr>
            <a:lvl3pPr marL="985838" indent="-268288" algn="l" defTabSz="914400" rtl="0" eaLnBrk="1" latinLnBrk="0" hangingPunct="1">
              <a:lnSpc>
                <a:spcPct val="100000"/>
              </a:lnSpc>
              <a:spcBef>
                <a:spcPts val="0"/>
              </a:spcBef>
              <a:buClr>
                <a:srgbClr val="FF9A00"/>
              </a:buClr>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3pPr>
            <a:lvl4pPr marL="1344613" indent="-268288" algn="l" defTabSz="914400" rtl="0" eaLnBrk="1" latinLnBrk="0" hangingPunct="1">
              <a:lnSpc>
                <a:spcPct val="100000"/>
              </a:lnSpc>
              <a:spcBef>
                <a:spcPts val="0"/>
              </a:spcBef>
              <a:buClr>
                <a:srgbClr val="FF9A00"/>
              </a:buClr>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4pPr>
            <a:lvl5pPr marL="1703388" indent="-268288" algn="l" defTabSz="914400" rtl="0" eaLnBrk="1" latinLnBrk="0" hangingPunct="1">
              <a:lnSpc>
                <a:spcPct val="100000"/>
              </a:lnSpc>
              <a:spcBef>
                <a:spcPts val="0"/>
              </a:spcBef>
              <a:buClr>
                <a:srgbClr val="FF9A00"/>
              </a:buClr>
              <a:buFont typeface="Arial" panose="020B0604020202020204" pitchFamily="34" charset="0"/>
              <a:buChar char="•"/>
              <a:defRPr sz="11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t> </a:t>
            </a:r>
            <a:endParaRPr lang="fi-FI" dirty="0"/>
          </a:p>
        </p:txBody>
      </p:sp>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52" r:id="rId4"/>
    <p:sldLayoutId id="2147483660" r:id="rId5"/>
    <p:sldLayoutId id="2147483661" r:id="rId6"/>
    <p:sldLayoutId id="2147483662" r:id="rId7"/>
    <p:sldLayoutId id="2147483658" r:id="rId8"/>
    <p:sldLayoutId id="2147483651" r:id="rId9"/>
    <p:sldLayoutId id="2147483666" r:id="rId10"/>
    <p:sldLayoutId id="2147483668" r:id="rId11"/>
    <p:sldLayoutId id="2147483672" r:id="rId12"/>
    <p:sldLayoutId id="2147483669" r:id="rId13"/>
    <p:sldLayoutId id="2147483665" r:id="rId14"/>
    <p:sldLayoutId id="2147483654" r:id="rId15"/>
    <p:sldLayoutId id="2147483655" r:id="rId16"/>
    <p:sldLayoutId id="2147483664" r:id="rId17"/>
    <p:sldLayoutId id="2147483663" r:id="rId18"/>
    <p:sldLayoutId id="2147483671" r:id="rId1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85000"/>
        </a:lnSpc>
        <a:spcBef>
          <a:spcPct val="0"/>
        </a:spcBef>
        <a:buNone/>
        <a:defRPr sz="4000" b="1" i="0" kern="1200" spc="-100" baseline="0">
          <a:solidFill>
            <a:srgbClr val="1AA5BD"/>
          </a:solidFill>
          <a:latin typeface="Arial Black" panose="020B0604020202020204" pitchFamily="34" charset="0"/>
          <a:ea typeface="+mj-ea"/>
          <a:cs typeface="Arial Black" panose="020B0604020202020204" pitchFamily="34" charset="0"/>
        </a:defRPr>
      </a:lvl1pPr>
    </p:titleStyle>
    <p:bodyStyle>
      <a:lvl1pPr marL="268288" indent="-268288" algn="l" defTabSz="914400" rtl="0" eaLnBrk="1" latinLnBrk="0" hangingPunct="1">
        <a:lnSpc>
          <a:spcPct val="100000"/>
        </a:lnSpc>
        <a:spcBef>
          <a:spcPts val="400"/>
        </a:spcBef>
        <a:buClr>
          <a:srgbClr val="FF9A00"/>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27063" indent="-268288" algn="l" defTabSz="914400" rtl="0" eaLnBrk="1" latinLnBrk="0" hangingPunct="1">
        <a:lnSpc>
          <a:spcPct val="100000"/>
        </a:lnSpc>
        <a:spcBef>
          <a:spcPts val="0"/>
        </a:spcBef>
        <a:buClr>
          <a:srgbClr val="FF9A00"/>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2pPr>
      <a:lvl3pPr marL="985838" indent="-268288" algn="l" defTabSz="914400" rtl="0" eaLnBrk="1" latinLnBrk="0" hangingPunct="1">
        <a:lnSpc>
          <a:spcPct val="100000"/>
        </a:lnSpc>
        <a:spcBef>
          <a:spcPts val="0"/>
        </a:spcBef>
        <a:buClr>
          <a:srgbClr val="FF9A00"/>
        </a:buClr>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3pPr>
      <a:lvl4pPr marL="1344613" indent="-268288" algn="l" defTabSz="914400" rtl="0" eaLnBrk="1" latinLnBrk="0" hangingPunct="1">
        <a:lnSpc>
          <a:spcPct val="100000"/>
        </a:lnSpc>
        <a:spcBef>
          <a:spcPts val="0"/>
        </a:spcBef>
        <a:buClr>
          <a:srgbClr val="FF9A00"/>
        </a:buClr>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4pPr>
      <a:lvl5pPr marL="1703388" indent="-268288" algn="l" defTabSz="914400" rtl="0" eaLnBrk="1" latinLnBrk="0" hangingPunct="1">
        <a:lnSpc>
          <a:spcPct val="100000"/>
        </a:lnSpc>
        <a:spcBef>
          <a:spcPts val="0"/>
        </a:spcBef>
        <a:buClr>
          <a:srgbClr val="FF9A00"/>
        </a:buClr>
        <a:buFont typeface="Arial" panose="020B0604020202020204" pitchFamily="34" charset="0"/>
        <a:buChar char="•"/>
        <a:defRPr sz="11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5EB16E-05FF-4C04-A4C6-A573A5B4573E}"/>
              </a:ext>
            </a:extLst>
          </p:cNvPr>
          <p:cNvSpPr>
            <a:spLocks noGrp="1"/>
          </p:cNvSpPr>
          <p:nvPr>
            <p:ph type="ctrTitle"/>
          </p:nvPr>
        </p:nvSpPr>
        <p:spPr>
          <a:xfrm>
            <a:off x="801756" y="1721224"/>
            <a:ext cx="9509127" cy="3666563"/>
          </a:xfrm>
        </p:spPr>
        <p:txBody>
          <a:bodyPr/>
          <a:lstStyle/>
          <a:p>
            <a:r>
              <a:rPr lang="fi-FI" dirty="0"/>
              <a:t>Yksityisen sosiaalipalvelualan TES-ratkaisu 2023 - 2025</a:t>
            </a:r>
          </a:p>
        </p:txBody>
      </p:sp>
      <p:sp>
        <p:nvSpPr>
          <p:cNvPr id="3" name="Alaotsikko 2">
            <a:extLst>
              <a:ext uri="{FF2B5EF4-FFF2-40B4-BE49-F238E27FC236}">
                <a16:creationId xmlns:a16="http://schemas.microsoft.com/office/drawing/2014/main" id="{DAF9C4BB-7DDD-482E-AF1D-E7A3099D2F51}"/>
              </a:ext>
            </a:extLst>
          </p:cNvPr>
          <p:cNvSpPr>
            <a:spLocks noGrp="1"/>
          </p:cNvSpPr>
          <p:nvPr>
            <p:ph type="subTitle" idx="1"/>
          </p:nvPr>
        </p:nvSpPr>
        <p:spPr/>
        <p:txBody>
          <a:bodyPr/>
          <a:lstStyle/>
          <a:p>
            <a:r>
              <a:rPr lang="fi-FI" dirty="0"/>
              <a:t>Tuomas Mänttäri|   TES-info webinaari |   20.6.2023</a:t>
            </a:r>
          </a:p>
        </p:txBody>
      </p:sp>
    </p:spTree>
    <p:extLst>
      <p:ext uri="{BB962C8B-B14F-4D97-AF65-F5344CB8AC3E}">
        <p14:creationId xmlns:p14="http://schemas.microsoft.com/office/powerpoint/2010/main" val="1179510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E20F34-7238-7CDF-2E31-F922BDE8F54C}"/>
              </a:ext>
            </a:extLst>
          </p:cNvPr>
          <p:cNvSpPr>
            <a:spLocks noGrp="1"/>
          </p:cNvSpPr>
          <p:nvPr>
            <p:ph type="title"/>
          </p:nvPr>
        </p:nvSpPr>
        <p:spPr/>
        <p:txBody>
          <a:bodyPr/>
          <a:lstStyle/>
          <a:p>
            <a:r>
              <a:rPr lang="fi-FI" dirty="0"/>
              <a:t>Yleiskorotuksen vaikutus </a:t>
            </a:r>
          </a:p>
        </p:txBody>
      </p:sp>
      <p:sp>
        <p:nvSpPr>
          <p:cNvPr id="3" name="Sisällön paikkamerkki 2">
            <a:extLst>
              <a:ext uri="{FF2B5EF4-FFF2-40B4-BE49-F238E27FC236}">
                <a16:creationId xmlns:a16="http://schemas.microsoft.com/office/drawing/2014/main" id="{06D316BC-44FE-8651-D204-359D2E45BCFD}"/>
              </a:ext>
            </a:extLst>
          </p:cNvPr>
          <p:cNvSpPr>
            <a:spLocks noGrp="1"/>
          </p:cNvSpPr>
          <p:nvPr>
            <p:ph idx="1"/>
          </p:nvPr>
        </p:nvSpPr>
        <p:spPr>
          <a:xfrm>
            <a:off x="803082" y="1598065"/>
            <a:ext cx="10587162" cy="4508530"/>
          </a:xfrm>
        </p:spPr>
        <p:txBody>
          <a:bodyPr/>
          <a:lstStyle/>
          <a:p>
            <a:r>
              <a:rPr lang="fi-FI" sz="2000" dirty="0">
                <a:solidFill>
                  <a:srgbClr val="FF0000"/>
                </a:solidFill>
                <a:effectLst/>
                <a:latin typeface="Calibri" panose="020F0502020204030204" pitchFamily="34" charset="0"/>
                <a:ea typeface="Calibri" panose="020F0502020204030204" pitchFamily="34" charset="0"/>
              </a:rPr>
              <a:t>Yleiskorotuksen piirissä ovat kaikki TES:n piirissä olevat työntekijät. KK-palkkaiset, tuntipalkkaiset ja sopimuspalkkaiset.</a:t>
            </a:r>
          </a:p>
          <a:p>
            <a:r>
              <a:rPr lang="fi-FI" sz="2000" dirty="0">
                <a:solidFill>
                  <a:srgbClr val="FF0000"/>
                </a:solidFill>
                <a:ea typeface="Calibri" panose="020F0502020204030204" pitchFamily="34" charset="0"/>
              </a:rPr>
              <a:t>TES:n yläpuolisille henkilöille, kuten pääosin työnantajan edustajina toimiville johtajille, palkankorotukset määräytyvät siten kuin heidän kanssaan on sovittu</a:t>
            </a:r>
            <a:endParaRPr lang="fi-FI" sz="2000" dirty="0">
              <a:solidFill>
                <a:srgbClr val="FF0000"/>
              </a:solidFill>
              <a:effectLst/>
              <a:latin typeface="Calibri" panose="020F0502020204030204" pitchFamily="34" charset="0"/>
              <a:ea typeface="Calibri" panose="020F0502020204030204" pitchFamily="34" charset="0"/>
            </a:endParaRPr>
          </a:p>
          <a:p>
            <a:endParaRPr lang="fi-FI" sz="2000" dirty="0">
              <a:solidFill>
                <a:srgbClr val="FF0000"/>
              </a:solidFill>
              <a:ea typeface="Calibri" panose="020F0502020204030204" pitchFamily="34" charset="0"/>
            </a:endParaRPr>
          </a:p>
          <a:p>
            <a:r>
              <a:rPr lang="fi-FI" sz="2000" dirty="0">
                <a:solidFill>
                  <a:srgbClr val="FF0000"/>
                </a:solidFill>
                <a:effectLst/>
                <a:latin typeface="Calibri" panose="020F0502020204030204" pitchFamily="34" charset="0"/>
                <a:ea typeface="Calibri" panose="020F0502020204030204" pitchFamily="34" charset="0"/>
              </a:rPr>
              <a:t>Yleiskorotus koskee kiinteää kokonaiskuukausipalkkaa. (vastaavasti tuntipalkkaisella kiinteää tuntipalkkaa)</a:t>
            </a:r>
          </a:p>
          <a:p>
            <a:r>
              <a:rPr lang="fi-FI" sz="2000" dirty="0">
                <a:solidFill>
                  <a:srgbClr val="FF0000"/>
                </a:solidFill>
                <a:ea typeface="Calibri" panose="020F0502020204030204" pitchFamily="34" charset="0"/>
              </a:rPr>
              <a:t>K</a:t>
            </a:r>
            <a:r>
              <a:rPr lang="fi-FI" sz="2000" dirty="0">
                <a:solidFill>
                  <a:srgbClr val="FF0000"/>
                </a:solidFill>
                <a:effectLst/>
                <a:latin typeface="Calibri" panose="020F0502020204030204" pitchFamily="34" charset="0"/>
                <a:ea typeface="Calibri" panose="020F0502020204030204" pitchFamily="34" charset="0"/>
              </a:rPr>
              <a:t>uukausipalkan kiinteät osat, kuten esimerkiksi tehtäväkohtainen lisä, henkilökohtainen pätevyyslisä, saatavuuslisä tai siirtymälisä korottuvat myös yleiskorotusprosentin verran, jotta TT:n kokonaispalkka nousee yleiskorotusprosentilla. </a:t>
            </a:r>
          </a:p>
          <a:p>
            <a:r>
              <a:rPr lang="fi-FI" sz="2000" dirty="0">
                <a:solidFill>
                  <a:srgbClr val="FF0000"/>
                </a:solidFill>
                <a:ea typeface="Calibri" panose="020F0502020204030204" pitchFamily="34" charset="0"/>
              </a:rPr>
              <a:t>Suoraan TES:n taulukkopalkassa olevalla TT:llä yleis-, taulukko- ja alarajakorotukset on jo toteutettu uudessa taulukkopalkassa</a:t>
            </a:r>
            <a:endParaRPr lang="fi-FI" sz="2000" dirty="0">
              <a:solidFill>
                <a:srgbClr val="FF0000"/>
              </a:solidFill>
              <a:effectLst/>
              <a:latin typeface="Calibri" panose="020F0502020204030204" pitchFamily="34" charset="0"/>
              <a:ea typeface="Calibri" panose="020F0502020204030204" pitchFamily="34" charset="0"/>
            </a:endParaRPr>
          </a:p>
          <a:p>
            <a:r>
              <a:rPr lang="fi-FI" sz="2000" dirty="0">
                <a:solidFill>
                  <a:srgbClr val="FF0000"/>
                </a:solidFill>
              </a:rPr>
              <a:t>Tuntikohtaiset lisät (ilta-, yö-, la- ja su-lisä) korottuvat myös prosentuaalisina kuukausipalkan noustessa, mutta niiden määrä määräytyy aina tehtyjen työtuntien sijoittumisen mukaan.</a:t>
            </a:r>
            <a:endParaRPr lang="fi-FI" sz="2000" dirty="0"/>
          </a:p>
        </p:txBody>
      </p:sp>
      <p:sp>
        <p:nvSpPr>
          <p:cNvPr id="4" name="Alatunnisteen paikkamerkki 3">
            <a:extLst>
              <a:ext uri="{FF2B5EF4-FFF2-40B4-BE49-F238E27FC236}">
                <a16:creationId xmlns:a16="http://schemas.microsoft.com/office/drawing/2014/main" id="{D4AEC519-4998-1779-F7B6-C698200C3454}"/>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11367CB1-279B-A425-8BE0-5C3798F41F07}"/>
              </a:ext>
            </a:extLst>
          </p:cNvPr>
          <p:cNvSpPr>
            <a:spLocks noGrp="1"/>
          </p:cNvSpPr>
          <p:nvPr>
            <p:ph type="sldNum" sz="quarter" idx="12"/>
          </p:nvPr>
        </p:nvSpPr>
        <p:spPr/>
        <p:txBody>
          <a:bodyPr/>
          <a:lstStyle/>
          <a:p>
            <a:fld id="{03D2D5F4-4871-4469-8343-ED7F6811B37D}" type="slidenum">
              <a:rPr lang="fi-FI" smtClean="0"/>
              <a:pPr/>
              <a:t>10</a:t>
            </a:fld>
            <a:endParaRPr lang="fi-FI" dirty="0"/>
          </a:p>
        </p:txBody>
      </p:sp>
    </p:spTree>
    <p:extLst>
      <p:ext uri="{BB962C8B-B14F-4D97-AF65-F5344CB8AC3E}">
        <p14:creationId xmlns:p14="http://schemas.microsoft.com/office/powerpoint/2010/main" val="1085112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6B7E03-C3FB-687E-DB39-8944E31E12FC}"/>
              </a:ext>
            </a:extLst>
          </p:cNvPr>
          <p:cNvSpPr>
            <a:spLocks noGrp="1"/>
          </p:cNvSpPr>
          <p:nvPr>
            <p:ph type="title"/>
          </p:nvPr>
        </p:nvSpPr>
        <p:spPr/>
        <p:txBody>
          <a:bodyPr/>
          <a:lstStyle/>
          <a:p>
            <a:r>
              <a:rPr lang="fi-FI" dirty="0"/>
              <a:t>Alarajakorotusten toteutus</a:t>
            </a:r>
          </a:p>
        </p:txBody>
      </p:sp>
      <p:sp>
        <p:nvSpPr>
          <p:cNvPr id="3" name="Sisällön paikkamerkki 2">
            <a:extLst>
              <a:ext uri="{FF2B5EF4-FFF2-40B4-BE49-F238E27FC236}">
                <a16:creationId xmlns:a16="http://schemas.microsoft.com/office/drawing/2014/main" id="{DC9C6E06-2CDD-8045-EFD6-EC2A99A96AB4}"/>
              </a:ext>
            </a:extLst>
          </p:cNvPr>
          <p:cNvSpPr>
            <a:spLocks noGrp="1"/>
          </p:cNvSpPr>
          <p:nvPr>
            <p:ph idx="1"/>
          </p:nvPr>
        </p:nvSpPr>
        <p:spPr>
          <a:xfrm>
            <a:off x="803082" y="1666431"/>
            <a:ext cx="10587162" cy="4440164"/>
          </a:xfrm>
        </p:spPr>
        <p:txBody>
          <a:bodyPr/>
          <a:lstStyle/>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Vähimmäistason alarajakorotukset voivat johtaa siihen, että työntekijälle aiemman vähimmäistaulukkopalkan päälle kuukausittain maksettu palkanosa voi pienentyä, ellei kyse ole </a:t>
            </a:r>
            <a:r>
              <a:rPr lang="fi-FI" sz="1800" dirty="0" err="1">
                <a:effectLst/>
                <a:latin typeface="Arial" panose="020B0604020202020204" pitchFamily="34" charset="0"/>
                <a:ea typeface="Times New Roman" panose="02020603050405020304" pitchFamily="18" charset="0"/>
              </a:rPr>
              <a:t>TESin</a:t>
            </a:r>
            <a:r>
              <a:rPr lang="fi-FI" sz="1800" dirty="0">
                <a:effectLst/>
                <a:latin typeface="Arial" panose="020B0604020202020204" pitchFamily="34" charset="0"/>
                <a:ea typeface="Times New Roman" panose="02020603050405020304" pitchFamily="18" charset="0"/>
              </a:rPr>
              <a:t> palkkasopimuksen 3.2 kohdan mukaisesta tehtäväkohtaisesta lisästä tai 3.4 kohdan mukaisesta henkilökohtaisesta pätevyyslisästä. </a:t>
            </a:r>
            <a:endParaRPr lang="fi-FI" sz="18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Työsopimuksessa erikseen sovittu euromääräinen aiemman vähimmäistaulukkopalkan päälle maksettava lisä ei voi pienentyä, ellei kyse ole työehtosopimuksen vaihtumisesta johtuvasta lisästä (siirtymälisä) tai lisästä, jonka on sovittu pienentyvän alarajakorotuksen yhteydessä.</a:t>
            </a:r>
            <a:endParaRPr lang="fi-FI" sz="18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Nämä 3.2 ja 3.4 mukaiset tai työsopimuksessa erikseen sovitut lisät säilyvät em.</a:t>
            </a:r>
            <a:r>
              <a:rPr lang="fi-FI" sz="1800" i="1" dirty="0">
                <a:effectLst/>
                <a:latin typeface="Arial" panose="020B0604020202020204" pitchFamily="34" charset="0"/>
                <a:ea typeface="Times New Roman" panose="02020603050405020304" pitchFamily="18" charset="0"/>
              </a:rPr>
              <a:t> </a:t>
            </a:r>
            <a:r>
              <a:rPr lang="fi-FI" sz="1800" dirty="0">
                <a:effectLst/>
                <a:latin typeface="Arial" panose="020B0604020202020204" pitchFamily="34" charset="0"/>
                <a:ea typeface="Times New Roman" panose="02020603050405020304" pitchFamily="18" charset="0"/>
              </a:rPr>
              <a:t>mukaisesti</a:t>
            </a:r>
            <a:r>
              <a:rPr lang="fi-FI" sz="1800" i="1" dirty="0">
                <a:effectLst/>
                <a:latin typeface="Arial" panose="020B0604020202020204" pitchFamily="34" charset="0"/>
                <a:ea typeface="Times New Roman" panose="02020603050405020304" pitchFamily="18" charset="0"/>
              </a:rPr>
              <a:t> </a:t>
            </a:r>
            <a:r>
              <a:rPr lang="fi-FI" sz="1800" dirty="0">
                <a:effectLst/>
                <a:latin typeface="Arial" panose="020B0604020202020204" pitchFamily="34" charset="0"/>
                <a:ea typeface="Times New Roman" panose="02020603050405020304" pitchFamily="18" charset="0"/>
              </a:rPr>
              <a:t>ennallaan korotetun vähimmäistason päällä. (Euromääräisten lisien euromäärä säilyy ja prosentuaalisesti sovittujen lisien prosenttimäärä säilyy.) </a:t>
            </a:r>
            <a:endParaRPr lang="fi-FI" sz="18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Työvoiman saatavuuden perusteella sovelletun saatavuuslisän osalta toimitaan sovitun tai ilmoitetun mukaisesti.</a:t>
            </a:r>
          </a:p>
          <a:p>
            <a:pPr marL="0" indent="0">
              <a:buNone/>
              <a:tabLst>
                <a:tab pos="-91440" algn="l"/>
                <a:tab pos="731520" algn="l"/>
                <a:tab pos="1554480" algn="l"/>
                <a:tab pos="2377440" algn="l"/>
                <a:tab pos="3200400" algn="l"/>
                <a:tab pos="4023360" algn="l"/>
                <a:tab pos="4846320" algn="l"/>
                <a:tab pos="5669280" algn="l"/>
                <a:tab pos="5943600" algn="l"/>
              </a:tabLst>
            </a:pPr>
            <a:endParaRPr lang="fi-FI" sz="1800" i="1" dirty="0">
              <a:solidFill>
                <a:srgbClr val="00B050"/>
              </a:solidFill>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endParaRPr lang="fi-FI" sz="1600" i="1" dirty="0">
              <a:solidFill>
                <a:srgbClr val="00B050"/>
              </a:solidFill>
              <a:effectLst/>
              <a:latin typeface="Arial" panose="020B0604020202020204" pitchFamily="34"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E215CC32-03A5-CE55-A5D3-39A4485BA893}"/>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849D4ADD-9DE0-CAFC-0B1A-1A77F3B8E6F7}"/>
              </a:ext>
            </a:extLst>
          </p:cNvPr>
          <p:cNvSpPr>
            <a:spLocks noGrp="1"/>
          </p:cNvSpPr>
          <p:nvPr>
            <p:ph type="sldNum" sz="quarter" idx="12"/>
          </p:nvPr>
        </p:nvSpPr>
        <p:spPr/>
        <p:txBody>
          <a:bodyPr/>
          <a:lstStyle/>
          <a:p>
            <a:fld id="{03D2D5F4-4871-4469-8343-ED7F6811B37D}" type="slidenum">
              <a:rPr lang="fi-FI" smtClean="0"/>
              <a:pPr/>
              <a:t>11</a:t>
            </a:fld>
            <a:endParaRPr lang="fi-FI" dirty="0"/>
          </a:p>
        </p:txBody>
      </p:sp>
    </p:spTree>
    <p:extLst>
      <p:ext uri="{BB962C8B-B14F-4D97-AF65-F5344CB8AC3E}">
        <p14:creationId xmlns:p14="http://schemas.microsoft.com/office/powerpoint/2010/main" val="4150980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E700B5-7A01-70BD-54D0-9CDC13B00002}"/>
              </a:ext>
            </a:extLst>
          </p:cNvPr>
          <p:cNvSpPr>
            <a:spLocks noGrp="1"/>
          </p:cNvSpPr>
          <p:nvPr>
            <p:ph type="title"/>
          </p:nvPr>
        </p:nvSpPr>
        <p:spPr>
          <a:xfrm>
            <a:off x="803082" y="341832"/>
            <a:ext cx="10587162" cy="1576615"/>
          </a:xfrm>
        </p:spPr>
        <p:txBody>
          <a:bodyPr/>
          <a:lstStyle/>
          <a:p>
            <a:r>
              <a:rPr lang="fi-FI" dirty="0"/>
              <a:t>Saatavuuslisä alarajakorotusten yhteydessä</a:t>
            </a:r>
          </a:p>
        </p:txBody>
      </p:sp>
      <p:sp>
        <p:nvSpPr>
          <p:cNvPr id="3" name="Sisällön paikkamerkki 2">
            <a:extLst>
              <a:ext uri="{FF2B5EF4-FFF2-40B4-BE49-F238E27FC236}">
                <a16:creationId xmlns:a16="http://schemas.microsoft.com/office/drawing/2014/main" id="{64BA8F34-F805-8008-4672-0A5B94C28EB4}"/>
              </a:ext>
            </a:extLst>
          </p:cNvPr>
          <p:cNvSpPr>
            <a:spLocks noGrp="1"/>
          </p:cNvSpPr>
          <p:nvPr>
            <p:ph idx="1"/>
          </p:nvPr>
        </p:nvSpPr>
        <p:spPr>
          <a:xfrm>
            <a:off x="803082" y="1529697"/>
            <a:ext cx="10587162" cy="4576897"/>
          </a:xfrm>
        </p:spPr>
        <p:txBody>
          <a:bodyPr/>
          <a:lstStyle/>
          <a:p>
            <a:pP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Osapuolet pitävät tärkeänä, että alan veto- ja pitovoiman vahvistamiseksi työnantajat voivat tehdä TES:n vähimmäisvelvoitteita ylittäviä palkankorotuksia esimerkiksi saatavuuslisien tai vastaavien kautta.</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Osapuolet eivät halua TES:n kautta estää saatavuuslisien toteuttamista niiden asianmukaisen tarkoituksen ja sisällön mukaisesti.</a:t>
            </a:r>
            <a:endParaRPr lang="fi-FI" sz="18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Siten saatavuuslisien osalta toimitaan alarajakorotusten yhteydessä sen mukaisesti, mitä saatavuuslisien määräaikaisuudesta tai mahdollisesta pienentymisestä on sovittu tai ilmaistu, kun saatavuuslisä on myönnetty.</a:t>
            </a:r>
            <a:endParaRPr lang="fi-FI" sz="18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Mikäli saatavuuslisä tai vastaava on sovittu tai ilmoitettu päättymään tai pienentymään alarajakorotusten yhteydessä tai muissa tilanteissa, joissa palkat nousevat yleiskorotusta enemmän, niin työnantaja voi niin harkitessaan pienentää saatavuuslisää alarajakorotuksen yhteydessä enintään alarajakorotuksen määrällä. </a:t>
            </a:r>
          </a:p>
          <a:p>
            <a:pPr>
              <a:tabLst>
                <a:tab pos="-91440" algn="l"/>
                <a:tab pos="731520" algn="l"/>
                <a:tab pos="1554480" algn="l"/>
                <a:tab pos="2377440" algn="l"/>
                <a:tab pos="3200400" algn="l"/>
                <a:tab pos="4023360" algn="l"/>
                <a:tab pos="4846320" algn="l"/>
                <a:tab pos="5669280" algn="l"/>
                <a:tab pos="5943600" algn="l"/>
              </a:tabLst>
            </a:pPr>
            <a:r>
              <a:rPr lang="fi-FI" sz="1800" dirty="0">
                <a:solidFill>
                  <a:srgbClr val="FF0000"/>
                </a:solidFill>
                <a:latin typeface="Arial" panose="020B0604020202020204" pitchFamily="34" charset="0"/>
                <a:ea typeface="Times New Roman" panose="02020603050405020304" pitchFamily="18" charset="0"/>
              </a:rPr>
              <a:t>Työnantaja ei voi yksipuolisesti pienentää alarajakorotuksen yhteydessä saatavuuslisän määrää työntekijöille yllätyksenä vastoin sovittua tai ilmoitettua.</a:t>
            </a:r>
            <a:endParaRPr lang="fi-FI" sz="1800" dirty="0">
              <a:solidFill>
                <a:srgbClr val="FF0000"/>
              </a:solidFill>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1A42D750-2610-DC9B-DCB1-54E443C5420B}"/>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A9FDF673-596E-EAC3-0776-F8B9BA5D4F3B}"/>
              </a:ext>
            </a:extLst>
          </p:cNvPr>
          <p:cNvSpPr>
            <a:spLocks noGrp="1"/>
          </p:cNvSpPr>
          <p:nvPr>
            <p:ph type="sldNum" sz="quarter" idx="12"/>
          </p:nvPr>
        </p:nvSpPr>
        <p:spPr/>
        <p:txBody>
          <a:bodyPr/>
          <a:lstStyle/>
          <a:p>
            <a:fld id="{03D2D5F4-4871-4469-8343-ED7F6811B37D}" type="slidenum">
              <a:rPr lang="fi-FI" smtClean="0"/>
              <a:pPr/>
              <a:t>12</a:t>
            </a:fld>
            <a:endParaRPr lang="fi-FI" dirty="0"/>
          </a:p>
        </p:txBody>
      </p:sp>
    </p:spTree>
    <p:extLst>
      <p:ext uri="{BB962C8B-B14F-4D97-AF65-F5344CB8AC3E}">
        <p14:creationId xmlns:p14="http://schemas.microsoft.com/office/powerpoint/2010/main" val="1073983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A24614-7DF4-F3CC-E6C0-09DC648A0185}"/>
              </a:ext>
            </a:extLst>
          </p:cNvPr>
          <p:cNvSpPr>
            <a:spLocks noGrp="1"/>
          </p:cNvSpPr>
          <p:nvPr>
            <p:ph type="title"/>
          </p:nvPr>
        </p:nvSpPr>
        <p:spPr>
          <a:xfrm>
            <a:off x="803082" y="307650"/>
            <a:ext cx="10587162" cy="555475"/>
          </a:xfrm>
        </p:spPr>
        <p:txBody>
          <a:bodyPr/>
          <a:lstStyle/>
          <a:p>
            <a:r>
              <a:rPr lang="fi-FI" dirty="0"/>
              <a:t>Alarajakorotukset ja ylitteet</a:t>
            </a:r>
          </a:p>
        </p:txBody>
      </p:sp>
      <p:sp>
        <p:nvSpPr>
          <p:cNvPr id="3" name="Sisällön paikkamerkki 2">
            <a:extLst>
              <a:ext uri="{FF2B5EF4-FFF2-40B4-BE49-F238E27FC236}">
                <a16:creationId xmlns:a16="http://schemas.microsoft.com/office/drawing/2014/main" id="{688E15A9-5712-3BD9-CAD8-6DB8B30AA593}"/>
              </a:ext>
            </a:extLst>
          </p:cNvPr>
          <p:cNvSpPr>
            <a:spLocks noGrp="1"/>
          </p:cNvSpPr>
          <p:nvPr>
            <p:ph idx="1"/>
          </p:nvPr>
        </p:nvSpPr>
        <p:spPr>
          <a:xfrm>
            <a:off x="803081" y="863125"/>
            <a:ext cx="10699558" cy="5306939"/>
          </a:xfrm>
        </p:spPr>
        <p:txBody>
          <a:bodyPr/>
          <a:lstStyle/>
          <a:p>
            <a:pPr>
              <a:tabLst>
                <a:tab pos="-91440" algn="l"/>
                <a:tab pos="731520" algn="l"/>
                <a:tab pos="1554480" algn="l"/>
                <a:tab pos="2377440" algn="l"/>
                <a:tab pos="3200400" algn="l"/>
                <a:tab pos="4023360" algn="l"/>
                <a:tab pos="4846320" algn="l"/>
                <a:tab pos="5669280" algn="l"/>
                <a:tab pos="5943600" algn="l"/>
              </a:tabLst>
            </a:pPr>
            <a:r>
              <a:rPr lang="fi-FI" sz="1500" dirty="0">
                <a:solidFill>
                  <a:srgbClr val="FF0000"/>
                </a:solidFill>
                <a:effectLst/>
                <a:latin typeface="Arial" panose="020B0604020202020204" pitchFamily="34" charset="0"/>
                <a:ea typeface="Times New Roman" panose="02020603050405020304" pitchFamily="18" charset="0"/>
              </a:rPr>
              <a:t>Alarajakorotuksen toteutusmalli on saavuuslisän käsittelyllä täydennettynä sama kuin edellisellä TES-kierroksella</a:t>
            </a:r>
          </a:p>
          <a:p>
            <a:pPr marL="0" indent="0">
              <a:buNone/>
              <a:tabLst>
                <a:tab pos="-91440" algn="l"/>
                <a:tab pos="731520" algn="l"/>
                <a:tab pos="1554480" algn="l"/>
                <a:tab pos="2377440" algn="l"/>
                <a:tab pos="3200400" algn="l"/>
                <a:tab pos="4023360" algn="l"/>
                <a:tab pos="4846320" algn="l"/>
                <a:tab pos="5669280" algn="l"/>
                <a:tab pos="5943600" algn="l"/>
              </a:tabLst>
            </a:pPr>
            <a:endParaRPr lang="fi-FI" sz="15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500" dirty="0">
                <a:solidFill>
                  <a:srgbClr val="FF0000"/>
                </a:solidFill>
                <a:effectLst/>
                <a:latin typeface="Arial" panose="020B0604020202020204" pitchFamily="34" charset="0"/>
                <a:ea typeface="Times New Roman" panose="02020603050405020304" pitchFamily="18" charset="0"/>
              </a:rPr>
              <a:t>Tehtäväkohtainen lisä ja henkilökohtainen pätevyyslisä säilyvät</a:t>
            </a:r>
            <a:endParaRPr lang="fi-FI" sz="1500" dirty="0">
              <a:effectLst/>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tabLst>
                <a:tab pos="-91440" algn="l"/>
                <a:tab pos="731520" algn="l"/>
                <a:tab pos="914400" algn="l"/>
                <a:tab pos="1554480" algn="l"/>
                <a:tab pos="2377440" algn="l"/>
                <a:tab pos="3200400" algn="l"/>
                <a:tab pos="4023360" algn="l"/>
                <a:tab pos="4846320" algn="l"/>
                <a:tab pos="5669280" algn="l"/>
                <a:tab pos="5943600" algn="l"/>
              </a:tabLst>
            </a:pPr>
            <a:r>
              <a:rPr lang="fi-FI" sz="15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Vähimmäistason korotukset voivat johtaa siihen, että työntekijälle aiemman vähimmäistaulukkopalkan päälle kuukausittain maksettu palkanosa voi pienentyä, ellei kyse ole TES:n palkkasopimuksen 3.2 kohdan mukaisesta tehtäväkohtaisesta lisästä tai 3.4 kohdan mukaisesta henkilökohtaisesta pätevyyslisästä.</a:t>
            </a:r>
          </a:p>
          <a:p>
            <a:pPr marL="742950" lvl="1" indent="-285750">
              <a:buFont typeface="Arial" panose="020B0604020202020204" pitchFamily="34" charset="0"/>
              <a:buChar char="•"/>
              <a:tabLst>
                <a:tab pos="-91440" algn="l"/>
                <a:tab pos="731520" algn="l"/>
                <a:tab pos="914400" algn="l"/>
                <a:tab pos="1554480" algn="l"/>
                <a:tab pos="2377440" algn="l"/>
                <a:tab pos="3200400" algn="l"/>
                <a:tab pos="4023360" algn="l"/>
                <a:tab pos="4846320" algn="l"/>
                <a:tab pos="5669280" algn="l"/>
                <a:tab pos="5943600" algn="l"/>
              </a:tabLst>
            </a:pPr>
            <a:r>
              <a:rPr lang="fi-FI" sz="15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Vähimmäispalkkaa korkeampana G-palkkaluokkana annettu tehtäväkohtainen lisä säilyy nousevan alarajan päällä entisen suuruisena euromääränä. Sen määrä ei siten muutu G-luokkien välysten muuttuessa, ellei muutoksesta ole sovittu tai sovita.</a:t>
            </a:r>
            <a:endParaRPr lang="fi-FI" sz="1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46112" indent="0">
              <a:buNone/>
              <a:tabLst>
                <a:tab pos="-91440" algn="l"/>
                <a:tab pos="731520" algn="l"/>
                <a:tab pos="1554480" algn="l"/>
                <a:tab pos="2377440" algn="l"/>
                <a:tab pos="3200400" algn="l"/>
                <a:tab pos="4023360" algn="l"/>
                <a:tab pos="4846320" algn="l"/>
                <a:tab pos="5669280" algn="l"/>
                <a:tab pos="5943600" algn="l"/>
              </a:tabLst>
            </a:pPr>
            <a:r>
              <a:rPr lang="fi-FI" sz="1500" dirty="0">
                <a:solidFill>
                  <a:srgbClr val="FF0000"/>
                </a:solidFill>
                <a:effectLst/>
                <a:latin typeface="Arial" panose="020B0604020202020204" pitchFamily="34" charset="0"/>
                <a:ea typeface="Times New Roman" panose="02020603050405020304" pitchFamily="18" charset="0"/>
              </a:rPr>
              <a:t> </a:t>
            </a:r>
            <a:endParaRPr lang="fi-FI" sz="15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500" dirty="0">
                <a:solidFill>
                  <a:srgbClr val="FF0000"/>
                </a:solidFill>
                <a:effectLst/>
                <a:latin typeface="Arial" panose="020B0604020202020204" pitchFamily="34" charset="0"/>
                <a:ea typeface="Times New Roman" panose="02020603050405020304" pitchFamily="18" charset="0"/>
              </a:rPr>
              <a:t>Työsopimuksessa erikseen sovittu euromääräinen lisä säilyy</a:t>
            </a:r>
            <a:endParaRPr lang="fi-FI" sz="1500" dirty="0">
              <a:effectLst/>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tabLst>
                <a:tab pos="-91440" algn="l"/>
                <a:tab pos="731520" algn="l"/>
                <a:tab pos="914400" algn="l"/>
                <a:tab pos="1554480" algn="l"/>
                <a:tab pos="2377440" algn="l"/>
                <a:tab pos="3200400" algn="l"/>
                <a:tab pos="4023360" algn="l"/>
                <a:tab pos="4846320" algn="l"/>
                <a:tab pos="5669280" algn="l"/>
                <a:tab pos="5943600" algn="l"/>
              </a:tabLst>
            </a:pPr>
            <a:r>
              <a:rPr lang="fi-FI" sz="15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Työsopimuksessa erikseen sovittu euromääräinen aiemman vähimmäistaulukkopalkan päälle maksettava lisä ei voi pienentyä, ellei kyse ole työehtosopimuksen vaihtumisesta johtuvasta lisästä (siirtymälisä) tai lisästä, jonka on sovittu pienentyvän alarajakorotuksen yhteydessä.</a:t>
            </a:r>
            <a:endParaRPr lang="fi-FI" sz="1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46112" indent="0">
              <a:buNone/>
              <a:tabLst>
                <a:tab pos="-91440" algn="l"/>
                <a:tab pos="731520" algn="l"/>
                <a:tab pos="1554480" algn="l"/>
                <a:tab pos="2377440" algn="l"/>
                <a:tab pos="3200400" algn="l"/>
                <a:tab pos="4023360" algn="l"/>
                <a:tab pos="4846320" algn="l"/>
                <a:tab pos="5669280" algn="l"/>
                <a:tab pos="5943600" algn="l"/>
              </a:tabLst>
            </a:pPr>
            <a:r>
              <a:rPr lang="fi-FI" sz="1500" dirty="0">
                <a:solidFill>
                  <a:srgbClr val="FF0000"/>
                </a:solidFill>
                <a:effectLst/>
                <a:latin typeface="Arial" panose="020B0604020202020204" pitchFamily="34" charset="0"/>
                <a:ea typeface="Times New Roman" panose="02020603050405020304" pitchFamily="18" charset="0"/>
              </a:rPr>
              <a:t> </a:t>
            </a:r>
            <a:endParaRPr lang="fi-FI" sz="15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500" dirty="0">
                <a:solidFill>
                  <a:srgbClr val="FF0000"/>
                </a:solidFill>
                <a:effectLst/>
                <a:latin typeface="Arial" panose="020B0604020202020204" pitchFamily="34" charset="0"/>
                <a:ea typeface="Times New Roman" panose="02020603050405020304" pitchFamily="18" charset="0"/>
              </a:rPr>
              <a:t>Prosentuaalisesti sovittujen lisien prosenttimäärä säilyy </a:t>
            </a:r>
            <a:endParaRPr lang="fi-FI" sz="1500" dirty="0">
              <a:effectLst/>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tabLst>
                <a:tab pos="-91440" algn="l"/>
                <a:tab pos="731520" algn="l"/>
                <a:tab pos="914400" algn="l"/>
                <a:tab pos="1554480" algn="l"/>
                <a:tab pos="2377440" algn="l"/>
                <a:tab pos="3200400" algn="l"/>
                <a:tab pos="4023360" algn="l"/>
                <a:tab pos="4846320" algn="l"/>
                <a:tab pos="5669280" algn="l"/>
                <a:tab pos="5943600" algn="l"/>
              </a:tabLst>
            </a:pPr>
            <a:r>
              <a:rPr lang="fi-FI" sz="15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Jos on sovittu prosentuaalisesta säilyvästä lisästä, maksetaan yhä sama % uudesta korotetusta G-luokasta laskettuna. </a:t>
            </a:r>
            <a:endParaRPr lang="fi-FI" sz="1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46112" indent="0">
              <a:buNone/>
              <a:tabLst>
                <a:tab pos="-91440" algn="l"/>
                <a:tab pos="731520" algn="l"/>
                <a:tab pos="1554480" algn="l"/>
                <a:tab pos="2377440" algn="l"/>
                <a:tab pos="3200400" algn="l"/>
                <a:tab pos="4023360" algn="l"/>
                <a:tab pos="4846320" algn="l"/>
                <a:tab pos="5669280" algn="l"/>
                <a:tab pos="5943600" algn="l"/>
              </a:tabLst>
            </a:pPr>
            <a:endParaRPr lang="fi-FI" sz="1500" dirty="0">
              <a:effectLst/>
              <a:latin typeface="Times New Roman" panose="02020603050405020304" pitchFamily="18" charset="0"/>
              <a:ea typeface="Times New Roman" panose="02020603050405020304" pitchFamily="18" charset="0"/>
            </a:endParaRPr>
          </a:p>
          <a:p>
            <a:pPr marL="268288" marR="0" lvl="0" indent="-268288" algn="l" defTabSz="914400" rtl="0" eaLnBrk="1" fontAlgn="auto" latinLnBrk="0" hangingPunct="1">
              <a:lnSpc>
                <a:spcPct val="100000"/>
              </a:lnSpc>
              <a:spcBef>
                <a:spcPts val="400"/>
              </a:spcBef>
              <a:spcAft>
                <a:spcPts val="0"/>
              </a:spcAft>
              <a:buClr>
                <a:srgbClr val="FF9A00"/>
              </a:buClr>
              <a:buSzTx/>
              <a:buFont typeface="Arial" panose="020B0604020202020204" pitchFamily="34" charset="0"/>
              <a:buChar char="•"/>
              <a:tabLst>
                <a:tab pos="-91440" algn="l"/>
                <a:tab pos="731520" algn="l"/>
                <a:tab pos="1554480" algn="l"/>
                <a:tab pos="2377440" algn="l"/>
                <a:tab pos="3200400" algn="l"/>
                <a:tab pos="4023360" algn="l"/>
                <a:tab pos="4846320" algn="l"/>
                <a:tab pos="5669280" algn="l"/>
                <a:tab pos="5943600" algn="l"/>
              </a:tabLst>
              <a:defRPr/>
            </a:pPr>
            <a:r>
              <a:rPr kumimoji="0" lang="fi-FI" sz="14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Calibri" panose="020F0502020204030204" pitchFamily="34" charset="0"/>
              </a:rPr>
              <a:t>Muut palkanosat voivat pienentyä alarajakorotuksen määrällä siten, että palkan rakenne muuttuu:</a:t>
            </a:r>
            <a:endParaRPr kumimoji="0" lang="fi-FI" sz="14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
                <a:srgbClr val="FF9A00"/>
              </a:buClr>
              <a:buSzTx/>
              <a:buFont typeface="Arial" panose="020B0604020202020204" pitchFamily="34" charset="0"/>
              <a:buChar char="•"/>
              <a:tabLst>
                <a:tab pos="-91440" algn="l"/>
                <a:tab pos="731520" algn="l"/>
                <a:tab pos="914400" algn="l"/>
                <a:tab pos="1554480" algn="l"/>
                <a:tab pos="2377440" algn="l"/>
                <a:tab pos="3200400" algn="l"/>
                <a:tab pos="4023360" algn="l"/>
                <a:tab pos="4846320" algn="l"/>
                <a:tab pos="5669280" algn="l"/>
                <a:tab pos="5943600" algn="l"/>
              </a:tabLst>
              <a:defRPr/>
            </a:pPr>
            <a:r>
              <a:rPr kumimoji="0" lang="fi-FI" sz="14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Times New Roman" panose="02020603050405020304" pitchFamily="18" charset="0"/>
              </a:rPr>
              <a:t>Työntekijälle aiemman vähimmäistaulukkopalkan päälle kuukausittain maksettu muu palkanosa, kuten TES-vaihdoksesta tullut siirtymälisä, voi pienentyä. Kiinteä kuukausipalkka nousee tässä tilanteessa 1.9.2023 vain </a:t>
            </a:r>
          </a:p>
          <a:p>
            <a:pPr marL="457200" marR="0" lvl="1" indent="0" algn="l" defTabSz="914400" rtl="0" eaLnBrk="1" fontAlgn="auto" latinLnBrk="0" hangingPunct="1">
              <a:lnSpc>
                <a:spcPct val="100000"/>
              </a:lnSpc>
              <a:spcBef>
                <a:spcPts val="0"/>
              </a:spcBef>
              <a:spcAft>
                <a:spcPts val="0"/>
              </a:spcAft>
              <a:buClr>
                <a:srgbClr val="FF9A00"/>
              </a:buClr>
              <a:buSzTx/>
              <a:buNone/>
              <a:tabLst>
                <a:tab pos="-91440" algn="l"/>
                <a:tab pos="731520" algn="l"/>
                <a:tab pos="914400" algn="l"/>
                <a:tab pos="1554480" algn="l"/>
                <a:tab pos="2377440" algn="l"/>
                <a:tab pos="3200400" algn="l"/>
                <a:tab pos="4023360" algn="l"/>
                <a:tab pos="4846320" algn="l"/>
                <a:tab pos="5669280" algn="l"/>
                <a:tab pos="5943600" algn="l"/>
              </a:tabLst>
              <a:defRPr/>
            </a:pPr>
            <a:r>
              <a:rPr lang="fi-FI" sz="1400" dirty="0">
                <a:solidFill>
                  <a:srgbClr val="FF0000"/>
                </a:solidFill>
                <a:latin typeface="+mj-lt"/>
                <a:ea typeface="Times New Roman" panose="02020603050405020304" pitchFamily="18" charset="0"/>
                <a:cs typeface="Times New Roman" panose="02020603050405020304" pitchFamily="18" charset="0"/>
              </a:rPr>
              <a:t>	3,6</a:t>
            </a:r>
            <a:r>
              <a:rPr kumimoji="0" lang="fi-FI" sz="14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Times New Roman" panose="02020603050405020304" pitchFamily="18" charset="0"/>
              </a:rPr>
              <a:t> % yleiskorotuksen verran.</a:t>
            </a:r>
            <a:endParaRPr lang="fi-FI" sz="1400" dirty="0">
              <a:solidFill>
                <a:srgbClr val="FF0000"/>
              </a:solidFill>
              <a:effectLst/>
              <a:latin typeface="+mj-lt"/>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r>
              <a:rPr lang="fi-FI" i="1" dirty="0">
                <a:solidFill>
                  <a:srgbClr val="00B050"/>
                </a:solidFill>
                <a:effectLst/>
                <a:latin typeface="+mj-lt"/>
                <a:ea typeface="Times New Roman" panose="02020603050405020304" pitchFamily="18" charset="0"/>
              </a:rPr>
              <a:t> </a:t>
            </a:r>
            <a:endParaRPr lang="fi-FI" dirty="0">
              <a:effectLst/>
              <a:latin typeface="+mj-lt"/>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E6113064-1953-929D-51A8-12C0E497F0D1}"/>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39398315-8A06-3AA6-0EE0-6153E04648CF}"/>
              </a:ext>
            </a:extLst>
          </p:cNvPr>
          <p:cNvSpPr>
            <a:spLocks noGrp="1"/>
          </p:cNvSpPr>
          <p:nvPr>
            <p:ph type="sldNum" sz="quarter" idx="12"/>
          </p:nvPr>
        </p:nvSpPr>
        <p:spPr/>
        <p:txBody>
          <a:bodyPr/>
          <a:lstStyle/>
          <a:p>
            <a:fld id="{03D2D5F4-4871-4469-8343-ED7F6811B37D}" type="slidenum">
              <a:rPr lang="fi-FI" smtClean="0"/>
              <a:pPr/>
              <a:t>13</a:t>
            </a:fld>
            <a:endParaRPr lang="fi-FI" dirty="0"/>
          </a:p>
        </p:txBody>
      </p:sp>
    </p:spTree>
    <p:extLst>
      <p:ext uri="{BB962C8B-B14F-4D97-AF65-F5344CB8AC3E}">
        <p14:creationId xmlns:p14="http://schemas.microsoft.com/office/powerpoint/2010/main" val="4206722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D4C9D-C13F-3F0E-9CC1-7C2DFB1DA8E4}"/>
              </a:ext>
            </a:extLst>
          </p:cNvPr>
          <p:cNvSpPr>
            <a:spLocks noGrp="1"/>
          </p:cNvSpPr>
          <p:nvPr>
            <p:ph type="title"/>
          </p:nvPr>
        </p:nvSpPr>
        <p:spPr>
          <a:xfrm>
            <a:off x="803082" y="674702"/>
            <a:ext cx="10587162" cy="390617"/>
          </a:xfrm>
        </p:spPr>
        <p:txBody>
          <a:bodyPr>
            <a:normAutofit fontScale="90000"/>
          </a:bodyPr>
          <a:lstStyle/>
          <a:p>
            <a:r>
              <a:rPr lang="fi-FI" dirty="0">
                <a:solidFill>
                  <a:schemeClr val="accent1"/>
                </a:solidFill>
              </a:rPr>
              <a:t>Laskentaesimerkit alarajakorotuksissa</a:t>
            </a:r>
          </a:p>
        </p:txBody>
      </p:sp>
      <p:sp>
        <p:nvSpPr>
          <p:cNvPr id="3" name="Sisällön paikkamerkki 2">
            <a:extLst>
              <a:ext uri="{FF2B5EF4-FFF2-40B4-BE49-F238E27FC236}">
                <a16:creationId xmlns:a16="http://schemas.microsoft.com/office/drawing/2014/main" id="{8DA00ED0-3B85-7F49-9F7E-7B71D50687C7}"/>
              </a:ext>
            </a:extLst>
          </p:cNvPr>
          <p:cNvSpPr>
            <a:spLocks noGrp="1"/>
          </p:cNvSpPr>
          <p:nvPr>
            <p:ph idx="1"/>
          </p:nvPr>
        </p:nvSpPr>
        <p:spPr>
          <a:xfrm>
            <a:off x="803081" y="1544715"/>
            <a:ext cx="10835543" cy="4561880"/>
          </a:xfrm>
        </p:spPr>
        <p:txBody>
          <a:bodyPr/>
          <a:lstStyle/>
          <a:p>
            <a:pPr marL="0" indent="0">
              <a:buNone/>
            </a:pPr>
            <a:r>
              <a:rPr lang="fi-FI" sz="2400" b="1" dirty="0">
                <a:latin typeface="Arial Black" panose="020B0A04020102020204" pitchFamily="34" charset="0"/>
              </a:rPr>
              <a:t>Tasoltaan säilyvä euromääräinen lisä, esim. tehtäväkohtainen lisä</a:t>
            </a:r>
          </a:p>
          <a:p>
            <a:pPr marL="0" indent="0">
              <a:buNone/>
            </a:pPr>
            <a:endParaRPr lang="fi-FI" sz="2400" b="1" dirty="0"/>
          </a:p>
          <a:p>
            <a:r>
              <a:rPr lang="fi-FI" sz="2000" dirty="0"/>
              <a:t>TT ennen 1.9.2023:	G22D pk O v (2451,95 €) + </a:t>
            </a:r>
            <a:r>
              <a:rPr lang="fi-FI" sz="2000" dirty="0" err="1"/>
              <a:t>teht.k.lisä</a:t>
            </a:r>
            <a:r>
              <a:rPr lang="fi-FI" sz="2000" dirty="0"/>
              <a:t> 200 €	= kiinteä kk-palkka 2651,95 €</a:t>
            </a:r>
          </a:p>
          <a:p>
            <a:pPr marL="0" indent="0">
              <a:buNone/>
            </a:pPr>
            <a:endParaRPr lang="fi-FI" sz="2000" dirty="0"/>
          </a:p>
          <a:p>
            <a:pPr lvl="1"/>
            <a:r>
              <a:rPr lang="fi-FI" sz="2000" dirty="0"/>
              <a:t>Yleiskorotus 1.9.2023 = 3,6 % (korottaa TT:n kiinteää kk-palkkaa eli myös tehtäväkohtaista lisää 3,6 %) </a:t>
            </a:r>
          </a:p>
          <a:p>
            <a:pPr lvl="1"/>
            <a:r>
              <a:rPr lang="fi-FI" sz="2000" dirty="0"/>
              <a:t>3,6 % yleiskorotuksen lisäksi 2,2 % alarajakorotus 1.9.2023 D-ryhmän alarajalla G22D = 5,8 % &gt; G22D pk 0 v = 2594,16 €</a:t>
            </a:r>
          </a:p>
          <a:p>
            <a:pPr marL="358775" lvl="1" indent="0">
              <a:buNone/>
            </a:pPr>
            <a:endParaRPr lang="fi-FI" sz="2000" dirty="0"/>
          </a:p>
          <a:p>
            <a:pPr marL="358775" lvl="1" indent="0">
              <a:buNone/>
            </a:pPr>
            <a:endParaRPr lang="fi-FI" sz="2000" dirty="0"/>
          </a:p>
          <a:p>
            <a:pPr marL="0" indent="0">
              <a:buNone/>
            </a:pPr>
            <a:r>
              <a:rPr lang="fi-FI" sz="2000" dirty="0"/>
              <a:t>&gt;</a:t>
            </a:r>
            <a:r>
              <a:rPr lang="fi-FI" sz="2000" dirty="0">
                <a:solidFill>
                  <a:schemeClr val="tx2"/>
                </a:solidFill>
              </a:rPr>
              <a:t> TT:n KK-palkka 1.9.2023 on uusi taulukkopalkka 2594,16 € + 3,6 % yleiskorotuksella korottunut </a:t>
            </a:r>
            <a:r>
              <a:rPr lang="fi-FI" sz="2000" dirty="0" err="1">
                <a:solidFill>
                  <a:schemeClr val="tx2"/>
                </a:solidFill>
              </a:rPr>
              <a:t>teht.k.lisä</a:t>
            </a:r>
            <a:r>
              <a:rPr lang="fi-FI" sz="2000" dirty="0">
                <a:solidFill>
                  <a:schemeClr val="tx2"/>
                </a:solidFill>
              </a:rPr>
              <a:t> 1,036 x 200 € (207,20 €), eli yhteensä 2801,36 €. Kiinteä kuukausipalkka nousee 5,63 %.</a:t>
            </a:r>
          </a:p>
          <a:p>
            <a:endParaRPr lang="fi-FI" sz="2000" dirty="0"/>
          </a:p>
          <a:p>
            <a:pPr marL="0" indent="0">
              <a:buNone/>
            </a:pPr>
            <a:endParaRPr lang="fi-FI" dirty="0"/>
          </a:p>
        </p:txBody>
      </p:sp>
      <p:sp>
        <p:nvSpPr>
          <p:cNvPr id="6" name="Dian numeron paikkamerkki 5">
            <a:extLst>
              <a:ext uri="{FF2B5EF4-FFF2-40B4-BE49-F238E27FC236}">
                <a16:creationId xmlns:a16="http://schemas.microsoft.com/office/drawing/2014/main" id="{74E301B0-6F18-3F79-C2C6-373B46FBD524}"/>
              </a:ext>
            </a:extLst>
          </p:cNvPr>
          <p:cNvSpPr>
            <a:spLocks noGrp="1"/>
          </p:cNvSpPr>
          <p:nvPr>
            <p:ph type="sldNum" sz="quarter" idx="12"/>
          </p:nvPr>
        </p:nvSpPr>
        <p:spPr/>
        <p:txBody>
          <a:bodyPr/>
          <a:lstStyle/>
          <a:p>
            <a:fld id="{03D2D5F4-4871-4469-8343-ED7F6811B37D}" type="slidenum">
              <a:rPr lang="fi-FI" smtClean="0"/>
              <a:pPr/>
              <a:t>14</a:t>
            </a:fld>
            <a:endParaRPr lang="fi-FI" dirty="0"/>
          </a:p>
        </p:txBody>
      </p:sp>
    </p:spTree>
    <p:extLst>
      <p:ext uri="{BB962C8B-B14F-4D97-AF65-F5344CB8AC3E}">
        <p14:creationId xmlns:p14="http://schemas.microsoft.com/office/powerpoint/2010/main" val="405696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D4C9D-C13F-3F0E-9CC1-7C2DFB1DA8E4}"/>
              </a:ext>
            </a:extLst>
          </p:cNvPr>
          <p:cNvSpPr>
            <a:spLocks noGrp="1"/>
          </p:cNvSpPr>
          <p:nvPr>
            <p:ph type="title"/>
          </p:nvPr>
        </p:nvSpPr>
        <p:spPr>
          <a:xfrm>
            <a:off x="803082" y="239982"/>
            <a:ext cx="10587162" cy="709202"/>
          </a:xfrm>
        </p:spPr>
        <p:txBody>
          <a:bodyPr/>
          <a:lstStyle/>
          <a:p>
            <a:r>
              <a:rPr lang="fi-FI" dirty="0">
                <a:solidFill>
                  <a:schemeClr val="accent1"/>
                </a:solidFill>
              </a:rPr>
              <a:t>Laskentaesimerkit alarajakorotuksissa</a:t>
            </a:r>
          </a:p>
        </p:txBody>
      </p:sp>
      <p:sp>
        <p:nvSpPr>
          <p:cNvPr id="3" name="Sisällön paikkamerkki 2">
            <a:extLst>
              <a:ext uri="{FF2B5EF4-FFF2-40B4-BE49-F238E27FC236}">
                <a16:creationId xmlns:a16="http://schemas.microsoft.com/office/drawing/2014/main" id="{8DA00ED0-3B85-7F49-9F7E-7B71D50687C7}"/>
              </a:ext>
            </a:extLst>
          </p:cNvPr>
          <p:cNvSpPr>
            <a:spLocks noGrp="1"/>
          </p:cNvSpPr>
          <p:nvPr>
            <p:ph idx="1"/>
          </p:nvPr>
        </p:nvSpPr>
        <p:spPr>
          <a:xfrm>
            <a:off x="803081" y="1075267"/>
            <a:ext cx="10835543" cy="5031328"/>
          </a:xfrm>
        </p:spPr>
        <p:txBody>
          <a:bodyPr>
            <a:normAutofit lnSpcReduction="10000"/>
          </a:bodyPr>
          <a:lstStyle/>
          <a:p>
            <a:pPr marL="0" indent="0">
              <a:buNone/>
            </a:pPr>
            <a:r>
              <a:rPr lang="fi-FI" sz="2400" dirty="0">
                <a:latin typeface="Arial Black" panose="020B0A04020102020204" pitchFamily="34" charset="0"/>
              </a:rPr>
              <a:t>Tasoltaan alarajakorotuksen yhteydessä pienentyvä euromääräinen lisä, esim. TES-vaihdoksen yhteydessä jäänyt siirtymälisä</a:t>
            </a:r>
          </a:p>
          <a:p>
            <a:pPr marL="0" indent="0">
              <a:buNone/>
            </a:pPr>
            <a:endParaRPr lang="fi-FI" sz="2400" b="1" dirty="0"/>
          </a:p>
          <a:p>
            <a:r>
              <a:rPr lang="fi-FI" sz="2000" dirty="0"/>
              <a:t>TT ennen 1.9.2023:	G22D pk O v (2451,95 €) + siirtymälisä 200 €	 = kiinteä kk-palkka 2651,95 €</a:t>
            </a:r>
          </a:p>
          <a:p>
            <a:pPr marL="0" indent="0">
              <a:buNone/>
            </a:pPr>
            <a:endParaRPr lang="fi-FI" sz="2000" dirty="0"/>
          </a:p>
          <a:p>
            <a:pPr lvl="1"/>
            <a:r>
              <a:rPr lang="fi-FI" sz="2000" dirty="0"/>
              <a:t>Yleiskorotus 1.9.2023 = 3,6 % (korottaa TT:n kiinteää kk-palkkaa eli myös siirtymälisää 3,6 %), </a:t>
            </a:r>
          </a:p>
          <a:p>
            <a:pPr lvl="1"/>
            <a:r>
              <a:rPr lang="fi-FI" sz="2000" dirty="0"/>
              <a:t>3,6 % yleiskorotuksen lisäksi 2,2 % alarajakorotus 1.9.2023 D-ryhmän alarajalla G22D = 3,6 % + 2,2 % = 5,8 % &gt; G22D pk 0 v = 2594,16 €</a:t>
            </a:r>
          </a:p>
          <a:p>
            <a:pPr marL="358775" lvl="1" indent="0">
              <a:buNone/>
            </a:pPr>
            <a:endParaRPr lang="fi-FI" sz="2000" dirty="0"/>
          </a:p>
          <a:p>
            <a:r>
              <a:rPr lang="fi-FI" sz="2000" dirty="0"/>
              <a:t>Siirtymälisä pienentyy alarajakorotuksen yhteydessä, mutta kiinteän kk-palkan tulee kuitenkin nousta 3,6 % yleiskorotuksen verran</a:t>
            </a:r>
          </a:p>
          <a:p>
            <a:r>
              <a:rPr lang="fi-FI" sz="2000" dirty="0"/>
              <a:t>Kiinteän kk-palkan korotus 3,6 % yleiskorotuksella 2651,95 € x 1,036 = 2747,42 € </a:t>
            </a:r>
          </a:p>
          <a:p>
            <a:r>
              <a:rPr lang="fi-FI" sz="2000" dirty="0"/>
              <a:t>Yleiskorotusta korkeampi alarajakorotus = 2594,16 €</a:t>
            </a:r>
          </a:p>
          <a:p>
            <a:pPr marL="0" indent="0">
              <a:buNone/>
            </a:pPr>
            <a:r>
              <a:rPr lang="fi-FI" sz="2000" dirty="0"/>
              <a:t>&gt;</a:t>
            </a:r>
            <a:r>
              <a:rPr lang="fi-FI" sz="2000" dirty="0">
                <a:solidFill>
                  <a:schemeClr val="tx2"/>
                </a:solidFill>
              </a:rPr>
              <a:t> Siirtymälisän määräksi jää 2747,42 € - 2594,16 € = 153,26 €. Uusi palkka on G22D pk 0 v 2594,16 € + 153,26 € = 2747,42 €</a:t>
            </a:r>
          </a:p>
          <a:p>
            <a:endParaRPr lang="fi-FI" sz="2000" dirty="0"/>
          </a:p>
          <a:p>
            <a:pPr marL="0" indent="0">
              <a:buNone/>
            </a:pPr>
            <a:endParaRPr lang="fi-FI" dirty="0"/>
          </a:p>
        </p:txBody>
      </p:sp>
      <p:sp>
        <p:nvSpPr>
          <p:cNvPr id="6" name="Dian numeron paikkamerkki 5">
            <a:extLst>
              <a:ext uri="{FF2B5EF4-FFF2-40B4-BE49-F238E27FC236}">
                <a16:creationId xmlns:a16="http://schemas.microsoft.com/office/drawing/2014/main" id="{F9BD0728-367D-BB95-1221-A644CAF1BB70}"/>
              </a:ext>
            </a:extLst>
          </p:cNvPr>
          <p:cNvSpPr>
            <a:spLocks noGrp="1"/>
          </p:cNvSpPr>
          <p:nvPr>
            <p:ph type="sldNum" sz="quarter" idx="12"/>
          </p:nvPr>
        </p:nvSpPr>
        <p:spPr/>
        <p:txBody>
          <a:bodyPr/>
          <a:lstStyle/>
          <a:p>
            <a:fld id="{03D2D5F4-4871-4469-8343-ED7F6811B37D}" type="slidenum">
              <a:rPr lang="fi-FI" smtClean="0"/>
              <a:pPr/>
              <a:t>15</a:t>
            </a:fld>
            <a:endParaRPr lang="fi-FI" dirty="0"/>
          </a:p>
        </p:txBody>
      </p:sp>
    </p:spTree>
    <p:extLst>
      <p:ext uri="{BB962C8B-B14F-4D97-AF65-F5344CB8AC3E}">
        <p14:creationId xmlns:p14="http://schemas.microsoft.com/office/powerpoint/2010/main" val="231461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9664F9-0CDB-DDFE-E539-513385FECBBB}"/>
              </a:ext>
            </a:extLst>
          </p:cNvPr>
          <p:cNvSpPr>
            <a:spLocks noGrp="1"/>
          </p:cNvSpPr>
          <p:nvPr>
            <p:ph type="title"/>
          </p:nvPr>
        </p:nvSpPr>
        <p:spPr>
          <a:xfrm>
            <a:off x="803082" y="512748"/>
            <a:ext cx="10587162" cy="1405699"/>
          </a:xfrm>
        </p:spPr>
        <p:txBody>
          <a:bodyPr/>
          <a:lstStyle/>
          <a:p>
            <a:r>
              <a:rPr lang="fi-FI" dirty="0"/>
              <a:t>Palkkataulukko 1.9.2023 ja tuntipalkkataulukko</a:t>
            </a:r>
          </a:p>
        </p:txBody>
      </p:sp>
      <p:sp>
        <p:nvSpPr>
          <p:cNvPr id="3" name="Sisällön paikkamerkki 2">
            <a:extLst>
              <a:ext uri="{FF2B5EF4-FFF2-40B4-BE49-F238E27FC236}">
                <a16:creationId xmlns:a16="http://schemas.microsoft.com/office/drawing/2014/main" id="{AAC8A715-3772-72D5-BC97-7473869FBF77}"/>
              </a:ext>
            </a:extLst>
          </p:cNvPr>
          <p:cNvSpPr>
            <a:spLocks noGrp="1"/>
          </p:cNvSpPr>
          <p:nvPr>
            <p:ph idx="1"/>
          </p:nvPr>
        </p:nvSpPr>
        <p:spPr>
          <a:xfrm>
            <a:off x="726170" y="1727884"/>
            <a:ext cx="10587162" cy="4071061"/>
          </a:xfrm>
        </p:spPr>
        <p:txBody>
          <a:bodyPr/>
          <a:lstStyle/>
          <a:p>
            <a:pPr marL="0" indent="0">
              <a:buNone/>
              <a:tabLst>
                <a:tab pos="-91440" algn="l"/>
                <a:tab pos="731520" algn="l"/>
                <a:tab pos="1554480" algn="l"/>
                <a:tab pos="2377440" algn="l"/>
                <a:tab pos="3200400" algn="l"/>
                <a:tab pos="4023360" algn="l"/>
                <a:tab pos="4846320" algn="l"/>
                <a:tab pos="5669280" algn="l"/>
                <a:tab pos="5943600" algn="l"/>
              </a:tabLst>
            </a:pPr>
            <a:r>
              <a:rPr lang="fi-FI" sz="2000" dirty="0">
                <a:solidFill>
                  <a:srgbClr val="FF0000"/>
                </a:solidFill>
                <a:effectLst/>
                <a:latin typeface="Arial" panose="020B0604020202020204" pitchFamily="34" charset="0"/>
                <a:ea typeface="Times New Roman" panose="02020603050405020304" pitchFamily="18" charset="0"/>
              </a:rPr>
              <a:t>Ohessa on palkkataulukko 1.9.2023, jossa on </a:t>
            </a:r>
            <a:r>
              <a:rPr lang="fi-FI" sz="2000" dirty="0">
                <a:solidFill>
                  <a:srgbClr val="FF0000"/>
                </a:solidFill>
                <a:latin typeface="Arial" panose="020B0604020202020204" pitchFamily="34" charset="0"/>
                <a:ea typeface="Times New Roman" panose="02020603050405020304" pitchFamily="18" charset="0"/>
              </a:rPr>
              <a:t>sisään laskettuna</a:t>
            </a:r>
            <a:r>
              <a:rPr lang="fi-FI" sz="2000" dirty="0">
                <a:solidFill>
                  <a:srgbClr val="FF0000"/>
                </a:solidFill>
                <a:effectLst/>
                <a:latin typeface="Arial" panose="020B0604020202020204" pitchFamily="34" charset="0"/>
                <a:ea typeface="Times New Roman" panose="02020603050405020304" pitchFamily="18" charset="0"/>
              </a:rPr>
              <a:t> sekä yleiskorotus että alarajakorotukset.</a:t>
            </a:r>
          </a:p>
          <a:p>
            <a:pPr marL="0" indent="0">
              <a:buNone/>
              <a:tabLst>
                <a:tab pos="-91440" algn="l"/>
                <a:tab pos="731520" algn="l"/>
                <a:tab pos="1554480" algn="l"/>
                <a:tab pos="2377440" algn="l"/>
                <a:tab pos="3200400" algn="l"/>
                <a:tab pos="4023360" algn="l"/>
                <a:tab pos="4846320" algn="l"/>
                <a:tab pos="5669280" algn="l"/>
                <a:tab pos="5943600" algn="l"/>
              </a:tabLst>
            </a:pPr>
            <a:endParaRPr lang="fi-FI" sz="2000" dirty="0">
              <a:solidFill>
                <a:srgbClr val="FF0000"/>
              </a:solidFill>
              <a:latin typeface="Arial" panose="020B0604020202020204" pitchFamily="34"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r>
              <a:rPr lang="fi-FI" sz="2000" dirty="0">
                <a:solidFill>
                  <a:srgbClr val="FF0000"/>
                </a:solidFill>
                <a:effectLst/>
                <a:latin typeface="Arial" panose="020B0604020202020204" pitchFamily="34" charset="0"/>
                <a:ea typeface="Times New Roman" panose="02020603050405020304" pitchFamily="18" charset="0"/>
              </a:rPr>
              <a:t>Alarajakorotusten perustella G-luokkanumeroinniltaan nousseet palkkaryhmän uudet vähimmäispalkkatasot on merkitty </a:t>
            </a:r>
            <a:r>
              <a:rPr lang="fi-FI" sz="2000" dirty="0">
                <a:solidFill>
                  <a:srgbClr val="FFC000"/>
                </a:solidFill>
                <a:effectLst/>
                <a:latin typeface="Arial" panose="020B0604020202020204" pitchFamily="34" charset="0"/>
                <a:ea typeface="Times New Roman" panose="02020603050405020304" pitchFamily="18" charset="0"/>
              </a:rPr>
              <a:t>kellattuna</a:t>
            </a:r>
            <a:r>
              <a:rPr lang="fi-FI" sz="2000" dirty="0">
                <a:solidFill>
                  <a:srgbClr val="FF0000"/>
                </a:solidFill>
                <a:effectLst/>
                <a:latin typeface="Arial" panose="020B0604020202020204" pitchFamily="34" charset="0"/>
                <a:ea typeface="Times New Roman" panose="02020603050405020304" pitchFamily="18" charset="0"/>
              </a:rPr>
              <a:t>. Entisessä poistuneessa palkkaryhmän vähimmäis-G-luokassa olleet palkkaryhmän </a:t>
            </a:r>
            <a:r>
              <a:rPr lang="fi-FI" sz="2000" dirty="0" err="1">
                <a:solidFill>
                  <a:srgbClr val="FF0000"/>
                </a:solidFill>
                <a:effectLst/>
                <a:latin typeface="Arial" panose="020B0604020202020204" pitchFamily="34" charset="0"/>
                <a:ea typeface="Times New Roman" panose="02020603050405020304" pitchFamily="18" charset="0"/>
              </a:rPr>
              <a:t>TT:t</a:t>
            </a:r>
            <a:r>
              <a:rPr lang="fi-FI" sz="2000" dirty="0">
                <a:solidFill>
                  <a:srgbClr val="FF0000"/>
                </a:solidFill>
                <a:effectLst/>
                <a:latin typeface="Arial" panose="020B0604020202020204" pitchFamily="34" charset="0"/>
                <a:ea typeface="Times New Roman" panose="02020603050405020304" pitchFamily="18" charset="0"/>
              </a:rPr>
              <a:t> nousevat uuteen vähimmäis-G-luokkaan ja sen mukaisiin palkkataulukoihin. (esim. C-ryhmän uusi alaraja on G20C, jonne sijoittuvat entisessä alarajassa G19C ja hiukan sen yläpuolella olleessa G20 luokassa olleet </a:t>
            </a:r>
            <a:r>
              <a:rPr lang="fi-FI" sz="2000" dirty="0" err="1">
                <a:solidFill>
                  <a:srgbClr val="FF0000"/>
                </a:solidFill>
                <a:effectLst/>
                <a:latin typeface="Arial" panose="020B0604020202020204" pitchFamily="34" charset="0"/>
                <a:ea typeface="Times New Roman" panose="02020603050405020304" pitchFamily="18" charset="0"/>
              </a:rPr>
              <a:t>TT:t</a:t>
            </a:r>
            <a:r>
              <a:rPr lang="fi-FI" sz="2000" dirty="0">
                <a:solidFill>
                  <a:srgbClr val="FF0000"/>
                </a:solidFill>
                <a:effectLst/>
                <a:latin typeface="Arial" panose="020B0604020202020204" pitchFamily="34" charset="0"/>
                <a:ea typeface="Times New Roman" panose="02020603050405020304" pitchFamily="18" charset="0"/>
              </a:rPr>
              <a:t>)</a:t>
            </a:r>
          </a:p>
          <a:p>
            <a:pPr marL="0" indent="0">
              <a:buNone/>
              <a:tabLst>
                <a:tab pos="-91440" algn="l"/>
                <a:tab pos="731520" algn="l"/>
                <a:tab pos="1554480" algn="l"/>
                <a:tab pos="2377440" algn="l"/>
                <a:tab pos="3200400" algn="l"/>
                <a:tab pos="4023360" algn="l"/>
                <a:tab pos="4846320" algn="l"/>
                <a:tab pos="5669280" algn="l"/>
                <a:tab pos="5943600" algn="l"/>
              </a:tabLst>
            </a:pPr>
            <a:endParaRPr lang="fi-FI" sz="2000" dirty="0">
              <a:solidFill>
                <a:srgbClr val="FF0000"/>
              </a:solidFill>
              <a:latin typeface="Arial" panose="020B0604020202020204" pitchFamily="34"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r>
              <a:rPr lang="fi-FI" sz="2000" dirty="0">
                <a:solidFill>
                  <a:srgbClr val="FF0000"/>
                </a:solidFill>
                <a:effectLst/>
                <a:latin typeface="Arial" panose="020B0604020202020204" pitchFamily="34" charset="0"/>
                <a:ea typeface="Times New Roman" panose="02020603050405020304" pitchFamily="18" charset="0"/>
              </a:rPr>
              <a:t>Numeroinniltaan entiset vähimmäistasot ovat </a:t>
            </a:r>
            <a:r>
              <a:rPr lang="fi-FI" sz="2000" dirty="0" err="1">
                <a:solidFill>
                  <a:srgbClr val="8F75A6"/>
                </a:solidFill>
                <a:effectLst/>
                <a:latin typeface="Arial" panose="020B0604020202020204" pitchFamily="34" charset="0"/>
                <a:ea typeface="Times New Roman" panose="02020603050405020304" pitchFamily="18" charset="0"/>
              </a:rPr>
              <a:t>harmaannettuna</a:t>
            </a:r>
            <a:r>
              <a:rPr lang="fi-FI" sz="2000" dirty="0">
                <a:solidFill>
                  <a:srgbClr val="FF0000"/>
                </a:solidFill>
                <a:latin typeface="Arial" panose="020B0604020202020204" pitchFamily="34" charset="0"/>
                <a:ea typeface="Times New Roman" panose="02020603050405020304" pitchFamily="18" charset="0"/>
              </a:rPr>
              <a:t>, kuten ennenkin.</a:t>
            </a:r>
            <a:endParaRPr lang="fi-FI" sz="2000" dirty="0">
              <a:solidFill>
                <a:srgbClr val="FF0000"/>
              </a:solidFill>
              <a:effectLst/>
              <a:latin typeface="Arial" panose="020B0604020202020204" pitchFamily="34"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endParaRPr lang="fi-FI" sz="2000" dirty="0">
              <a:solidFill>
                <a:srgbClr val="FF0000"/>
              </a:solidFill>
              <a:latin typeface="Arial" panose="020B0604020202020204" pitchFamily="34"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r>
              <a:rPr lang="fi-FI" sz="2000" dirty="0">
                <a:solidFill>
                  <a:srgbClr val="FF0000"/>
                </a:solidFill>
                <a:effectLst/>
                <a:latin typeface="Arial" panose="020B0604020202020204" pitchFamily="34" charset="0"/>
                <a:ea typeface="Times New Roman" panose="02020603050405020304" pitchFamily="18" charset="0"/>
              </a:rPr>
              <a:t>Ohessa myös palkanlaskennan helpottamiseksi tehty </a:t>
            </a:r>
            <a:r>
              <a:rPr lang="fi-FI" sz="2000" dirty="0">
                <a:solidFill>
                  <a:srgbClr val="FF0000"/>
                </a:solidFill>
                <a:latin typeface="Arial" panose="020B0604020202020204" pitchFamily="34" charset="0"/>
                <a:ea typeface="Times New Roman" panose="02020603050405020304" pitchFamily="18" charset="0"/>
              </a:rPr>
              <a:t>tuntipalkka</a:t>
            </a:r>
            <a:r>
              <a:rPr lang="fi-FI" sz="2000" dirty="0">
                <a:solidFill>
                  <a:srgbClr val="FF0000"/>
                </a:solidFill>
                <a:effectLst/>
                <a:latin typeface="Arial" panose="020B0604020202020204" pitchFamily="34" charset="0"/>
                <a:ea typeface="Times New Roman" panose="02020603050405020304" pitchFamily="18" charset="0"/>
              </a:rPr>
              <a:t>taulukko </a:t>
            </a:r>
            <a:r>
              <a:rPr lang="fi-FI" sz="2000" dirty="0">
                <a:solidFill>
                  <a:srgbClr val="FF0000"/>
                </a:solidFill>
                <a:latin typeface="+mj-lt"/>
                <a:ea typeface="Times New Roman" panose="02020603050405020304" pitchFamily="18" charset="0"/>
              </a:rPr>
              <a:t>m</a:t>
            </a:r>
            <a:r>
              <a:rPr lang="fi-FI" sz="2000" dirty="0">
                <a:solidFill>
                  <a:srgbClr val="FF0000"/>
                </a:solidFill>
                <a:effectLst/>
                <a:latin typeface="Arial" panose="020B0604020202020204" pitchFamily="34" charset="0"/>
                <a:ea typeface="Times New Roman" panose="02020603050405020304" pitchFamily="18" charset="0"/>
              </a:rPr>
              <a:t>uuhun kuin toimistotyöhön sovellettavalla TES 11 § mukaisella tuntipalkanjakajalla 163.</a:t>
            </a:r>
            <a:endParaRPr lang="fi-FI" sz="20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endParaRPr lang="fi-FI" sz="1800" dirty="0">
              <a:effectLst/>
              <a:latin typeface="Times New Roman" panose="02020603050405020304" pitchFamily="18" charset="0"/>
              <a:ea typeface="Times New Roman" panose="02020603050405020304" pitchFamily="18" charset="0"/>
            </a:endParaRPr>
          </a:p>
          <a:p>
            <a:pPr marL="0" indent="0">
              <a:buNone/>
            </a:pPr>
            <a:endParaRPr lang="fi-FI" dirty="0"/>
          </a:p>
        </p:txBody>
      </p:sp>
      <p:sp>
        <p:nvSpPr>
          <p:cNvPr id="4" name="Alatunnisteen paikkamerkki 3">
            <a:extLst>
              <a:ext uri="{FF2B5EF4-FFF2-40B4-BE49-F238E27FC236}">
                <a16:creationId xmlns:a16="http://schemas.microsoft.com/office/drawing/2014/main" id="{AF744B3C-3E52-4A5A-27FB-CE95A1934FAB}"/>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5C2BF106-A048-42B6-0EB4-4CFDAEED380E}"/>
              </a:ext>
            </a:extLst>
          </p:cNvPr>
          <p:cNvSpPr>
            <a:spLocks noGrp="1"/>
          </p:cNvSpPr>
          <p:nvPr>
            <p:ph type="sldNum" sz="quarter" idx="12"/>
          </p:nvPr>
        </p:nvSpPr>
        <p:spPr/>
        <p:txBody>
          <a:bodyPr/>
          <a:lstStyle/>
          <a:p>
            <a:fld id="{03D2D5F4-4871-4469-8343-ED7F6811B37D}" type="slidenum">
              <a:rPr lang="fi-FI" smtClean="0"/>
              <a:pPr/>
              <a:t>16</a:t>
            </a:fld>
            <a:endParaRPr lang="fi-FI" dirty="0"/>
          </a:p>
        </p:txBody>
      </p:sp>
    </p:spTree>
    <p:extLst>
      <p:ext uri="{BB962C8B-B14F-4D97-AF65-F5344CB8AC3E}">
        <p14:creationId xmlns:p14="http://schemas.microsoft.com/office/powerpoint/2010/main" val="2973932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3E247D-2B54-2557-023C-2C578455F061}"/>
              </a:ext>
            </a:extLst>
          </p:cNvPr>
          <p:cNvSpPr>
            <a:spLocks noGrp="1"/>
          </p:cNvSpPr>
          <p:nvPr>
            <p:ph type="title"/>
          </p:nvPr>
        </p:nvSpPr>
        <p:spPr>
          <a:xfrm>
            <a:off x="803082" y="615297"/>
            <a:ext cx="10587162" cy="1135424"/>
          </a:xfrm>
        </p:spPr>
        <p:txBody>
          <a:bodyPr/>
          <a:lstStyle/>
          <a:p>
            <a:r>
              <a:rPr lang="fi-FI" dirty="0"/>
              <a:t>Alarajakorotukset kohdistuvat vaativuusryhmien alarajoihin</a:t>
            </a:r>
          </a:p>
        </p:txBody>
      </p:sp>
      <p:sp>
        <p:nvSpPr>
          <p:cNvPr id="3" name="Sisällön paikkamerkki 2">
            <a:extLst>
              <a:ext uri="{FF2B5EF4-FFF2-40B4-BE49-F238E27FC236}">
                <a16:creationId xmlns:a16="http://schemas.microsoft.com/office/drawing/2014/main" id="{29EC54B1-6C01-5978-BDF2-C6AA9EF82433}"/>
              </a:ext>
            </a:extLst>
          </p:cNvPr>
          <p:cNvSpPr>
            <a:spLocks noGrp="1"/>
          </p:cNvSpPr>
          <p:nvPr>
            <p:ph idx="1"/>
          </p:nvPr>
        </p:nvSpPr>
        <p:spPr>
          <a:xfrm>
            <a:off x="803082" y="1956987"/>
            <a:ext cx="10587162" cy="4149607"/>
          </a:xfrm>
        </p:spPr>
        <p:txBody>
          <a:bodyPr/>
          <a:lstStyle/>
          <a:p>
            <a:r>
              <a:rPr lang="fi-FI" sz="2000" dirty="0">
                <a:solidFill>
                  <a:srgbClr val="FF0000"/>
                </a:solidFill>
              </a:rPr>
              <a:t>Harvinaisissa tilanteissa alempaan palkkaryhmään eli vaativuusryhmään kuuluva työntekijä on voitu sijoittaa harkinnanvaraisesti sellaiseen ylemmän palkkaryhmän G-luokkaan, joka nyt alarajakorotusten yhteydessä poistuu.</a:t>
            </a:r>
          </a:p>
          <a:p>
            <a:pPr lvl="1"/>
            <a:r>
              <a:rPr lang="fi-FI" sz="2000" dirty="0">
                <a:solidFill>
                  <a:srgbClr val="FF0000"/>
                </a:solidFill>
              </a:rPr>
              <a:t>Esim. työn vaativuuden ja edellytetyn koulutustason perusteella B-palkkaryhmään sijoitettuun työntekijään on sovellettu ennen 1.9.2023 alarajakorotusta C-ryhmään kuulunutta G19C palkkaluokkaa. </a:t>
            </a:r>
          </a:p>
          <a:p>
            <a:pPr lvl="1"/>
            <a:r>
              <a:rPr lang="fi-FI" sz="2000" dirty="0">
                <a:solidFill>
                  <a:srgbClr val="FF0000"/>
                </a:solidFill>
              </a:rPr>
              <a:t>1.9.2023 alarajakorotuksen yhteydessä G19C palkkaluokka poistuu, koska uudeksi C-palkkaryhmän alarajaksi nousee G20C-palkkaluokka, kun C-ryhmän alarajan taulukkopalkkatasoa nostetaan 3,6 % yleiskorotuksen lisäksi 2,2 %.</a:t>
            </a:r>
          </a:p>
          <a:p>
            <a:pPr lvl="1"/>
            <a:r>
              <a:rPr lang="fi-FI" sz="2000" dirty="0">
                <a:solidFill>
                  <a:srgbClr val="FF0000"/>
                </a:solidFill>
              </a:rPr>
              <a:t>Tässä tilanteessa työnantajan vähimmäisvelvoite on nostaa 1.9.2023 B-ryhmään kuuluvan, paljon sen minimiä korkeammin palkatun työntekijän palkkaa yleisen yleis- ja taulukkokorotuksen 3,6 % verran. </a:t>
            </a:r>
          </a:p>
          <a:p>
            <a:pPr lvl="1"/>
            <a:r>
              <a:rPr lang="fi-FI" sz="2000" dirty="0">
                <a:solidFill>
                  <a:srgbClr val="FF0000"/>
                </a:solidFill>
              </a:rPr>
              <a:t>Työnantaja voi toki harkinnanvaraisesti myös toimia niin, että B-ryhmään kuuluvaan työntekijään sovelletaan C-ryhmän uutta noussutta alarajaa, eli G20C palkkaryhmää.  </a:t>
            </a:r>
          </a:p>
        </p:txBody>
      </p:sp>
      <p:sp>
        <p:nvSpPr>
          <p:cNvPr id="4" name="Alatunnisteen paikkamerkki 3">
            <a:extLst>
              <a:ext uri="{FF2B5EF4-FFF2-40B4-BE49-F238E27FC236}">
                <a16:creationId xmlns:a16="http://schemas.microsoft.com/office/drawing/2014/main" id="{1DF5A38E-E1C9-FA6C-6D19-D3CCA73ED81D}"/>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FA666EDC-891A-AC2C-FE6D-3559132771DB}"/>
              </a:ext>
            </a:extLst>
          </p:cNvPr>
          <p:cNvSpPr>
            <a:spLocks noGrp="1"/>
          </p:cNvSpPr>
          <p:nvPr>
            <p:ph type="sldNum" sz="quarter" idx="12"/>
          </p:nvPr>
        </p:nvSpPr>
        <p:spPr/>
        <p:txBody>
          <a:bodyPr/>
          <a:lstStyle/>
          <a:p>
            <a:fld id="{03D2D5F4-4871-4469-8343-ED7F6811B37D}" type="slidenum">
              <a:rPr lang="fi-FI" smtClean="0"/>
              <a:pPr/>
              <a:t>17</a:t>
            </a:fld>
            <a:endParaRPr lang="fi-FI" dirty="0"/>
          </a:p>
        </p:txBody>
      </p:sp>
    </p:spTree>
    <p:extLst>
      <p:ext uri="{BB962C8B-B14F-4D97-AF65-F5344CB8AC3E}">
        <p14:creationId xmlns:p14="http://schemas.microsoft.com/office/powerpoint/2010/main" val="1875220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94FE5-08EA-74D8-39B7-114AC2C70EC4}"/>
              </a:ext>
            </a:extLst>
          </p:cNvPr>
          <p:cNvSpPr>
            <a:spLocks noGrp="1"/>
          </p:cNvSpPr>
          <p:nvPr>
            <p:ph type="title"/>
          </p:nvPr>
        </p:nvSpPr>
        <p:spPr>
          <a:xfrm>
            <a:off x="688678" y="2619639"/>
            <a:ext cx="4271535" cy="1120913"/>
          </a:xfrm>
        </p:spPr>
        <p:txBody>
          <a:bodyPr/>
          <a:lstStyle/>
          <a:p>
            <a:r>
              <a:rPr lang="fi-FI" dirty="0"/>
              <a:t>1.9.2023 taulukkopalkat, PK-seutu</a:t>
            </a:r>
          </a:p>
        </p:txBody>
      </p:sp>
      <p:sp>
        <p:nvSpPr>
          <p:cNvPr id="4" name="Alatunnisteen paikkamerkki 3">
            <a:extLst>
              <a:ext uri="{FF2B5EF4-FFF2-40B4-BE49-F238E27FC236}">
                <a16:creationId xmlns:a16="http://schemas.microsoft.com/office/drawing/2014/main" id="{36B3C2BB-99C6-4CA4-3E37-79EEA278503E}"/>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E82AA69B-CFF9-D290-C814-20B1436E17E6}"/>
              </a:ext>
            </a:extLst>
          </p:cNvPr>
          <p:cNvSpPr>
            <a:spLocks noGrp="1"/>
          </p:cNvSpPr>
          <p:nvPr>
            <p:ph type="sldNum" sz="quarter" idx="12"/>
          </p:nvPr>
        </p:nvSpPr>
        <p:spPr/>
        <p:txBody>
          <a:bodyPr/>
          <a:lstStyle/>
          <a:p>
            <a:fld id="{03D2D5F4-4871-4469-8343-ED7F6811B37D}" type="slidenum">
              <a:rPr lang="fi-FI" smtClean="0"/>
              <a:pPr/>
              <a:t>18</a:t>
            </a:fld>
            <a:endParaRPr lang="fi-FI" dirty="0"/>
          </a:p>
        </p:txBody>
      </p:sp>
      <p:pic>
        <p:nvPicPr>
          <p:cNvPr id="6" name="Kuva 5" descr="Kuva, joka sisältää kohteen teksti, numero, Samansuuntainen, kuvakaappaus&#10;&#10;Kuvaus luotu automaattisesti">
            <a:extLst>
              <a:ext uri="{FF2B5EF4-FFF2-40B4-BE49-F238E27FC236}">
                <a16:creationId xmlns:a16="http://schemas.microsoft.com/office/drawing/2014/main" id="{42EF6C57-E743-C10C-05A5-13DB79A50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300" y="119805"/>
            <a:ext cx="5003129" cy="6120580"/>
          </a:xfrm>
          <a:prstGeom prst="rect">
            <a:avLst/>
          </a:prstGeom>
        </p:spPr>
      </p:pic>
      <p:cxnSp>
        <p:nvCxnSpPr>
          <p:cNvPr id="9" name="Suora yhdysviiva 8">
            <a:extLst>
              <a:ext uri="{FF2B5EF4-FFF2-40B4-BE49-F238E27FC236}">
                <a16:creationId xmlns:a16="http://schemas.microsoft.com/office/drawing/2014/main" id="{25001E5C-E866-7177-B936-53AF2903F75A}"/>
              </a:ext>
            </a:extLst>
          </p:cNvPr>
          <p:cNvCxnSpPr>
            <a:cxnSpLocks/>
          </p:cNvCxnSpPr>
          <p:nvPr/>
        </p:nvCxnSpPr>
        <p:spPr>
          <a:xfrm>
            <a:off x="5866300" y="119805"/>
            <a:ext cx="0" cy="6120580"/>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03457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94FE5-08EA-74D8-39B7-114AC2C70EC4}"/>
              </a:ext>
            </a:extLst>
          </p:cNvPr>
          <p:cNvSpPr>
            <a:spLocks noGrp="1"/>
          </p:cNvSpPr>
          <p:nvPr>
            <p:ph type="title"/>
          </p:nvPr>
        </p:nvSpPr>
        <p:spPr>
          <a:xfrm>
            <a:off x="801757" y="2677871"/>
            <a:ext cx="4271535" cy="1120913"/>
          </a:xfrm>
        </p:spPr>
        <p:txBody>
          <a:bodyPr/>
          <a:lstStyle/>
          <a:p>
            <a:r>
              <a:rPr lang="fi-FI"/>
              <a:t>1.9.2023 </a:t>
            </a:r>
            <a:r>
              <a:rPr lang="fi-FI" dirty="0"/>
              <a:t>taulukkopalkat, muu Suomi</a:t>
            </a:r>
          </a:p>
        </p:txBody>
      </p:sp>
      <p:sp>
        <p:nvSpPr>
          <p:cNvPr id="4" name="Alatunnisteen paikkamerkki 3">
            <a:extLst>
              <a:ext uri="{FF2B5EF4-FFF2-40B4-BE49-F238E27FC236}">
                <a16:creationId xmlns:a16="http://schemas.microsoft.com/office/drawing/2014/main" id="{36B3C2BB-99C6-4CA4-3E37-79EEA278503E}"/>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E82AA69B-CFF9-D290-C814-20B1436E17E6}"/>
              </a:ext>
            </a:extLst>
          </p:cNvPr>
          <p:cNvSpPr>
            <a:spLocks noGrp="1"/>
          </p:cNvSpPr>
          <p:nvPr>
            <p:ph type="sldNum" sz="quarter" idx="12"/>
          </p:nvPr>
        </p:nvSpPr>
        <p:spPr/>
        <p:txBody>
          <a:bodyPr/>
          <a:lstStyle/>
          <a:p>
            <a:fld id="{03D2D5F4-4871-4469-8343-ED7F6811B37D}" type="slidenum">
              <a:rPr lang="fi-FI" smtClean="0"/>
              <a:pPr/>
              <a:t>19</a:t>
            </a:fld>
            <a:endParaRPr lang="fi-FI" dirty="0"/>
          </a:p>
        </p:txBody>
      </p:sp>
      <p:pic>
        <p:nvPicPr>
          <p:cNvPr id="7" name="Kuva 6" descr="Kuva, joka sisältää kohteen teksti, numero, Samansuuntainen, kuitti&#10;&#10;Kuvaus luotu automaattisesti">
            <a:extLst>
              <a:ext uri="{FF2B5EF4-FFF2-40B4-BE49-F238E27FC236}">
                <a16:creationId xmlns:a16="http://schemas.microsoft.com/office/drawing/2014/main" id="{B482FCB6-C17F-971B-DFA9-C55A59F00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684" y="311795"/>
            <a:ext cx="4945241" cy="5612156"/>
          </a:xfrm>
          <a:prstGeom prst="rect">
            <a:avLst/>
          </a:prstGeom>
        </p:spPr>
      </p:pic>
      <p:cxnSp>
        <p:nvCxnSpPr>
          <p:cNvPr id="9" name="Suora yhdysviiva 8">
            <a:extLst>
              <a:ext uri="{FF2B5EF4-FFF2-40B4-BE49-F238E27FC236}">
                <a16:creationId xmlns:a16="http://schemas.microsoft.com/office/drawing/2014/main" id="{5F7F2826-6971-CE0D-9A12-6196202FBE4A}"/>
              </a:ext>
            </a:extLst>
          </p:cNvPr>
          <p:cNvCxnSpPr>
            <a:cxnSpLocks/>
          </p:cNvCxnSpPr>
          <p:nvPr/>
        </p:nvCxnSpPr>
        <p:spPr>
          <a:xfrm>
            <a:off x="5656684" y="5923951"/>
            <a:ext cx="4945241"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5514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67DD39D-EDAE-F786-DD9C-7DC56F723EB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4748002" y="1389534"/>
            <a:ext cx="2418551" cy="2418551"/>
          </a:xfrm>
        </p:spPr>
      </p:pic>
      <p:sp>
        <p:nvSpPr>
          <p:cNvPr id="3" name="Otsikko 2">
            <a:extLst>
              <a:ext uri="{FF2B5EF4-FFF2-40B4-BE49-F238E27FC236}">
                <a16:creationId xmlns:a16="http://schemas.microsoft.com/office/drawing/2014/main" id="{F470F2D5-C196-49A6-B2C3-FB4A2EDF1B4C}"/>
              </a:ext>
            </a:extLst>
          </p:cNvPr>
          <p:cNvSpPr>
            <a:spLocks noGrp="1"/>
          </p:cNvSpPr>
          <p:nvPr>
            <p:ph type="title"/>
          </p:nvPr>
        </p:nvSpPr>
        <p:spPr>
          <a:xfrm>
            <a:off x="4350255" y="3808085"/>
            <a:ext cx="3214043" cy="819524"/>
          </a:xfrm>
        </p:spPr>
        <p:txBody>
          <a:bodyPr/>
          <a:lstStyle/>
          <a:p>
            <a:r>
              <a:rPr lang="fi-FI" sz="2000" dirty="0"/>
              <a:t>Tuomas Mänttäri</a:t>
            </a:r>
          </a:p>
        </p:txBody>
      </p:sp>
      <p:sp>
        <p:nvSpPr>
          <p:cNvPr id="4" name="Tekstin paikkamerkki 3">
            <a:extLst>
              <a:ext uri="{FF2B5EF4-FFF2-40B4-BE49-F238E27FC236}">
                <a16:creationId xmlns:a16="http://schemas.microsoft.com/office/drawing/2014/main" id="{E3DE945E-3345-454B-804F-BB07E409D052}"/>
              </a:ext>
            </a:extLst>
          </p:cNvPr>
          <p:cNvSpPr>
            <a:spLocks noGrp="1"/>
          </p:cNvSpPr>
          <p:nvPr>
            <p:ph type="body" sz="quarter" idx="11"/>
          </p:nvPr>
        </p:nvSpPr>
        <p:spPr>
          <a:xfrm>
            <a:off x="4350255" y="4482748"/>
            <a:ext cx="3214043" cy="590473"/>
          </a:xfrm>
        </p:spPr>
        <p:txBody>
          <a:bodyPr/>
          <a:lstStyle/>
          <a:p>
            <a:r>
              <a:rPr lang="fi-FI" sz="1200" dirty="0">
                <a:latin typeface="Lucida Sans Typewriter" panose="020B0509030504030204" pitchFamily="49" charset="77"/>
              </a:rPr>
              <a:t>tuomas.manttari@hyvinvointiala.fi</a:t>
            </a:r>
          </a:p>
          <a:p>
            <a:endParaRPr lang="fi-FI" sz="1200" dirty="0">
              <a:latin typeface="Lucida Sans Typewriter" panose="020B0509030504030204" pitchFamily="49" charset="77"/>
            </a:endParaRPr>
          </a:p>
        </p:txBody>
      </p:sp>
      <p:sp>
        <p:nvSpPr>
          <p:cNvPr id="6" name="Tekstin paikkamerkki 5">
            <a:extLst>
              <a:ext uri="{FF2B5EF4-FFF2-40B4-BE49-F238E27FC236}">
                <a16:creationId xmlns:a16="http://schemas.microsoft.com/office/drawing/2014/main" id="{8D9D1BB5-776F-47CC-9933-CC279A9F3ED2}"/>
              </a:ext>
            </a:extLst>
          </p:cNvPr>
          <p:cNvSpPr>
            <a:spLocks noGrp="1"/>
          </p:cNvSpPr>
          <p:nvPr>
            <p:ph type="body" sz="quarter" idx="13"/>
          </p:nvPr>
        </p:nvSpPr>
        <p:spPr>
          <a:xfrm>
            <a:off x="5574065" y="4820848"/>
            <a:ext cx="1899499" cy="210486"/>
          </a:xfrm>
        </p:spPr>
        <p:txBody>
          <a:bodyPr/>
          <a:lstStyle/>
          <a:p>
            <a:r>
              <a:rPr lang="fi-FI" sz="1200" dirty="0"/>
              <a:t>@TuomasManttari</a:t>
            </a:r>
            <a:endParaRPr lang="fi-FI" sz="1200" dirty="0">
              <a:latin typeface="Lucida Sans Typewriter" panose="020B0509030504030204" pitchFamily="49" charset="77"/>
            </a:endParaRPr>
          </a:p>
        </p:txBody>
      </p:sp>
      <p:sp>
        <p:nvSpPr>
          <p:cNvPr id="7" name="Alatunnisteen paikkamerkki 6">
            <a:extLst>
              <a:ext uri="{FF2B5EF4-FFF2-40B4-BE49-F238E27FC236}">
                <a16:creationId xmlns:a16="http://schemas.microsoft.com/office/drawing/2014/main" id="{5702B192-F106-4954-A199-91259602F901}"/>
              </a:ext>
            </a:extLst>
          </p:cNvPr>
          <p:cNvSpPr>
            <a:spLocks noGrp="1"/>
          </p:cNvSpPr>
          <p:nvPr>
            <p:ph type="ftr" sz="quarter" idx="15"/>
          </p:nvPr>
        </p:nvSpPr>
        <p:spPr/>
        <p:txBody>
          <a:bodyPr/>
          <a:lstStyle/>
          <a:p>
            <a:pPr algn="l"/>
            <a:r>
              <a:rPr lang="fi-FI"/>
              <a:t>Hyvinvointiala HALI ry</a:t>
            </a:r>
            <a:endParaRPr lang="fi-FI" dirty="0"/>
          </a:p>
        </p:txBody>
      </p:sp>
      <p:sp>
        <p:nvSpPr>
          <p:cNvPr id="8" name="Dian numeron paikkamerkki 7">
            <a:extLst>
              <a:ext uri="{FF2B5EF4-FFF2-40B4-BE49-F238E27FC236}">
                <a16:creationId xmlns:a16="http://schemas.microsoft.com/office/drawing/2014/main" id="{4A8BC64A-A636-447E-B402-0F84B35984E6}"/>
              </a:ext>
            </a:extLst>
          </p:cNvPr>
          <p:cNvSpPr>
            <a:spLocks noGrp="1"/>
          </p:cNvSpPr>
          <p:nvPr>
            <p:ph type="sldNum" sz="quarter" idx="16"/>
          </p:nvPr>
        </p:nvSpPr>
        <p:spPr/>
        <p:txBody>
          <a:bodyPr/>
          <a:lstStyle/>
          <a:p>
            <a:fld id="{03D2D5F4-4871-4469-8343-ED7F6811B37D}" type="slidenum">
              <a:rPr lang="fi-FI" smtClean="0"/>
              <a:pPr/>
              <a:t>2</a:t>
            </a:fld>
            <a:endParaRPr lang="fi-FI" dirty="0"/>
          </a:p>
        </p:txBody>
      </p:sp>
      <p:pic>
        <p:nvPicPr>
          <p:cNvPr id="12" name="Kuva 11" descr="Kuva, joka sisältää kohteen piirtäminen&#10;&#10;Kuvaus luotu automaattisesti">
            <a:extLst>
              <a:ext uri="{FF2B5EF4-FFF2-40B4-BE49-F238E27FC236}">
                <a16:creationId xmlns:a16="http://schemas.microsoft.com/office/drawing/2014/main" id="{67F360D1-E597-4042-A67A-FCE87DF9C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3490" y="4863541"/>
            <a:ext cx="192441" cy="156378"/>
          </a:xfrm>
          <a:prstGeom prst="rect">
            <a:avLst/>
          </a:prstGeom>
        </p:spPr>
      </p:pic>
      <p:sp>
        <p:nvSpPr>
          <p:cNvPr id="21" name="Otsikko 2">
            <a:extLst>
              <a:ext uri="{FF2B5EF4-FFF2-40B4-BE49-F238E27FC236}">
                <a16:creationId xmlns:a16="http://schemas.microsoft.com/office/drawing/2014/main" id="{E0F30453-01BA-788D-5B29-2F95751EAB2B}"/>
              </a:ext>
            </a:extLst>
          </p:cNvPr>
          <p:cNvSpPr txBox="1">
            <a:spLocks/>
          </p:cNvSpPr>
          <p:nvPr/>
        </p:nvSpPr>
        <p:spPr>
          <a:xfrm>
            <a:off x="6819645" y="3425588"/>
            <a:ext cx="3214043" cy="819524"/>
          </a:xfrm>
          <a:prstGeom prst="rect">
            <a:avLst/>
          </a:prstGeom>
        </p:spPr>
        <p:txBody>
          <a:bodyPr vert="horz" lIns="0" tIns="0" rIns="0" bIns="0" rtlCol="0" anchor="ctr" anchorCtr="0">
            <a:noAutofit/>
          </a:bodyPr>
          <a:lstStyle>
            <a:lvl1pPr algn="ctr" defTabSz="914400" rtl="0" eaLnBrk="1" latinLnBrk="0" hangingPunct="1">
              <a:lnSpc>
                <a:spcPct val="85000"/>
              </a:lnSpc>
              <a:spcBef>
                <a:spcPct val="0"/>
              </a:spcBef>
              <a:buNone/>
              <a:defRPr sz="3200" b="1" i="0" kern="1200" spc="-100" baseline="0">
                <a:solidFill>
                  <a:srgbClr val="1AA5BD"/>
                </a:solidFill>
                <a:latin typeface="Arial Black" panose="020B0604020202020204" pitchFamily="34" charset="0"/>
                <a:ea typeface="+mj-ea"/>
                <a:cs typeface="Arial Black" panose="020B0604020202020204" pitchFamily="34" charset="0"/>
              </a:defRPr>
            </a:lvl1pPr>
          </a:lstStyle>
          <a:p>
            <a:endParaRPr lang="fi-FI" sz="2000" dirty="0"/>
          </a:p>
        </p:txBody>
      </p:sp>
      <p:sp>
        <p:nvSpPr>
          <p:cNvPr id="22" name="Tekstin paikkamerkki 3">
            <a:extLst>
              <a:ext uri="{FF2B5EF4-FFF2-40B4-BE49-F238E27FC236}">
                <a16:creationId xmlns:a16="http://schemas.microsoft.com/office/drawing/2014/main" id="{F50CF0F8-704B-5D76-7482-08923AFE3065}"/>
              </a:ext>
            </a:extLst>
          </p:cNvPr>
          <p:cNvSpPr txBox="1">
            <a:spLocks/>
          </p:cNvSpPr>
          <p:nvPr/>
        </p:nvSpPr>
        <p:spPr>
          <a:xfrm>
            <a:off x="6728911" y="4106234"/>
            <a:ext cx="3214043" cy="587902"/>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0"/>
              </a:spcBef>
              <a:buClr>
                <a:srgbClr val="FF9A00"/>
              </a:buClr>
              <a:buFont typeface="Arial" panose="020B0604020202020204" pitchFamily="34" charset="0"/>
              <a:buNone/>
              <a:defRPr sz="1500" kern="1200">
                <a:solidFill>
                  <a:schemeClr val="tx1"/>
                </a:solidFill>
                <a:latin typeface="Lucida Sans Typewriter" panose="020B0509030504030204" pitchFamily="49" charset="77"/>
                <a:ea typeface="+mn-ea"/>
                <a:cs typeface="Calibri" panose="020F0502020204030204" pitchFamily="34" charset="0"/>
              </a:defRPr>
            </a:lvl1pPr>
            <a:lvl2pPr marL="358775" indent="0" algn="l" defTabSz="914400" rtl="0" eaLnBrk="1" latinLnBrk="0" hangingPunct="1">
              <a:lnSpc>
                <a:spcPct val="100000"/>
              </a:lnSpc>
              <a:spcBef>
                <a:spcPts val="0"/>
              </a:spcBef>
              <a:buClr>
                <a:srgbClr val="FF9A00"/>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85838" indent="-268288" algn="l" defTabSz="914400" rtl="0" eaLnBrk="1" latinLnBrk="0" hangingPunct="1">
              <a:lnSpc>
                <a:spcPct val="100000"/>
              </a:lnSpc>
              <a:spcBef>
                <a:spcPts val="0"/>
              </a:spcBef>
              <a:buClr>
                <a:srgbClr val="FF9A00"/>
              </a:buClr>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3pPr>
            <a:lvl4pPr marL="1344613" indent="-268288" algn="l" defTabSz="914400" rtl="0" eaLnBrk="1" latinLnBrk="0" hangingPunct="1">
              <a:lnSpc>
                <a:spcPct val="100000"/>
              </a:lnSpc>
              <a:spcBef>
                <a:spcPts val="0"/>
              </a:spcBef>
              <a:buClr>
                <a:srgbClr val="FF9A00"/>
              </a:buClr>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4pPr>
            <a:lvl5pPr marL="1703388" indent="-268288" algn="l" defTabSz="914400" rtl="0" eaLnBrk="1" latinLnBrk="0" hangingPunct="1">
              <a:lnSpc>
                <a:spcPct val="100000"/>
              </a:lnSpc>
              <a:spcBef>
                <a:spcPts val="0"/>
              </a:spcBef>
              <a:buClr>
                <a:srgbClr val="FF9A00"/>
              </a:buClr>
              <a:buFont typeface="Arial" panose="020B0604020202020204" pitchFamily="34" charset="0"/>
              <a:buChar char="•"/>
              <a:defRPr sz="11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200" dirty="0"/>
          </a:p>
        </p:txBody>
      </p:sp>
      <p:sp>
        <p:nvSpPr>
          <p:cNvPr id="29" name="Tekstin paikkamerkki 3">
            <a:extLst>
              <a:ext uri="{FF2B5EF4-FFF2-40B4-BE49-F238E27FC236}">
                <a16:creationId xmlns:a16="http://schemas.microsoft.com/office/drawing/2014/main" id="{F95F846E-BCB3-88D6-F935-C9FB820B6803}"/>
              </a:ext>
            </a:extLst>
          </p:cNvPr>
          <p:cNvSpPr txBox="1">
            <a:spLocks/>
          </p:cNvSpPr>
          <p:nvPr/>
        </p:nvSpPr>
        <p:spPr>
          <a:xfrm>
            <a:off x="8176203" y="4232946"/>
            <a:ext cx="3214043" cy="587902"/>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0"/>
              </a:spcBef>
              <a:buClr>
                <a:srgbClr val="FF9A00"/>
              </a:buClr>
              <a:buFont typeface="Arial" panose="020B0604020202020204" pitchFamily="34" charset="0"/>
              <a:buNone/>
              <a:defRPr sz="1500" kern="1200">
                <a:solidFill>
                  <a:schemeClr val="tx1"/>
                </a:solidFill>
                <a:latin typeface="Lucida Sans Typewriter" panose="020B0509030504030204" pitchFamily="49" charset="77"/>
                <a:ea typeface="+mn-ea"/>
                <a:cs typeface="Calibri" panose="020F0502020204030204" pitchFamily="34" charset="0"/>
              </a:defRPr>
            </a:lvl1pPr>
            <a:lvl2pPr marL="358775" indent="0" algn="l" defTabSz="914400" rtl="0" eaLnBrk="1" latinLnBrk="0" hangingPunct="1">
              <a:lnSpc>
                <a:spcPct val="100000"/>
              </a:lnSpc>
              <a:spcBef>
                <a:spcPts val="0"/>
              </a:spcBef>
              <a:buClr>
                <a:srgbClr val="FF9A00"/>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85838" indent="-268288" algn="l" defTabSz="914400" rtl="0" eaLnBrk="1" latinLnBrk="0" hangingPunct="1">
              <a:lnSpc>
                <a:spcPct val="100000"/>
              </a:lnSpc>
              <a:spcBef>
                <a:spcPts val="0"/>
              </a:spcBef>
              <a:buClr>
                <a:srgbClr val="FF9A00"/>
              </a:buClr>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3pPr>
            <a:lvl4pPr marL="1344613" indent="-268288" algn="l" defTabSz="914400" rtl="0" eaLnBrk="1" latinLnBrk="0" hangingPunct="1">
              <a:lnSpc>
                <a:spcPct val="100000"/>
              </a:lnSpc>
              <a:spcBef>
                <a:spcPts val="0"/>
              </a:spcBef>
              <a:buClr>
                <a:srgbClr val="FF9A00"/>
              </a:buClr>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4pPr>
            <a:lvl5pPr marL="1703388" indent="-268288" algn="l" defTabSz="914400" rtl="0" eaLnBrk="1" latinLnBrk="0" hangingPunct="1">
              <a:lnSpc>
                <a:spcPct val="100000"/>
              </a:lnSpc>
              <a:spcBef>
                <a:spcPts val="0"/>
              </a:spcBef>
              <a:buClr>
                <a:srgbClr val="FF9A00"/>
              </a:buClr>
              <a:buFont typeface="Arial" panose="020B0604020202020204" pitchFamily="34" charset="0"/>
              <a:buChar char="•"/>
              <a:defRPr sz="11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200" dirty="0"/>
          </a:p>
        </p:txBody>
      </p:sp>
    </p:spTree>
    <p:extLst>
      <p:ext uri="{BB962C8B-B14F-4D97-AF65-F5344CB8AC3E}">
        <p14:creationId xmlns:p14="http://schemas.microsoft.com/office/powerpoint/2010/main" val="199557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9BAC48-A7DC-E483-8219-74E5B9E22A1C}"/>
              </a:ext>
            </a:extLst>
          </p:cNvPr>
          <p:cNvSpPr>
            <a:spLocks noGrp="1"/>
          </p:cNvSpPr>
          <p:nvPr>
            <p:ph type="title"/>
          </p:nvPr>
        </p:nvSpPr>
        <p:spPr>
          <a:xfrm>
            <a:off x="136522" y="2868543"/>
            <a:ext cx="5474428" cy="1120913"/>
          </a:xfrm>
        </p:spPr>
        <p:txBody>
          <a:bodyPr/>
          <a:lstStyle/>
          <a:p>
            <a:pPr algn="ctr"/>
            <a:r>
              <a:rPr lang="fi-FI" dirty="0"/>
              <a:t>Tuntipalkkataulukko 2023, pk-seutu</a:t>
            </a:r>
          </a:p>
        </p:txBody>
      </p:sp>
      <p:sp>
        <p:nvSpPr>
          <p:cNvPr id="4" name="Alatunnisteen paikkamerkki 3">
            <a:extLst>
              <a:ext uri="{FF2B5EF4-FFF2-40B4-BE49-F238E27FC236}">
                <a16:creationId xmlns:a16="http://schemas.microsoft.com/office/drawing/2014/main" id="{DD11013A-0ADE-D52E-0AA8-DED7E861DB6E}"/>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A64B5F40-2E8D-CD04-0DAE-45CDAD43BED5}"/>
              </a:ext>
            </a:extLst>
          </p:cNvPr>
          <p:cNvSpPr>
            <a:spLocks noGrp="1"/>
          </p:cNvSpPr>
          <p:nvPr>
            <p:ph type="sldNum" sz="quarter" idx="12"/>
          </p:nvPr>
        </p:nvSpPr>
        <p:spPr/>
        <p:txBody>
          <a:bodyPr/>
          <a:lstStyle/>
          <a:p>
            <a:fld id="{03D2D5F4-4871-4469-8343-ED7F6811B37D}" type="slidenum">
              <a:rPr lang="fi-FI" smtClean="0"/>
              <a:pPr/>
              <a:t>20</a:t>
            </a:fld>
            <a:endParaRPr lang="fi-FI" dirty="0"/>
          </a:p>
        </p:txBody>
      </p:sp>
      <p:pic>
        <p:nvPicPr>
          <p:cNvPr id="21" name="Kuva 20" descr="Kuva, joka sisältää kohteen teksti, Samansuuntainen, numero, viiva&#10;&#10;Kuvaus luotu automaattisesti">
            <a:extLst>
              <a:ext uri="{FF2B5EF4-FFF2-40B4-BE49-F238E27FC236}">
                <a16:creationId xmlns:a16="http://schemas.microsoft.com/office/drawing/2014/main" id="{B2B78084-9E68-90BB-1AD7-7229746B3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011" y="134618"/>
            <a:ext cx="5385447" cy="6077281"/>
          </a:xfrm>
          <a:prstGeom prst="rect">
            <a:avLst/>
          </a:prstGeom>
        </p:spPr>
      </p:pic>
    </p:spTree>
    <p:extLst>
      <p:ext uri="{BB962C8B-B14F-4D97-AF65-F5344CB8AC3E}">
        <p14:creationId xmlns:p14="http://schemas.microsoft.com/office/powerpoint/2010/main" val="1555841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9BAC48-A7DC-E483-8219-74E5B9E22A1C}"/>
              </a:ext>
            </a:extLst>
          </p:cNvPr>
          <p:cNvSpPr>
            <a:spLocks noGrp="1"/>
          </p:cNvSpPr>
          <p:nvPr>
            <p:ph type="title"/>
          </p:nvPr>
        </p:nvSpPr>
        <p:spPr>
          <a:xfrm>
            <a:off x="272208" y="2868543"/>
            <a:ext cx="5474428" cy="1120913"/>
          </a:xfrm>
        </p:spPr>
        <p:txBody>
          <a:bodyPr/>
          <a:lstStyle/>
          <a:p>
            <a:pPr algn="ctr"/>
            <a:r>
              <a:rPr lang="fi-FI" dirty="0"/>
              <a:t>Tuntipalkkataulukko 2023, muu Suomi</a:t>
            </a:r>
          </a:p>
        </p:txBody>
      </p:sp>
      <p:sp>
        <p:nvSpPr>
          <p:cNvPr id="4" name="Alatunnisteen paikkamerkki 3">
            <a:extLst>
              <a:ext uri="{FF2B5EF4-FFF2-40B4-BE49-F238E27FC236}">
                <a16:creationId xmlns:a16="http://schemas.microsoft.com/office/drawing/2014/main" id="{DD11013A-0ADE-D52E-0AA8-DED7E861DB6E}"/>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A64B5F40-2E8D-CD04-0DAE-45CDAD43BED5}"/>
              </a:ext>
            </a:extLst>
          </p:cNvPr>
          <p:cNvSpPr>
            <a:spLocks noGrp="1"/>
          </p:cNvSpPr>
          <p:nvPr>
            <p:ph type="sldNum" sz="quarter" idx="12"/>
          </p:nvPr>
        </p:nvSpPr>
        <p:spPr/>
        <p:txBody>
          <a:bodyPr/>
          <a:lstStyle/>
          <a:p>
            <a:fld id="{03D2D5F4-4871-4469-8343-ED7F6811B37D}" type="slidenum">
              <a:rPr lang="fi-FI" smtClean="0"/>
              <a:pPr/>
              <a:t>21</a:t>
            </a:fld>
            <a:endParaRPr lang="fi-FI" dirty="0"/>
          </a:p>
        </p:txBody>
      </p:sp>
      <p:pic>
        <p:nvPicPr>
          <p:cNvPr id="6" name="Kuva 5" descr="Kuva, joka sisältää kohteen teksti, numero, Samansuuntainen, viiva&#10;&#10;Kuvaus luotu automaattisesti">
            <a:extLst>
              <a:ext uri="{FF2B5EF4-FFF2-40B4-BE49-F238E27FC236}">
                <a16:creationId xmlns:a16="http://schemas.microsoft.com/office/drawing/2014/main" id="{F3CF66FD-A273-0516-6138-057227EE7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427" y="145590"/>
            <a:ext cx="5299331" cy="6048731"/>
          </a:xfrm>
          <a:prstGeom prst="rect">
            <a:avLst/>
          </a:prstGeom>
        </p:spPr>
      </p:pic>
    </p:spTree>
    <p:extLst>
      <p:ext uri="{BB962C8B-B14F-4D97-AF65-F5344CB8AC3E}">
        <p14:creationId xmlns:p14="http://schemas.microsoft.com/office/powerpoint/2010/main" val="3580816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CB1A24-CE10-5E36-4EC6-3AFE7C00E343}"/>
              </a:ext>
            </a:extLst>
          </p:cNvPr>
          <p:cNvSpPr>
            <a:spLocks noGrp="1"/>
          </p:cNvSpPr>
          <p:nvPr>
            <p:ph type="title"/>
          </p:nvPr>
        </p:nvSpPr>
        <p:spPr>
          <a:xfrm>
            <a:off x="803082" y="316194"/>
            <a:ext cx="10587162" cy="1602253"/>
          </a:xfrm>
        </p:spPr>
        <p:txBody>
          <a:bodyPr/>
          <a:lstStyle/>
          <a:p>
            <a:r>
              <a:rPr lang="fi-FI" dirty="0"/>
              <a:t>470 € kertaerä v. 2024</a:t>
            </a:r>
          </a:p>
        </p:txBody>
      </p:sp>
      <p:sp>
        <p:nvSpPr>
          <p:cNvPr id="3" name="Sisällön paikkamerkki 2">
            <a:extLst>
              <a:ext uri="{FF2B5EF4-FFF2-40B4-BE49-F238E27FC236}">
                <a16:creationId xmlns:a16="http://schemas.microsoft.com/office/drawing/2014/main" id="{29F430CB-0B75-A15A-63E1-C3470513C555}"/>
              </a:ext>
            </a:extLst>
          </p:cNvPr>
          <p:cNvSpPr>
            <a:spLocks noGrp="1"/>
          </p:cNvSpPr>
          <p:nvPr>
            <p:ph idx="1"/>
          </p:nvPr>
        </p:nvSpPr>
        <p:spPr>
          <a:xfrm>
            <a:off x="888540" y="307733"/>
            <a:ext cx="10587162" cy="5790400"/>
          </a:xfrm>
        </p:spPr>
        <p:txBody>
          <a:bodyPr/>
          <a:lstStyle/>
          <a:p>
            <a:pPr marL="0" indent="0">
              <a:buNone/>
            </a:pPr>
            <a:endParaRPr lang="fi-FI" sz="1800" dirty="0">
              <a:effectLst/>
              <a:latin typeface="Times New Roman" panose="02020603050405020304" pitchFamily="18" charset="0"/>
              <a:ea typeface="Times New Roman" panose="02020603050405020304" pitchFamily="18" charset="0"/>
            </a:endParaRPr>
          </a:p>
          <a:p>
            <a:pPr marL="0" indent="0">
              <a:buNone/>
            </a:pPr>
            <a:r>
              <a:rPr lang="fi-FI" sz="1800" i="1" dirty="0">
                <a:solidFill>
                  <a:srgbClr val="00B050"/>
                </a:solidFill>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marL="0" indent="0">
              <a:buNone/>
            </a:pPr>
            <a:r>
              <a:rPr lang="fi-FI" sz="1800" dirty="0">
                <a:solidFill>
                  <a:srgbClr val="FF0000"/>
                </a:solidFill>
                <a:effectLst/>
                <a:latin typeface="Arial" panose="020B0604020202020204" pitchFamily="34" charset="0"/>
                <a:ea typeface="Times New Roman" panose="02020603050405020304" pitchFamily="18" charset="0"/>
              </a:rPr>
              <a:t>470 € kertaerä (kustannusvaikutus 1,3 %) maksetaan varhaiskasvatuksessa toukokuussa 2024 ja muulla TES-toimialalla kesäkuussa 2024 normaalin palkanmaksupäivän yhteydessä</a:t>
            </a:r>
            <a:r>
              <a:rPr lang="fi-FI" sz="1800" i="1" dirty="0">
                <a:solidFill>
                  <a:srgbClr val="00B050"/>
                </a:solidFill>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marL="0" indent="0">
              <a:buNone/>
            </a:pPr>
            <a:r>
              <a:rPr lang="fi-FI" sz="1800" i="1" dirty="0">
                <a:solidFill>
                  <a:srgbClr val="00B050"/>
                </a:solidFill>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r>
              <a:rPr lang="fi-FI" sz="1800" i="1" dirty="0">
                <a:solidFill>
                  <a:srgbClr val="00B050"/>
                </a:solidFill>
                <a:effectLst/>
                <a:latin typeface="Arial" panose="020B0604020202020204" pitchFamily="34" charset="0"/>
                <a:ea typeface="Times New Roman" panose="02020603050405020304" pitchFamily="18" charset="0"/>
              </a:rPr>
              <a:t>Kertaerän maksamisen edellytyksenä on, että työntekijän yhdenjaksoinen työsuhde on alkanut vakassa viimeistään 1.2.2024 (muualla 1.3.2024) ja hän on työsuhteessa ja palkanmaksun piirissä maksuhetkellä. </a:t>
            </a:r>
            <a:endParaRPr lang="fi-FI" sz="1800" dirty="0">
              <a:effectLst/>
              <a:latin typeface="Times New Roman" panose="02020603050405020304" pitchFamily="18" charset="0"/>
              <a:ea typeface="Times New Roman" panose="02020603050405020304" pitchFamily="18" charset="0"/>
            </a:endParaRPr>
          </a:p>
          <a:p>
            <a:r>
              <a:rPr lang="fi-FI" sz="1800" i="1" dirty="0">
                <a:solidFill>
                  <a:srgbClr val="00B050"/>
                </a:solidFill>
                <a:effectLst/>
                <a:latin typeface="Arial" panose="020B0604020202020204" pitchFamily="34" charset="0"/>
                <a:ea typeface="Times New Roman" panose="02020603050405020304" pitchFamily="18" charset="0"/>
              </a:rPr>
              <a:t>Kertaerää ei makseta, mikäli työntekijä on irtisanoutunut työsuhteestaan ennen kertaerän maksuajankohtaa, paitsi jos kyse on eläkkeelle jäämisestä.</a:t>
            </a:r>
            <a:endParaRPr lang="fi-FI" sz="1800" dirty="0">
              <a:effectLst/>
              <a:latin typeface="Times New Roman" panose="02020603050405020304" pitchFamily="18" charset="0"/>
              <a:ea typeface="Times New Roman" panose="02020603050405020304" pitchFamily="18" charset="0"/>
            </a:endParaRPr>
          </a:p>
          <a:p>
            <a:r>
              <a:rPr lang="fi-FI" sz="1800" i="1" dirty="0">
                <a:solidFill>
                  <a:srgbClr val="00B050"/>
                </a:solidFill>
                <a:effectLst/>
                <a:latin typeface="Arial" panose="020B0604020202020204" pitchFamily="34" charset="0"/>
                <a:ea typeface="Times New Roman" panose="02020603050405020304" pitchFamily="18" charset="0"/>
              </a:rPr>
              <a:t>Kertaerä maksetaan muiden ehtojen täyttyessä perhevapaalla olijoille riippumatta siitä, ovatko he palkanmaksun piirissä. </a:t>
            </a:r>
            <a:endParaRPr lang="fi-FI" sz="1800" dirty="0">
              <a:effectLst/>
              <a:latin typeface="Times New Roman" panose="02020603050405020304" pitchFamily="18" charset="0"/>
              <a:ea typeface="Times New Roman" panose="02020603050405020304" pitchFamily="18" charset="0"/>
            </a:endParaRPr>
          </a:p>
          <a:p>
            <a:r>
              <a:rPr lang="fi-FI" sz="1800" i="1" dirty="0">
                <a:solidFill>
                  <a:srgbClr val="00B050"/>
                </a:solidFill>
                <a:effectLst/>
                <a:latin typeface="Arial" panose="020B0604020202020204" pitchFamily="34" charset="0"/>
                <a:ea typeface="Times New Roman" panose="02020603050405020304" pitchFamily="18" charset="0"/>
              </a:rPr>
              <a:t>Kertaerä maksetaan muiden ehtojen täyttyessä sairauspoissaolon aikana riippumatta siitä, onko työntekijä palkanmaksun piirissä edellyttäen, että sairauspoissaolo on alkanut vakassa 1.2.2024 (muualla 1.3.2024) jälkeen. </a:t>
            </a:r>
          </a:p>
          <a:p>
            <a:pPr marL="0" indent="0">
              <a:buNone/>
            </a:pPr>
            <a:r>
              <a:rPr lang="fi-FI" sz="1800" dirty="0">
                <a:solidFill>
                  <a:srgbClr val="FF0000"/>
                </a:solidFill>
                <a:latin typeface="Arial" panose="020B0604020202020204" pitchFamily="34" charset="0"/>
                <a:ea typeface="Times New Roman" panose="02020603050405020304" pitchFamily="18" charset="0"/>
              </a:rPr>
              <a:t>- Muiden maksuhetken palkattomien poissaolojen yhteydessä (esimerkiksi opintovapaa, palkaton työloma) kertaerän maksuvelvollisuutta ei ole</a:t>
            </a:r>
            <a:endParaRPr lang="fi-FI"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fi-FI" sz="1800" dirty="0">
                <a:solidFill>
                  <a:srgbClr val="FF0000"/>
                </a:solidFill>
                <a:effectLst/>
                <a:latin typeface="Arial" panose="020B0604020202020204" pitchFamily="34" charset="0"/>
                <a:ea typeface="Times New Roman" panose="02020603050405020304" pitchFamily="18" charset="0"/>
              </a:rPr>
              <a:t>- Pitkällä n. 3,5 kk työssäoloehdolla haluttiin kohdentaa kertaerä pidempään palvelleisiin sitouttavana </a:t>
            </a:r>
            <a:r>
              <a:rPr lang="fi-FI" sz="1800" dirty="0">
                <a:solidFill>
                  <a:srgbClr val="FF0000"/>
                </a:solidFill>
                <a:latin typeface="Arial" panose="020B0604020202020204" pitchFamily="34" charset="0"/>
                <a:ea typeface="Times New Roman" panose="02020603050405020304" pitchFamily="18" charset="0"/>
              </a:rPr>
              <a:t>palkitsemistapana.</a:t>
            </a:r>
            <a:endParaRPr lang="fi-FI" sz="1800" dirty="0">
              <a:solidFill>
                <a:srgbClr val="FF0000"/>
              </a:solidFill>
              <a:effectLst/>
              <a:latin typeface="Times New Roman" panose="02020603050405020304" pitchFamily="18" charset="0"/>
              <a:ea typeface="Times New Roman" panose="02020603050405020304" pitchFamily="18" charset="0"/>
            </a:endParaRPr>
          </a:p>
          <a:p>
            <a:pPr marL="0" indent="0">
              <a:buNone/>
            </a:pPr>
            <a:endParaRPr lang="fi-FI" dirty="0"/>
          </a:p>
        </p:txBody>
      </p:sp>
      <p:sp>
        <p:nvSpPr>
          <p:cNvPr id="4" name="Alatunnisteen paikkamerkki 3">
            <a:extLst>
              <a:ext uri="{FF2B5EF4-FFF2-40B4-BE49-F238E27FC236}">
                <a16:creationId xmlns:a16="http://schemas.microsoft.com/office/drawing/2014/main" id="{38C3ADD2-C39A-721C-4DFC-8F20A09C9CB1}"/>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659CDF8D-B1BB-50E6-59F6-F3D7FC86C329}"/>
              </a:ext>
            </a:extLst>
          </p:cNvPr>
          <p:cNvSpPr>
            <a:spLocks noGrp="1"/>
          </p:cNvSpPr>
          <p:nvPr>
            <p:ph type="sldNum" sz="quarter" idx="12"/>
          </p:nvPr>
        </p:nvSpPr>
        <p:spPr/>
        <p:txBody>
          <a:bodyPr/>
          <a:lstStyle/>
          <a:p>
            <a:fld id="{03D2D5F4-4871-4469-8343-ED7F6811B37D}" type="slidenum">
              <a:rPr lang="fi-FI" smtClean="0"/>
              <a:pPr/>
              <a:t>22</a:t>
            </a:fld>
            <a:endParaRPr lang="fi-FI" dirty="0"/>
          </a:p>
        </p:txBody>
      </p:sp>
    </p:spTree>
    <p:extLst>
      <p:ext uri="{BB962C8B-B14F-4D97-AF65-F5344CB8AC3E}">
        <p14:creationId xmlns:p14="http://schemas.microsoft.com/office/powerpoint/2010/main" val="2666025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981F94-D5C5-4204-7197-A697CA562C12}"/>
              </a:ext>
            </a:extLst>
          </p:cNvPr>
          <p:cNvSpPr>
            <a:spLocks noGrp="1"/>
          </p:cNvSpPr>
          <p:nvPr>
            <p:ph type="title"/>
          </p:nvPr>
        </p:nvSpPr>
        <p:spPr/>
        <p:txBody>
          <a:bodyPr/>
          <a:lstStyle/>
          <a:p>
            <a:r>
              <a:rPr lang="fi-FI" dirty="0"/>
              <a:t>470 € kertaerä v. 2024</a:t>
            </a:r>
          </a:p>
        </p:txBody>
      </p:sp>
      <p:sp>
        <p:nvSpPr>
          <p:cNvPr id="3" name="Sisällön paikkamerkki 2">
            <a:extLst>
              <a:ext uri="{FF2B5EF4-FFF2-40B4-BE49-F238E27FC236}">
                <a16:creationId xmlns:a16="http://schemas.microsoft.com/office/drawing/2014/main" id="{6C58D53A-93E7-EFC7-7F2E-42FDA258474A}"/>
              </a:ext>
            </a:extLst>
          </p:cNvPr>
          <p:cNvSpPr>
            <a:spLocks noGrp="1"/>
          </p:cNvSpPr>
          <p:nvPr>
            <p:ph idx="1"/>
          </p:nvPr>
        </p:nvSpPr>
        <p:spPr>
          <a:xfrm>
            <a:off x="803082" y="1358781"/>
            <a:ext cx="10587162" cy="4747813"/>
          </a:xfrm>
        </p:spPr>
        <p:txBody>
          <a:bodyPr/>
          <a:lstStyle/>
          <a:p>
            <a:r>
              <a:rPr lang="fi-FI" sz="1600" i="1" dirty="0">
                <a:solidFill>
                  <a:srgbClr val="00B050"/>
                </a:solidFill>
                <a:effectLst/>
                <a:latin typeface="Arial" panose="020B0604020202020204" pitchFamily="34" charset="0"/>
                <a:ea typeface="Times New Roman" panose="02020603050405020304" pitchFamily="18" charset="0"/>
              </a:rPr>
              <a:t>Muiden ehtojen täyttyessä osa-aikaiselle työntekijälle maksettava summa lasketaan sovitun työajan ja täyden työajan suhteessa, vakassa 2.5.2024 (muualla 3.6.2024) voimassa olevan työsopimuksen mukaan. </a:t>
            </a:r>
          </a:p>
          <a:p>
            <a:r>
              <a:rPr lang="fi-FI" sz="1600" i="1" dirty="0">
                <a:solidFill>
                  <a:srgbClr val="00B050"/>
                </a:solidFill>
                <a:effectLst/>
                <a:latin typeface="Arial" panose="020B0604020202020204" pitchFamily="34" charset="0"/>
                <a:ea typeface="Times New Roman" panose="02020603050405020304" pitchFamily="18" charset="0"/>
              </a:rPr>
              <a:t>Vaihtelevaa työaikaa tekevälle työntekijälle kertaerä maksetaan toteutuneen työajan mukaan (tarkasteluaika 6 kk tai jos lyhyempi työsuhde, niin koko työsuhteen kesto).</a:t>
            </a:r>
            <a:endParaRPr lang="fi-FI" sz="1600" dirty="0">
              <a:effectLst/>
              <a:latin typeface="Times New Roman" panose="02020603050405020304" pitchFamily="18" charset="0"/>
              <a:ea typeface="Times New Roman" panose="02020603050405020304" pitchFamily="18" charset="0"/>
            </a:endParaRPr>
          </a:p>
          <a:p>
            <a:pPr marL="0" indent="0">
              <a:buNone/>
            </a:pPr>
            <a:endParaRPr lang="fi-FI" sz="1600" dirty="0">
              <a:effectLst/>
              <a:latin typeface="Times New Roman" panose="02020603050405020304" pitchFamily="18" charset="0"/>
              <a:ea typeface="Times New Roman" panose="02020603050405020304" pitchFamily="18" charset="0"/>
            </a:endParaRPr>
          </a:p>
          <a:p>
            <a:r>
              <a:rPr lang="fi-FI" sz="1600" i="1" dirty="0">
                <a:solidFill>
                  <a:srgbClr val="00B050"/>
                </a:solidFill>
                <a:effectLst/>
                <a:latin typeface="Arial" panose="020B0604020202020204" pitchFamily="34" charset="0"/>
                <a:ea typeface="Times New Roman" panose="02020603050405020304" pitchFamily="18" charset="0"/>
              </a:rPr>
              <a:t>Työsuhteen yhdenjaksoisuudessa huomioidaan työsopimuslain 1 luvun 5 §:n mukaiset lyhytaikaiset keskeytykset </a:t>
            </a:r>
            <a:r>
              <a:rPr lang="fi-FI" sz="1600" dirty="0">
                <a:solidFill>
                  <a:srgbClr val="FF0000"/>
                </a:solidFill>
                <a:effectLst/>
                <a:latin typeface="Arial" panose="020B0604020202020204" pitchFamily="34" charset="0"/>
                <a:ea typeface="Times New Roman" panose="02020603050405020304" pitchFamily="18" charset="0"/>
              </a:rPr>
              <a:t>(Määräaikaiset työsuhteet, jotka ovat seuranneet toisiaan vain lyhytaikaisin keskeytyksin) </a:t>
            </a:r>
          </a:p>
          <a:p>
            <a:pPr marL="0" indent="0">
              <a:buNone/>
            </a:pPr>
            <a:endParaRPr lang="fi-FI" sz="1600" i="1" dirty="0">
              <a:solidFill>
                <a:srgbClr val="00B050"/>
              </a:solidFill>
              <a:effectLst/>
              <a:latin typeface="Arial" panose="020B0604020202020204" pitchFamily="34" charset="0"/>
              <a:ea typeface="Times New Roman" panose="02020603050405020304" pitchFamily="18" charset="0"/>
            </a:endParaRPr>
          </a:p>
          <a:p>
            <a:pPr marL="0" indent="0">
              <a:buNone/>
            </a:pPr>
            <a:r>
              <a:rPr lang="fi-FI" sz="1800" dirty="0">
                <a:solidFill>
                  <a:srgbClr val="FF0000"/>
                </a:solidFill>
                <a:effectLst/>
                <a:latin typeface="Calibri" panose="020F0502020204030204" pitchFamily="34" charset="0"/>
                <a:ea typeface="Calibri" panose="020F0502020204030204" pitchFamily="34" charset="0"/>
              </a:rPr>
              <a:t>Selkeää oikeuskäytäntöä lyhytaikaisen keskeytyksen määritelmästä ei ole, koska lain ideana on, että tilanteet täytyy aina arvioida tapauskohtaisesti. </a:t>
            </a:r>
          </a:p>
          <a:p>
            <a:pPr marL="0" indent="0">
              <a:buNone/>
            </a:pPr>
            <a:r>
              <a:rPr lang="fi-FI" sz="1800" dirty="0">
                <a:solidFill>
                  <a:srgbClr val="FF0000"/>
                </a:solidFill>
                <a:effectLst/>
                <a:latin typeface="Calibri" panose="020F0502020204030204" pitchFamily="34" charset="0"/>
                <a:ea typeface="Calibri" panose="020F0502020204030204" pitchFamily="34" charset="0"/>
              </a:rPr>
              <a:t>Oikeuskirjallisuuden mukaan lyhytaikaisen keskeytyksen harkintaan vaikuttaa määräaikaisten työsopimusten yhteenlaskettu kesto. Jos peräkkäisten sopimusten kokonaiskesto on hyvin lyhyt, esimerkiksi viikkoja tai muutama kuukausi, voinee lyhytaikainen keskeytys olla korkeintaan 3-4 päivän pituinen. </a:t>
            </a:r>
          </a:p>
          <a:p>
            <a:pPr marL="0" indent="0">
              <a:buNone/>
            </a:pPr>
            <a:r>
              <a:rPr lang="fi-FI" sz="1800" dirty="0">
                <a:solidFill>
                  <a:srgbClr val="FF0000"/>
                </a:solidFill>
                <a:effectLst/>
                <a:latin typeface="Calibri" panose="020F0502020204030204" pitchFamily="34" charset="0"/>
                <a:ea typeface="Calibri" panose="020F0502020204030204" pitchFamily="34" charset="0"/>
              </a:rPr>
              <a:t>Sen sijaan, jos peräkkäisten sopimusten kokonaiskesto on selvästi pidempi, kuten vuosia, voitaneen lyhytaikaisen keskeytyksen enimmäispituutena pitää noin yhden viikon pituista aikaa. </a:t>
            </a:r>
          </a:p>
          <a:p>
            <a:pPr marL="0" indent="0">
              <a:buNone/>
            </a:pPr>
            <a:r>
              <a:rPr lang="fi-FI" sz="1800" dirty="0">
                <a:solidFill>
                  <a:srgbClr val="FF0000"/>
                </a:solidFill>
                <a:effectLst/>
                <a:latin typeface="Calibri" panose="020F0502020204030204" pitchFamily="34" charset="0"/>
                <a:ea typeface="Calibri" panose="020F0502020204030204" pitchFamily="34" charset="0"/>
              </a:rPr>
              <a:t>Myös yksittäisten keikkojen kestolla on vaikutusta keskeytyksen keston arviointiin. Mitä lyhyempiä ovat keikat, sen lyhyempi voi olla lyhytaikainen keskeytyskin.</a:t>
            </a:r>
            <a:endParaRPr lang="fi-FI" sz="1600" dirty="0">
              <a:effectLst/>
              <a:latin typeface="Times New Roman" panose="02020603050405020304" pitchFamily="18" charset="0"/>
              <a:ea typeface="Times New Roman" panose="02020603050405020304" pitchFamily="18" charset="0"/>
            </a:endParaRPr>
          </a:p>
          <a:p>
            <a:pPr marL="0" indent="0">
              <a:buNone/>
            </a:pPr>
            <a:r>
              <a:rPr lang="fi-FI" sz="1600" i="1" dirty="0">
                <a:solidFill>
                  <a:srgbClr val="00B050"/>
                </a:solidFill>
                <a:effectLst/>
                <a:latin typeface="Arial" panose="020B0604020202020204" pitchFamily="34" charset="0"/>
                <a:ea typeface="Times New Roman" panose="02020603050405020304" pitchFamily="18" charset="0"/>
              </a:rPr>
              <a:t> </a:t>
            </a:r>
            <a:endParaRPr lang="fi-FI" sz="1600" dirty="0">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AFC374A3-49BF-48BA-A79E-60C9392CB2BB}"/>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206F6A96-0AC2-0E53-5153-B19EEC1D9D5C}"/>
              </a:ext>
            </a:extLst>
          </p:cNvPr>
          <p:cNvSpPr>
            <a:spLocks noGrp="1"/>
          </p:cNvSpPr>
          <p:nvPr>
            <p:ph type="sldNum" sz="quarter" idx="12"/>
          </p:nvPr>
        </p:nvSpPr>
        <p:spPr/>
        <p:txBody>
          <a:bodyPr/>
          <a:lstStyle/>
          <a:p>
            <a:fld id="{03D2D5F4-4871-4469-8343-ED7F6811B37D}" type="slidenum">
              <a:rPr lang="fi-FI" smtClean="0"/>
              <a:pPr/>
              <a:t>23</a:t>
            </a:fld>
            <a:endParaRPr lang="fi-FI" dirty="0"/>
          </a:p>
        </p:txBody>
      </p:sp>
    </p:spTree>
    <p:extLst>
      <p:ext uri="{BB962C8B-B14F-4D97-AF65-F5344CB8AC3E}">
        <p14:creationId xmlns:p14="http://schemas.microsoft.com/office/powerpoint/2010/main" val="2919173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DA9C16-1598-B27A-2AC6-62FF0198B916}"/>
              </a:ext>
            </a:extLst>
          </p:cNvPr>
          <p:cNvSpPr>
            <a:spLocks noGrp="1"/>
          </p:cNvSpPr>
          <p:nvPr>
            <p:ph type="title"/>
          </p:nvPr>
        </p:nvSpPr>
        <p:spPr/>
        <p:txBody>
          <a:bodyPr/>
          <a:lstStyle/>
          <a:p>
            <a:r>
              <a:rPr lang="fi-FI" dirty="0"/>
              <a:t>2024 yleis- ja taulukkokorotukset</a:t>
            </a:r>
          </a:p>
        </p:txBody>
      </p:sp>
      <p:sp>
        <p:nvSpPr>
          <p:cNvPr id="3" name="Sisällön paikkamerkki 2">
            <a:extLst>
              <a:ext uri="{FF2B5EF4-FFF2-40B4-BE49-F238E27FC236}">
                <a16:creationId xmlns:a16="http://schemas.microsoft.com/office/drawing/2014/main" id="{631951F0-D9C8-3310-D8D5-7716AC7A200F}"/>
              </a:ext>
            </a:extLst>
          </p:cNvPr>
          <p:cNvSpPr>
            <a:spLocks noGrp="1"/>
          </p:cNvSpPr>
          <p:nvPr>
            <p:ph idx="1"/>
          </p:nvPr>
        </p:nvSpPr>
        <p:spPr>
          <a:xfrm>
            <a:off x="803082" y="1820255"/>
            <a:ext cx="10587162" cy="4286340"/>
          </a:xfrm>
        </p:spPr>
        <p:txBody>
          <a:bodyPr/>
          <a:lstStyle/>
          <a:p>
            <a:r>
              <a:rPr lang="fi-FI" sz="2000" i="1" dirty="0">
                <a:solidFill>
                  <a:srgbClr val="00B050"/>
                </a:solidFill>
                <a:effectLst/>
                <a:latin typeface="Arial" panose="020B0604020202020204" pitchFamily="34" charset="0"/>
                <a:ea typeface="Times New Roman" panose="02020603050405020304" pitchFamily="18" charset="0"/>
              </a:rPr>
              <a:t>1.8.2024	2,4 % palkkojen yleis- ja taulukkokorotus </a:t>
            </a:r>
            <a:endParaRPr lang="fi-FI" sz="2000" dirty="0">
              <a:effectLst/>
              <a:latin typeface="Times New Roman" panose="02020603050405020304" pitchFamily="18" charset="0"/>
              <a:ea typeface="Times New Roman" panose="02020603050405020304" pitchFamily="18" charset="0"/>
            </a:endParaRPr>
          </a:p>
          <a:p>
            <a:pPr marL="0" indent="0">
              <a:buNone/>
            </a:pPr>
            <a:r>
              <a:rPr lang="fi-FI" sz="2000" i="1" dirty="0">
                <a:solidFill>
                  <a:srgbClr val="00B050"/>
                </a:solidFill>
                <a:effectLst/>
                <a:latin typeface="Arial" panose="020B0604020202020204" pitchFamily="34" charset="0"/>
                <a:ea typeface="Times New Roman" panose="02020603050405020304" pitchFamily="18" charset="0"/>
              </a:rPr>
              <a:t> </a:t>
            </a:r>
            <a:endParaRPr lang="fi-FI" sz="2000" dirty="0">
              <a:effectLst/>
              <a:latin typeface="Times New Roman" panose="02020603050405020304" pitchFamily="18" charset="0"/>
              <a:ea typeface="Times New Roman" panose="02020603050405020304" pitchFamily="18" charset="0"/>
            </a:endParaRPr>
          </a:p>
          <a:p>
            <a:r>
              <a:rPr lang="fi-FI" sz="2000" i="1" dirty="0">
                <a:solidFill>
                  <a:srgbClr val="00B050"/>
                </a:solidFill>
                <a:effectLst/>
                <a:latin typeface="Arial" panose="020B0604020202020204" pitchFamily="34" charset="0"/>
                <a:ea typeface="Times New Roman" panose="02020603050405020304" pitchFamily="18" charset="0"/>
              </a:rPr>
              <a:t>1.8.2024	Vähimmäistaulukkopalkkoja korotetaan kaikissa kuudessa vaativuusryhmässä.</a:t>
            </a:r>
          </a:p>
          <a:p>
            <a:pPr marL="0" indent="0">
              <a:buNone/>
            </a:pPr>
            <a:endParaRPr lang="fi-FI" sz="2000" dirty="0">
              <a:effectLst/>
              <a:latin typeface="Times New Roman" panose="02020603050405020304" pitchFamily="18" charset="0"/>
              <a:ea typeface="Times New Roman" panose="02020603050405020304" pitchFamily="18" charset="0"/>
            </a:endParaRPr>
          </a:p>
          <a:p>
            <a:r>
              <a:rPr lang="fi-FI" sz="2000" i="1" dirty="0">
                <a:solidFill>
                  <a:srgbClr val="00B050"/>
                </a:solidFill>
                <a:effectLst/>
                <a:latin typeface="Arial" panose="020B0604020202020204" pitchFamily="34" charset="0"/>
                <a:ea typeface="Times New Roman" panose="02020603050405020304" pitchFamily="18" charset="0"/>
              </a:rPr>
              <a:t>Vähimmäistaulukkopalkat nousevat 2,4 % lisäksi kaikissa palveluslisäportaissa A-B palkkaryhmissä 1,6 % ja C-F palkkaryhmissä 1,8 %.</a:t>
            </a:r>
          </a:p>
          <a:p>
            <a:pPr marL="0" indent="0">
              <a:buNone/>
            </a:pPr>
            <a:endParaRPr lang="fi-FI" sz="2000" dirty="0">
              <a:effectLst/>
              <a:latin typeface="Times New Roman" panose="02020603050405020304" pitchFamily="18" charset="0"/>
              <a:ea typeface="Times New Roman" panose="02020603050405020304" pitchFamily="18" charset="0"/>
            </a:endParaRPr>
          </a:p>
          <a:p>
            <a:r>
              <a:rPr lang="fi-FI" sz="2000" i="1" dirty="0">
                <a:solidFill>
                  <a:srgbClr val="00B050"/>
                </a:solidFill>
                <a:effectLst/>
                <a:latin typeface="Arial" panose="020B0604020202020204" pitchFamily="34" charset="0"/>
                <a:ea typeface="Times New Roman" panose="02020603050405020304" pitchFamily="18" charset="0"/>
              </a:rPr>
              <a:t>Keskimäärin alarajakorotuksen palkkatasoa nostava kustannusvaikutus toimialalla on 1,47 %.</a:t>
            </a:r>
          </a:p>
          <a:p>
            <a:endParaRPr lang="fi-FI" sz="2000" i="1" dirty="0">
              <a:solidFill>
                <a:srgbClr val="00B050"/>
              </a:solidFill>
              <a:latin typeface="Arial" panose="020B0604020202020204" pitchFamily="34" charset="0"/>
              <a:ea typeface="Times New Roman" panose="02020603050405020304" pitchFamily="18" charset="0"/>
            </a:endParaRPr>
          </a:p>
          <a:p>
            <a:r>
              <a:rPr lang="fi-FI" sz="2000" dirty="0">
                <a:solidFill>
                  <a:srgbClr val="FF0000"/>
                </a:solidFill>
                <a:ea typeface="Calibri" panose="020F0502020204030204" pitchFamily="34" charset="0"/>
                <a:cs typeface="Times New Roman" panose="02020603050405020304" pitchFamily="18" charset="0"/>
              </a:rPr>
              <a:t>Lähihoitajatasosta ylöspäin vähimmäispalkat v. 2024 nousevat 4,2 % + 1,3 % kertaerä = 5,5 %.</a:t>
            </a:r>
            <a:endParaRPr lang="fi-FI" sz="2000" dirty="0">
              <a:effectLst/>
              <a:latin typeface="Times New Roman" panose="02020603050405020304" pitchFamily="18" charset="0"/>
              <a:ea typeface="Times New Roman" panose="02020603050405020304" pitchFamily="18" charset="0"/>
            </a:endParaRPr>
          </a:p>
          <a:p>
            <a:pPr marL="0" indent="0">
              <a:buNone/>
            </a:pPr>
            <a:r>
              <a:rPr lang="fi-FI" sz="2000" i="1" dirty="0">
                <a:solidFill>
                  <a:srgbClr val="00B050"/>
                </a:solidFill>
                <a:effectLst/>
                <a:latin typeface="Arial" panose="020B0604020202020204" pitchFamily="34" charset="0"/>
                <a:ea typeface="Times New Roman" panose="02020603050405020304" pitchFamily="18" charset="0"/>
              </a:rPr>
              <a:t> </a:t>
            </a:r>
            <a:endParaRPr lang="fi-FI" sz="2000" dirty="0">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F289AFEB-A824-2828-F6AA-80C5BB550197}"/>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2D8F2BE4-6689-C0CE-80B9-DD1D1F9F69D1}"/>
              </a:ext>
            </a:extLst>
          </p:cNvPr>
          <p:cNvSpPr>
            <a:spLocks noGrp="1"/>
          </p:cNvSpPr>
          <p:nvPr>
            <p:ph type="sldNum" sz="quarter" idx="12"/>
          </p:nvPr>
        </p:nvSpPr>
        <p:spPr/>
        <p:txBody>
          <a:bodyPr/>
          <a:lstStyle/>
          <a:p>
            <a:fld id="{03D2D5F4-4871-4469-8343-ED7F6811B37D}" type="slidenum">
              <a:rPr lang="fi-FI" smtClean="0"/>
              <a:pPr/>
              <a:t>24</a:t>
            </a:fld>
            <a:endParaRPr lang="fi-FI" dirty="0"/>
          </a:p>
        </p:txBody>
      </p:sp>
    </p:spTree>
    <p:extLst>
      <p:ext uri="{BB962C8B-B14F-4D97-AF65-F5344CB8AC3E}">
        <p14:creationId xmlns:p14="http://schemas.microsoft.com/office/powerpoint/2010/main" val="3296234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94FE5-08EA-74D8-39B7-114AC2C70EC4}"/>
              </a:ext>
            </a:extLst>
          </p:cNvPr>
          <p:cNvSpPr>
            <a:spLocks noGrp="1"/>
          </p:cNvSpPr>
          <p:nvPr>
            <p:ph type="title"/>
          </p:nvPr>
        </p:nvSpPr>
        <p:spPr>
          <a:xfrm>
            <a:off x="801757" y="2666074"/>
            <a:ext cx="4271535" cy="1120913"/>
          </a:xfrm>
        </p:spPr>
        <p:txBody>
          <a:bodyPr/>
          <a:lstStyle/>
          <a:p>
            <a:r>
              <a:rPr lang="fi-FI" dirty="0"/>
              <a:t>1.8.2024 taulukkopalkat, PK-seutu</a:t>
            </a:r>
          </a:p>
        </p:txBody>
      </p:sp>
      <p:sp>
        <p:nvSpPr>
          <p:cNvPr id="4" name="Alatunnisteen paikkamerkki 3">
            <a:extLst>
              <a:ext uri="{FF2B5EF4-FFF2-40B4-BE49-F238E27FC236}">
                <a16:creationId xmlns:a16="http://schemas.microsoft.com/office/drawing/2014/main" id="{36B3C2BB-99C6-4CA4-3E37-79EEA278503E}"/>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E82AA69B-CFF9-D290-C814-20B1436E17E6}"/>
              </a:ext>
            </a:extLst>
          </p:cNvPr>
          <p:cNvSpPr>
            <a:spLocks noGrp="1"/>
          </p:cNvSpPr>
          <p:nvPr>
            <p:ph type="sldNum" sz="quarter" idx="12"/>
          </p:nvPr>
        </p:nvSpPr>
        <p:spPr/>
        <p:txBody>
          <a:bodyPr/>
          <a:lstStyle/>
          <a:p>
            <a:fld id="{03D2D5F4-4871-4469-8343-ED7F6811B37D}" type="slidenum">
              <a:rPr lang="fi-FI" smtClean="0"/>
              <a:pPr/>
              <a:t>25</a:t>
            </a:fld>
            <a:endParaRPr lang="fi-FI" dirty="0"/>
          </a:p>
        </p:txBody>
      </p:sp>
      <p:pic>
        <p:nvPicPr>
          <p:cNvPr id="9" name="Kuva 8" descr="Kuva, joka sisältää kohteen teksti, kuvakaappaus, numero, Samansuuntainen&#10;&#10;Kuvaus luotu automaattisesti">
            <a:extLst>
              <a:ext uri="{FF2B5EF4-FFF2-40B4-BE49-F238E27FC236}">
                <a16:creationId xmlns:a16="http://schemas.microsoft.com/office/drawing/2014/main" id="{0842569E-5B7D-7681-96F1-DAD5E92FB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977" y="114566"/>
            <a:ext cx="4943109" cy="6075119"/>
          </a:xfrm>
          <a:prstGeom prst="rect">
            <a:avLst/>
          </a:prstGeom>
        </p:spPr>
      </p:pic>
    </p:spTree>
    <p:extLst>
      <p:ext uri="{BB962C8B-B14F-4D97-AF65-F5344CB8AC3E}">
        <p14:creationId xmlns:p14="http://schemas.microsoft.com/office/powerpoint/2010/main" val="812206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94FE5-08EA-74D8-39B7-114AC2C70EC4}"/>
              </a:ext>
            </a:extLst>
          </p:cNvPr>
          <p:cNvSpPr>
            <a:spLocks noGrp="1"/>
          </p:cNvSpPr>
          <p:nvPr>
            <p:ph type="title"/>
          </p:nvPr>
        </p:nvSpPr>
        <p:spPr>
          <a:xfrm>
            <a:off x="562710" y="2472210"/>
            <a:ext cx="5093626" cy="1120913"/>
          </a:xfrm>
        </p:spPr>
        <p:txBody>
          <a:bodyPr/>
          <a:lstStyle/>
          <a:p>
            <a:r>
              <a:rPr lang="fi-FI" dirty="0"/>
              <a:t>1.8.2024 taulukkopalkat, muu Suomi</a:t>
            </a:r>
          </a:p>
        </p:txBody>
      </p:sp>
      <p:sp>
        <p:nvSpPr>
          <p:cNvPr id="4" name="Alatunnisteen paikkamerkki 3">
            <a:extLst>
              <a:ext uri="{FF2B5EF4-FFF2-40B4-BE49-F238E27FC236}">
                <a16:creationId xmlns:a16="http://schemas.microsoft.com/office/drawing/2014/main" id="{36B3C2BB-99C6-4CA4-3E37-79EEA278503E}"/>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E82AA69B-CFF9-D290-C814-20B1436E17E6}"/>
              </a:ext>
            </a:extLst>
          </p:cNvPr>
          <p:cNvSpPr>
            <a:spLocks noGrp="1"/>
          </p:cNvSpPr>
          <p:nvPr>
            <p:ph type="sldNum" sz="quarter" idx="12"/>
          </p:nvPr>
        </p:nvSpPr>
        <p:spPr/>
        <p:txBody>
          <a:bodyPr/>
          <a:lstStyle/>
          <a:p>
            <a:fld id="{03D2D5F4-4871-4469-8343-ED7F6811B37D}" type="slidenum">
              <a:rPr lang="fi-FI" smtClean="0"/>
              <a:pPr/>
              <a:t>26</a:t>
            </a:fld>
            <a:endParaRPr lang="fi-FI" dirty="0"/>
          </a:p>
        </p:txBody>
      </p:sp>
      <p:pic>
        <p:nvPicPr>
          <p:cNvPr id="6" name="Kuva 5" descr="Kuva, joka sisältää kohteen teksti, numero, Samansuuntainen, Fontti&#10;&#10;Kuvaus luotu automaattisesti">
            <a:extLst>
              <a:ext uri="{FF2B5EF4-FFF2-40B4-BE49-F238E27FC236}">
                <a16:creationId xmlns:a16="http://schemas.microsoft.com/office/drawing/2014/main" id="{DF939EC6-DC79-ADC5-325F-DC31FB123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336" y="142665"/>
            <a:ext cx="5287856" cy="6024140"/>
          </a:xfrm>
          <a:prstGeom prst="rect">
            <a:avLst/>
          </a:prstGeom>
        </p:spPr>
      </p:pic>
    </p:spTree>
    <p:extLst>
      <p:ext uri="{BB962C8B-B14F-4D97-AF65-F5344CB8AC3E}">
        <p14:creationId xmlns:p14="http://schemas.microsoft.com/office/powerpoint/2010/main" val="49487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9BAC48-A7DC-E483-8219-74E5B9E22A1C}"/>
              </a:ext>
            </a:extLst>
          </p:cNvPr>
          <p:cNvSpPr>
            <a:spLocks noGrp="1"/>
          </p:cNvSpPr>
          <p:nvPr>
            <p:ph type="title"/>
          </p:nvPr>
        </p:nvSpPr>
        <p:spPr>
          <a:xfrm>
            <a:off x="360697" y="2799159"/>
            <a:ext cx="5474428" cy="1120913"/>
          </a:xfrm>
        </p:spPr>
        <p:txBody>
          <a:bodyPr/>
          <a:lstStyle/>
          <a:p>
            <a:pPr algn="ctr"/>
            <a:r>
              <a:rPr lang="fi-FI" dirty="0"/>
              <a:t>Tuntipalkkataulukko 2024, PK-seutu</a:t>
            </a:r>
          </a:p>
        </p:txBody>
      </p:sp>
      <p:sp>
        <p:nvSpPr>
          <p:cNvPr id="4" name="Alatunnisteen paikkamerkki 3">
            <a:extLst>
              <a:ext uri="{FF2B5EF4-FFF2-40B4-BE49-F238E27FC236}">
                <a16:creationId xmlns:a16="http://schemas.microsoft.com/office/drawing/2014/main" id="{DD11013A-0ADE-D52E-0AA8-DED7E861DB6E}"/>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A64B5F40-2E8D-CD04-0DAE-45CDAD43BED5}"/>
              </a:ext>
            </a:extLst>
          </p:cNvPr>
          <p:cNvSpPr>
            <a:spLocks noGrp="1"/>
          </p:cNvSpPr>
          <p:nvPr>
            <p:ph type="sldNum" sz="quarter" idx="12"/>
          </p:nvPr>
        </p:nvSpPr>
        <p:spPr/>
        <p:txBody>
          <a:bodyPr/>
          <a:lstStyle/>
          <a:p>
            <a:fld id="{03D2D5F4-4871-4469-8343-ED7F6811B37D}" type="slidenum">
              <a:rPr lang="fi-FI" smtClean="0"/>
              <a:pPr/>
              <a:t>27</a:t>
            </a:fld>
            <a:endParaRPr lang="fi-FI" dirty="0"/>
          </a:p>
        </p:txBody>
      </p:sp>
      <p:pic>
        <p:nvPicPr>
          <p:cNvPr id="7" name="Kuva 6" descr="Kuva, joka sisältää kohteen teksti, Samansuuntainen, numero, viiva&#10;&#10;Kuvaus luotu automaattisesti">
            <a:extLst>
              <a:ext uri="{FF2B5EF4-FFF2-40B4-BE49-F238E27FC236}">
                <a16:creationId xmlns:a16="http://schemas.microsoft.com/office/drawing/2014/main" id="{041D864E-258F-A13F-0914-4EFCFC32E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990" y="125758"/>
            <a:ext cx="4924947" cy="6041434"/>
          </a:xfrm>
          <a:prstGeom prst="rect">
            <a:avLst/>
          </a:prstGeom>
        </p:spPr>
      </p:pic>
    </p:spTree>
    <p:extLst>
      <p:ext uri="{BB962C8B-B14F-4D97-AF65-F5344CB8AC3E}">
        <p14:creationId xmlns:p14="http://schemas.microsoft.com/office/powerpoint/2010/main" val="3801779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9BAC48-A7DC-E483-8219-74E5B9E22A1C}"/>
              </a:ext>
            </a:extLst>
          </p:cNvPr>
          <p:cNvSpPr>
            <a:spLocks noGrp="1"/>
          </p:cNvSpPr>
          <p:nvPr>
            <p:ph type="title"/>
          </p:nvPr>
        </p:nvSpPr>
        <p:spPr>
          <a:xfrm>
            <a:off x="295804" y="2822757"/>
            <a:ext cx="5474428" cy="1120913"/>
          </a:xfrm>
        </p:spPr>
        <p:txBody>
          <a:bodyPr/>
          <a:lstStyle/>
          <a:p>
            <a:pPr algn="ctr"/>
            <a:r>
              <a:rPr lang="fi-FI" dirty="0"/>
              <a:t>Tuntipalkkataulukko 2024, muu Suomi</a:t>
            </a:r>
          </a:p>
        </p:txBody>
      </p:sp>
      <p:sp>
        <p:nvSpPr>
          <p:cNvPr id="4" name="Alatunnisteen paikkamerkki 3">
            <a:extLst>
              <a:ext uri="{FF2B5EF4-FFF2-40B4-BE49-F238E27FC236}">
                <a16:creationId xmlns:a16="http://schemas.microsoft.com/office/drawing/2014/main" id="{DD11013A-0ADE-D52E-0AA8-DED7E861DB6E}"/>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A64B5F40-2E8D-CD04-0DAE-45CDAD43BED5}"/>
              </a:ext>
            </a:extLst>
          </p:cNvPr>
          <p:cNvSpPr>
            <a:spLocks noGrp="1"/>
          </p:cNvSpPr>
          <p:nvPr>
            <p:ph type="sldNum" sz="quarter" idx="12"/>
          </p:nvPr>
        </p:nvSpPr>
        <p:spPr/>
        <p:txBody>
          <a:bodyPr/>
          <a:lstStyle/>
          <a:p>
            <a:fld id="{03D2D5F4-4871-4469-8343-ED7F6811B37D}" type="slidenum">
              <a:rPr lang="fi-FI" smtClean="0"/>
              <a:pPr/>
              <a:t>28</a:t>
            </a:fld>
            <a:endParaRPr lang="fi-FI" dirty="0"/>
          </a:p>
        </p:txBody>
      </p:sp>
      <p:pic>
        <p:nvPicPr>
          <p:cNvPr id="7" name="Kuva 6" descr="Kuva, joka sisältää kohteen teksti, numero, sanaristikko, kuitti&#10;&#10;Kuvaus luotu automaattisesti">
            <a:extLst>
              <a:ext uri="{FF2B5EF4-FFF2-40B4-BE49-F238E27FC236}">
                <a16:creationId xmlns:a16="http://schemas.microsoft.com/office/drawing/2014/main" id="{D778D12B-6524-DD5A-5090-18BC2F421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2164" y="155152"/>
            <a:ext cx="5278079" cy="6011146"/>
          </a:xfrm>
          <a:prstGeom prst="rect">
            <a:avLst/>
          </a:prstGeom>
        </p:spPr>
      </p:pic>
    </p:spTree>
    <p:extLst>
      <p:ext uri="{BB962C8B-B14F-4D97-AF65-F5344CB8AC3E}">
        <p14:creationId xmlns:p14="http://schemas.microsoft.com/office/powerpoint/2010/main" val="1946706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93BE55-BF34-1B35-0052-7358F7F179AD}"/>
              </a:ext>
            </a:extLst>
          </p:cNvPr>
          <p:cNvSpPr>
            <a:spLocks noGrp="1"/>
          </p:cNvSpPr>
          <p:nvPr>
            <p:ph type="title"/>
          </p:nvPr>
        </p:nvSpPr>
        <p:spPr/>
        <p:txBody>
          <a:bodyPr/>
          <a:lstStyle/>
          <a:p>
            <a:r>
              <a:rPr lang="fi-FI" sz="4000" b="1" dirty="0">
                <a:solidFill>
                  <a:schemeClr val="accent1"/>
                </a:solidFill>
                <a:effectLst/>
                <a:latin typeface="Arial" panose="020B0604020202020204" pitchFamily="34" charset="0"/>
                <a:ea typeface="Times New Roman" panose="02020603050405020304" pitchFamily="18" charset="0"/>
              </a:rPr>
              <a:t>v. 2025</a:t>
            </a:r>
            <a:br>
              <a:rPr lang="fi-FI" sz="4000" dirty="0">
                <a:effectLst/>
                <a:latin typeface="Times New Roman" panose="02020603050405020304" pitchFamily="18" charset="0"/>
                <a:ea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6AAA4158-DE88-003D-CA3D-3CC56F4336F9}"/>
              </a:ext>
            </a:extLst>
          </p:cNvPr>
          <p:cNvSpPr>
            <a:spLocks noGrp="1"/>
          </p:cNvSpPr>
          <p:nvPr>
            <p:ph idx="1"/>
          </p:nvPr>
        </p:nvSpPr>
        <p:spPr>
          <a:xfrm>
            <a:off x="803082" y="1469877"/>
            <a:ext cx="10587162" cy="4636717"/>
          </a:xfrm>
        </p:spPr>
        <p:txBody>
          <a:bodyPr/>
          <a:lstStyle/>
          <a:p>
            <a:pPr marL="0" indent="0">
              <a:buNone/>
            </a:pPr>
            <a:endParaRPr lang="fi-FI" sz="1800" dirty="0">
              <a:effectLst/>
              <a:latin typeface="Times New Roman" panose="02020603050405020304" pitchFamily="18" charset="0"/>
              <a:ea typeface="Times New Roman" panose="02020603050405020304" pitchFamily="18" charset="0"/>
            </a:endParaRPr>
          </a:p>
          <a:p>
            <a:r>
              <a:rPr lang="fi-FI" sz="1800" i="1" dirty="0">
                <a:solidFill>
                  <a:srgbClr val="00B050"/>
                </a:solidFill>
                <a:latin typeface="Arial" panose="020B0604020202020204" pitchFamily="34" charset="0"/>
                <a:ea typeface="Times New Roman" panose="02020603050405020304" pitchFamily="18" charset="0"/>
              </a:rPr>
              <a:t>T</a:t>
            </a:r>
            <a:r>
              <a:rPr lang="fi-FI" sz="1800" i="1" dirty="0">
                <a:solidFill>
                  <a:srgbClr val="00B050"/>
                </a:solidFill>
                <a:effectLst/>
                <a:latin typeface="Arial" panose="020B0604020202020204" pitchFamily="34" charset="0"/>
                <a:ea typeface="Times New Roman" panose="02020603050405020304" pitchFamily="18" charset="0"/>
              </a:rPr>
              <a:t>oukokuu	</a:t>
            </a:r>
            <a:endParaRPr lang="fi-FI" sz="1800" dirty="0">
              <a:effectLst/>
              <a:latin typeface="Times New Roman" panose="02020603050405020304" pitchFamily="18" charset="0"/>
              <a:ea typeface="Times New Roman" panose="02020603050405020304" pitchFamily="18" charset="0"/>
            </a:endParaRPr>
          </a:p>
          <a:p>
            <a:r>
              <a:rPr lang="fi-FI" sz="1800" i="1" dirty="0">
                <a:solidFill>
                  <a:srgbClr val="00B050"/>
                </a:solidFill>
                <a:effectLst/>
                <a:latin typeface="Arial" panose="020B0604020202020204" pitchFamily="34" charset="0"/>
                <a:ea typeface="Times New Roman" panose="02020603050405020304" pitchFamily="18" charset="0"/>
              </a:rPr>
              <a:t>Varhaiskasvatuksessa toukokuun 2025 normaalin palkanmaksupäivän yhteydessä maksetaan työntekijälle 150 euron kertaerä ”varhaiskasvatuksen pitovoimaeränä”. Erä maksetaan samoin edellytyksin kuin toukokuun 2024 varhaiskasvatuksen kertaerä vuoden 2025 päivämäärillä.</a:t>
            </a:r>
            <a:endParaRPr lang="fi-FI" sz="1800" dirty="0">
              <a:effectLst/>
              <a:latin typeface="Times New Roman" panose="02020603050405020304" pitchFamily="18" charset="0"/>
              <a:ea typeface="Times New Roman" panose="02020603050405020304" pitchFamily="18" charset="0"/>
            </a:endParaRPr>
          </a:p>
          <a:p>
            <a:pPr marL="0" indent="0">
              <a:buNone/>
            </a:pPr>
            <a:r>
              <a:rPr lang="fi-FI" sz="1800" i="1" dirty="0">
                <a:solidFill>
                  <a:srgbClr val="00B050"/>
                </a:solidFill>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r>
              <a:rPr lang="fi-FI" sz="1800" i="1" dirty="0">
                <a:solidFill>
                  <a:srgbClr val="00B050"/>
                </a:solidFill>
                <a:effectLst/>
                <a:latin typeface="Arial" panose="020B0604020202020204" pitchFamily="34" charset="0"/>
                <a:ea typeface="Times New Roman" panose="02020603050405020304" pitchFamily="18" charset="0"/>
              </a:rPr>
              <a:t>1.8.2025	1,0 % palkkojen yleis- ja taulukkokorotus </a:t>
            </a:r>
            <a:endParaRPr lang="fi-FI" sz="1800" dirty="0">
              <a:effectLst/>
              <a:latin typeface="Times New Roman" panose="02020603050405020304" pitchFamily="18" charset="0"/>
              <a:ea typeface="Times New Roman" panose="02020603050405020304" pitchFamily="18" charset="0"/>
            </a:endParaRPr>
          </a:p>
          <a:p>
            <a:endParaRPr lang="fi-FI" sz="1800" dirty="0">
              <a:effectLst/>
              <a:latin typeface="Times New Roman" panose="02020603050405020304" pitchFamily="18" charset="0"/>
              <a:ea typeface="Times New Roman" panose="02020603050405020304" pitchFamily="18" charset="0"/>
            </a:endParaRPr>
          </a:p>
          <a:p>
            <a:r>
              <a:rPr lang="fi-FI" sz="1800" i="1" dirty="0">
                <a:solidFill>
                  <a:srgbClr val="00B050"/>
                </a:solidFill>
                <a:effectLst/>
                <a:latin typeface="Arial" panose="020B0604020202020204" pitchFamily="34" charset="0"/>
                <a:ea typeface="Times New Roman" panose="02020603050405020304" pitchFamily="18" charset="0"/>
              </a:rPr>
              <a:t>1.8.2025	Vähimmäistaulukkopalkkoja korotetaan kaikissa kuudessa vaativuusryhmässä.</a:t>
            </a:r>
            <a:endParaRPr lang="fi-FI" sz="1800" dirty="0">
              <a:effectLst/>
              <a:latin typeface="Times New Roman" panose="02020603050405020304" pitchFamily="18" charset="0"/>
              <a:ea typeface="Times New Roman" panose="02020603050405020304" pitchFamily="18" charset="0"/>
            </a:endParaRPr>
          </a:p>
          <a:p>
            <a:r>
              <a:rPr lang="fi-FI" sz="1800" i="1" dirty="0">
                <a:solidFill>
                  <a:srgbClr val="00B050"/>
                </a:solidFill>
                <a:effectLst/>
                <a:latin typeface="Arial" panose="020B0604020202020204" pitchFamily="34" charset="0"/>
                <a:ea typeface="Times New Roman" panose="02020603050405020304" pitchFamily="18" charset="0"/>
              </a:rPr>
              <a:t>Vähimmäistaulukkopalkat nousevat 1 % yleiskorotuksen lisäksi kaikissa palveluslisäportaissa A-B palkkaryhmissä 1 % ja C-F palkkaryhmissä 1,2 %.  </a:t>
            </a:r>
            <a:endParaRPr lang="fi-FI" sz="1800" dirty="0">
              <a:effectLst/>
              <a:latin typeface="Times New Roman" panose="02020603050405020304" pitchFamily="18" charset="0"/>
              <a:ea typeface="Times New Roman" panose="02020603050405020304" pitchFamily="18" charset="0"/>
            </a:endParaRPr>
          </a:p>
          <a:p>
            <a:r>
              <a:rPr lang="fi-FI" sz="1800" i="1" dirty="0">
                <a:solidFill>
                  <a:srgbClr val="00B050"/>
                </a:solidFill>
                <a:effectLst/>
                <a:latin typeface="Arial" panose="020B0604020202020204" pitchFamily="34" charset="0"/>
                <a:ea typeface="Times New Roman" panose="02020603050405020304" pitchFamily="18" charset="0"/>
              </a:rPr>
              <a:t>Keskimäärin alarajakorotuksen palkkatasoa nostava kustannusvaikutus toimialalla on 1,04 %</a:t>
            </a:r>
            <a:endParaRPr lang="fi-FI" sz="1800" dirty="0">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EF5DC9A0-AF80-710D-50DF-4D3010102594}"/>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CABA2D17-0F65-C880-4842-16B79982FC77}"/>
              </a:ext>
            </a:extLst>
          </p:cNvPr>
          <p:cNvSpPr>
            <a:spLocks noGrp="1"/>
          </p:cNvSpPr>
          <p:nvPr>
            <p:ph type="sldNum" sz="quarter" idx="12"/>
          </p:nvPr>
        </p:nvSpPr>
        <p:spPr/>
        <p:txBody>
          <a:bodyPr/>
          <a:lstStyle/>
          <a:p>
            <a:fld id="{03D2D5F4-4871-4469-8343-ED7F6811B37D}" type="slidenum">
              <a:rPr lang="fi-FI" smtClean="0"/>
              <a:pPr/>
              <a:t>29</a:t>
            </a:fld>
            <a:endParaRPr lang="fi-FI" dirty="0"/>
          </a:p>
        </p:txBody>
      </p:sp>
    </p:spTree>
    <p:extLst>
      <p:ext uri="{BB962C8B-B14F-4D97-AF65-F5344CB8AC3E}">
        <p14:creationId xmlns:p14="http://schemas.microsoft.com/office/powerpoint/2010/main" val="297575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a:extLst>
              <a:ext uri="{FF2B5EF4-FFF2-40B4-BE49-F238E27FC236}">
                <a16:creationId xmlns:a16="http://schemas.microsoft.com/office/drawing/2014/main" id="{62EB2B17-E905-18B3-614B-309180278244}"/>
              </a:ext>
            </a:extLst>
          </p:cNvPr>
          <p:cNvSpPr txBox="1"/>
          <p:nvPr/>
        </p:nvSpPr>
        <p:spPr>
          <a:xfrm>
            <a:off x="803082" y="797534"/>
            <a:ext cx="10587162" cy="1120913"/>
          </a:xfrm>
          <a:prstGeom prst="rect">
            <a:avLst/>
          </a:prstGeom>
        </p:spPr>
        <p:txBody>
          <a:bodyPr vert="horz" lIns="0" tIns="0" rIns="0" bIns="0" rtlCol="0" anchor="t" anchorCtr="0">
            <a:normAutofit/>
          </a:bodyPr>
          <a:lstStyle/>
          <a:p>
            <a:pPr>
              <a:lnSpc>
                <a:spcPct val="85000"/>
              </a:lnSpc>
              <a:spcBef>
                <a:spcPct val="0"/>
              </a:spcBef>
              <a:spcAft>
                <a:spcPts val="600"/>
              </a:spcAft>
            </a:pPr>
            <a:endParaRPr lang="fi-FI" sz="2800" b="1" spc="-100" dirty="0">
              <a:solidFill>
                <a:srgbClr val="1AA5BD"/>
              </a:solidFill>
              <a:latin typeface="Arial Black" panose="020B0604020202020204" pitchFamily="34" charset="0"/>
              <a:ea typeface="+mj-ea"/>
            </a:endParaRPr>
          </a:p>
          <a:p>
            <a:pPr>
              <a:lnSpc>
                <a:spcPct val="85000"/>
              </a:lnSpc>
              <a:spcBef>
                <a:spcPct val="0"/>
              </a:spcBef>
              <a:spcAft>
                <a:spcPts val="600"/>
              </a:spcAft>
            </a:pPr>
            <a:r>
              <a:rPr lang="fi-FI" sz="2800" b="1" spc="-100" dirty="0">
                <a:solidFill>
                  <a:srgbClr val="1AA5BD"/>
                </a:solidFill>
                <a:latin typeface="Arial Black" panose="020B0604020202020204" pitchFamily="34" charset="0"/>
                <a:ea typeface="+mj-ea"/>
              </a:rPr>
              <a:t>TES-ratkaisu 2023 - 2025</a:t>
            </a:r>
          </a:p>
        </p:txBody>
      </p:sp>
      <p:pic>
        <p:nvPicPr>
          <p:cNvPr id="7" name="Picture Placeholder 6">
            <a:extLst>
              <a:ext uri="{FF2B5EF4-FFF2-40B4-BE49-F238E27FC236}">
                <a16:creationId xmlns:a16="http://schemas.microsoft.com/office/drawing/2014/main" id="{9724D51D-CDE5-09D6-0275-49691511DC59}"/>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l="15186" r="15186"/>
          <a:stretch/>
        </p:blipFill>
        <p:spPr>
          <a:xfrm>
            <a:off x="802800" y="2034000"/>
            <a:ext cx="5040000" cy="4071600"/>
          </a:xfrm>
          <a:noFill/>
        </p:spPr>
      </p:pic>
      <p:sp>
        <p:nvSpPr>
          <p:cNvPr id="13" name="Content Placeholder 3">
            <a:extLst>
              <a:ext uri="{FF2B5EF4-FFF2-40B4-BE49-F238E27FC236}">
                <a16:creationId xmlns:a16="http://schemas.microsoft.com/office/drawing/2014/main" id="{58865B01-BF85-A46A-5C3E-2CF1ED4A8EAB}"/>
              </a:ext>
            </a:extLst>
          </p:cNvPr>
          <p:cNvSpPr>
            <a:spLocks noGrp="1"/>
          </p:cNvSpPr>
          <p:nvPr>
            <p:ph sz="half" idx="2"/>
          </p:nvPr>
        </p:nvSpPr>
        <p:spPr>
          <a:xfrm>
            <a:off x="6355976" y="2034000"/>
            <a:ext cx="5040000" cy="4071600"/>
          </a:xfrm>
        </p:spPr>
        <p:txBody>
          <a:bodyPr/>
          <a:lstStyle/>
          <a:p>
            <a:pPr algn="l"/>
            <a:r>
              <a:rPr lang="fi-FI" b="0" i="0" dirty="0">
                <a:solidFill>
                  <a:srgbClr val="000000"/>
                </a:solidFill>
                <a:effectLst/>
                <a:latin typeface="Roboto" panose="02000000000000000000" pitchFamily="2" charset="0"/>
              </a:rPr>
              <a:t>Yksityisen sosiaalipalvelualan TES-osapuolet HALI, Sote (Tehy, </a:t>
            </a:r>
            <a:r>
              <a:rPr lang="fi-FI" b="0" i="0" dirty="0" err="1">
                <a:solidFill>
                  <a:srgbClr val="000000"/>
                </a:solidFill>
                <a:effectLst/>
                <a:latin typeface="Roboto" panose="02000000000000000000" pitchFamily="2" charset="0"/>
              </a:rPr>
              <a:t>SuPer</a:t>
            </a:r>
            <a:r>
              <a:rPr lang="fi-FI" b="0" i="0" dirty="0">
                <a:solidFill>
                  <a:srgbClr val="000000"/>
                </a:solidFill>
                <a:effectLst/>
                <a:latin typeface="Roboto" panose="02000000000000000000" pitchFamily="2" charset="0"/>
              </a:rPr>
              <a:t>, </a:t>
            </a:r>
            <a:r>
              <a:rPr lang="fi-FI" b="0" i="0" dirty="0" err="1">
                <a:solidFill>
                  <a:srgbClr val="000000"/>
                </a:solidFill>
                <a:effectLst/>
                <a:latin typeface="Roboto" panose="02000000000000000000" pitchFamily="2" charset="0"/>
              </a:rPr>
              <a:t>Erto</a:t>
            </a:r>
            <a:r>
              <a:rPr lang="fi-FI" b="0" i="0" dirty="0">
                <a:solidFill>
                  <a:srgbClr val="000000"/>
                </a:solidFill>
                <a:effectLst/>
                <a:latin typeface="Roboto" panose="02000000000000000000" pitchFamily="2" charset="0"/>
              </a:rPr>
              <a:t>), JHL, Talentia ja Salli (Jyty, Pro, STHL) ja ovat 13.6.2023 vahvistaneet  saavutetun neuvottelutuloksen. </a:t>
            </a:r>
          </a:p>
          <a:p>
            <a:pPr algn="l"/>
            <a:r>
              <a:rPr lang="fi-FI" b="0" i="0" dirty="0">
                <a:solidFill>
                  <a:srgbClr val="000000"/>
                </a:solidFill>
                <a:effectLst/>
                <a:latin typeface="Roboto" panose="02000000000000000000" pitchFamily="2" charset="0"/>
              </a:rPr>
              <a:t>OAJ:n varhaiskasvatuksen liityntäpöytäkirja on myös vahvistettu.</a:t>
            </a:r>
          </a:p>
          <a:p>
            <a:pPr algn="l"/>
            <a:r>
              <a:rPr lang="fi-FI" b="0" i="0" dirty="0" err="1">
                <a:solidFill>
                  <a:srgbClr val="000000"/>
                </a:solidFill>
                <a:effectLst/>
                <a:latin typeface="Roboto" panose="02000000000000000000" pitchFamily="2" charset="0"/>
              </a:rPr>
              <a:t>TESin</a:t>
            </a:r>
            <a:r>
              <a:rPr lang="fi-FI" b="0" i="0" dirty="0">
                <a:solidFill>
                  <a:srgbClr val="000000"/>
                </a:solidFill>
                <a:effectLst/>
                <a:latin typeface="Roboto" panose="02000000000000000000" pitchFamily="2" charset="0"/>
              </a:rPr>
              <a:t> piirissä on yli 72 000 työntekijää.</a:t>
            </a:r>
          </a:p>
          <a:p>
            <a:pPr algn="l"/>
            <a:r>
              <a:rPr lang="fi-FI" b="0" i="0" dirty="0">
                <a:solidFill>
                  <a:srgbClr val="000000"/>
                </a:solidFill>
                <a:effectLst/>
                <a:latin typeface="Roboto" panose="02000000000000000000" pitchFamily="2" charset="0"/>
              </a:rPr>
              <a:t>Yksityisen sosiaalipalvelualan sopimuskausi on 32 kuukautta (1.5.2023 – 31.12.2025).</a:t>
            </a:r>
          </a:p>
          <a:p>
            <a:r>
              <a:rPr lang="fi-FI" b="0" i="0" dirty="0">
                <a:solidFill>
                  <a:srgbClr val="000000"/>
                </a:solidFill>
                <a:effectLst/>
                <a:latin typeface="Roboto" panose="02000000000000000000" pitchFamily="2" charset="0"/>
              </a:rPr>
              <a:t>Toimialalla oli lukuisia työtaistelutoimia ennen ratkaisun syntymistä (ylityö- ja vuoronvaihtokielto, </a:t>
            </a:r>
            <a:r>
              <a:rPr lang="fi-FI" dirty="0">
                <a:solidFill>
                  <a:srgbClr val="000000"/>
                </a:solidFill>
                <a:latin typeface="Roboto" panose="02000000000000000000" pitchFamily="2" charset="0"/>
              </a:rPr>
              <a:t>lakkoja, hakusaarto ja keikkailukielto)</a:t>
            </a:r>
          </a:p>
          <a:p>
            <a:r>
              <a:rPr lang="fi-FI" b="0" i="0" dirty="0">
                <a:solidFill>
                  <a:srgbClr val="000000"/>
                </a:solidFill>
                <a:effectLst/>
                <a:latin typeface="Roboto" panose="02000000000000000000" pitchFamily="2" charset="0"/>
              </a:rPr>
              <a:t>Työtaisteluista selvittiin ilman asiakkaiden akuutin terveyden tai hengen menetyksiä.</a:t>
            </a:r>
          </a:p>
          <a:p>
            <a:pPr marL="0" indent="0" algn="l">
              <a:buNone/>
            </a:pPr>
            <a:endParaRPr lang="fi-FI" dirty="0">
              <a:solidFill>
                <a:srgbClr val="000000"/>
              </a:solidFill>
              <a:latin typeface="Roboto" panose="02000000000000000000" pitchFamily="2" charset="0"/>
            </a:endParaRPr>
          </a:p>
          <a:p>
            <a:pPr algn="l"/>
            <a:endParaRPr lang="fi-FI" b="0" i="0" dirty="0">
              <a:solidFill>
                <a:srgbClr val="000000"/>
              </a:solidFill>
              <a:effectLst/>
              <a:latin typeface="Roboto" panose="02000000000000000000" pitchFamily="2" charset="0"/>
            </a:endParaRPr>
          </a:p>
        </p:txBody>
      </p:sp>
      <p:sp>
        <p:nvSpPr>
          <p:cNvPr id="3" name="Alatunnisteen paikkamerkki 2">
            <a:extLst>
              <a:ext uri="{FF2B5EF4-FFF2-40B4-BE49-F238E27FC236}">
                <a16:creationId xmlns:a16="http://schemas.microsoft.com/office/drawing/2014/main" id="{0AEBC8F2-4E8B-4BD1-8910-D19058AF01F4}"/>
              </a:ext>
            </a:extLst>
          </p:cNvPr>
          <p:cNvSpPr>
            <a:spLocks noGrp="1"/>
          </p:cNvSpPr>
          <p:nvPr>
            <p:ph type="ftr" sz="quarter" idx="11"/>
          </p:nvPr>
        </p:nvSpPr>
        <p:spPr>
          <a:xfrm>
            <a:off x="801757" y="6391407"/>
            <a:ext cx="3177871" cy="226612"/>
          </a:xfrm>
        </p:spPr>
        <p:txBody>
          <a:bodyPr vert="horz" lIns="0" tIns="0" rIns="0" bIns="0" rtlCol="0" anchor="ctr" anchorCtr="0">
            <a:normAutofit/>
          </a:bodyPr>
          <a:lstStyle/>
          <a:p>
            <a:pPr marR="0" lvl="0" indent="0" algn="l" fontAlgn="auto">
              <a:spcBef>
                <a:spcPts val="0"/>
              </a:spcBef>
              <a:spcAft>
                <a:spcPts val="600"/>
              </a:spcAft>
              <a:buClrTx/>
              <a:buSzTx/>
              <a:buFontTx/>
              <a:buNone/>
              <a:tabLst/>
              <a:defRPr/>
            </a:pPr>
            <a:r>
              <a:rPr kumimoji="0" lang="fi-FI" b="0" i="0" u="none" strike="noStrike" kern="1200" cap="none" spc="0" normalizeH="0" baseline="0" noProof="0">
                <a:ln>
                  <a:noFill/>
                </a:ln>
                <a:effectLst/>
                <a:uLnTx/>
                <a:uFillTx/>
                <a:latin typeface="Lucida Sans Typewriter" panose="020B0509030504030204" pitchFamily="49" charset="77"/>
                <a:ea typeface="+mn-ea"/>
                <a:cs typeface="+mn-cs"/>
              </a:rPr>
              <a:t>Hyvinvointiala HALI ry</a:t>
            </a:r>
          </a:p>
        </p:txBody>
      </p:sp>
      <p:sp>
        <p:nvSpPr>
          <p:cNvPr id="4" name="Dian numeron paikkamerkki 3">
            <a:extLst>
              <a:ext uri="{FF2B5EF4-FFF2-40B4-BE49-F238E27FC236}">
                <a16:creationId xmlns:a16="http://schemas.microsoft.com/office/drawing/2014/main" id="{0C6B7018-44DC-43C7-95B6-E2F65B7980CE}"/>
              </a:ext>
            </a:extLst>
          </p:cNvPr>
          <p:cNvSpPr>
            <a:spLocks noGrp="1"/>
          </p:cNvSpPr>
          <p:nvPr>
            <p:ph type="sldNum" sz="quarter" idx="12"/>
          </p:nvPr>
        </p:nvSpPr>
        <p:spPr>
          <a:xfrm>
            <a:off x="10817086" y="6391407"/>
            <a:ext cx="573157" cy="226612"/>
          </a:xfrm>
        </p:spPr>
        <p:txBody>
          <a:bodyPr vert="horz" lIns="0" tIns="0" rIns="0" bIns="0" rtlCol="0" anchor="ctr" anchorCtr="0">
            <a:normAutofit/>
          </a:bodyPr>
          <a:lstStyle/>
          <a:p>
            <a:pPr marR="0" lvl="0" indent="0" fontAlgn="auto">
              <a:spcBef>
                <a:spcPts val="0"/>
              </a:spcBef>
              <a:spcAft>
                <a:spcPts val="600"/>
              </a:spcAft>
              <a:buClrTx/>
              <a:buSzTx/>
              <a:buFontTx/>
              <a:buNone/>
              <a:tabLst/>
              <a:defRPr/>
            </a:pPr>
            <a:fld id="{03D2D5F4-4871-4469-8343-ED7F6811B37D}" type="slidenum">
              <a:rPr kumimoji="0" lang="fi-FI"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3</a:t>
            </a:fld>
            <a:endParaRPr kumimoji="0" lang="fi-FI" b="0" i="0" u="none" strike="noStrike" cap="none" spc="0" normalizeH="0" baseline="0" noProof="0">
              <a:ln>
                <a:noFill/>
              </a:ln>
              <a:effectLst/>
              <a:uLnTx/>
              <a:uFillTx/>
            </a:endParaRPr>
          </a:p>
        </p:txBody>
      </p:sp>
    </p:spTree>
    <p:extLst>
      <p:ext uri="{BB962C8B-B14F-4D97-AF65-F5344CB8AC3E}">
        <p14:creationId xmlns:p14="http://schemas.microsoft.com/office/powerpoint/2010/main" val="3243994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DA7A5D-8D11-DAD6-41C4-60E075D255A9}"/>
              </a:ext>
            </a:extLst>
          </p:cNvPr>
          <p:cNvSpPr>
            <a:spLocks noGrp="1"/>
          </p:cNvSpPr>
          <p:nvPr>
            <p:ph type="title"/>
          </p:nvPr>
        </p:nvSpPr>
        <p:spPr>
          <a:xfrm>
            <a:off x="674128" y="2557871"/>
            <a:ext cx="4167503" cy="1120913"/>
          </a:xfrm>
        </p:spPr>
        <p:txBody>
          <a:bodyPr/>
          <a:lstStyle/>
          <a:p>
            <a:r>
              <a:rPr lang="fi-FI" dirty="0"/>
              <a:t>1.8.2025 taulukkopalkat, PK-seutu</a:t>
            </a:r>
          </a:p>
        </p:txBody>
      </p:sp>
      <p:sp>
        <p:nvSpPr>
          <p:cNvPr id="4" name="Alatunnisteen paikkamerkki 3">
            <a:extLst>
              <a:ext uri="{FF2B5EF4-FFF2-40B4-BE49-F238E27FC236}">
                <a16:creationId xmlns:a16="http://schemas.microsoft.com/office/drawing/2014/main" id="{EEB3FD9C-370A-5591-7431-7FE62E17223C}"/>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0C1966B6-0C24-6775-E375-5D76AAE2611B}"/>
              </a:ext>
            </a:extLst>
          </p:cNvPr>
          <p:cNvSpPr>
            <a:spLocks noGrp="1"/>
          </p:cNvSpPr>
          <p:nvPr>
            <p:ph type="sldNum" sz="quarter" idx="12"/>
          </p:nvPr>
        </p:nvSpPr>
        <p:spPr/>
        <p:txBody>
          <a:bodyPr/>
          <a:lstStyle/>
          <a:p>
            <a:fld id="{03D2D5F4-4871-4469-8343-ED7F6811B37D}" type="slidenum">
              <a:rPr lang="fi-FI" smtClean="0"/>
              <a:pPr/>
              <a:t>30</a:t>
            </a:fld>
            <a:endParaRPr lang="fi-FI" dirty="0"/>
          </a:p>
        </p:txBody>
      </p:sp>
      <p:pic>
        <p:nvPicPr>
          <p:cNvPr id="6" name="Kuva 5" descr="Kuva, joka sisältää kohteen teksti, numero, Samansuuntainen, Fontti&#10;&#10;Kuvaus luotu automaattisesti">
            <a:extLst>
              <a:ext uri="{FF2B5EF4-FFF2-40B4-BE49-F238E27FC236}">
                <a16:creationId xmlns:a16="http://schemas.microsoft.com/office/drawing/2014/main" id="{4C32B6DF-0A5E-B558-DD17-DCB49B33B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728" y="113894"/>
            <a:ext cx="4928358" cy="6091651"/>
          </a:xfrm>
          <a:prstGeom prst="rect">
            <a:avLst/>
          </a:prstGeom>
        </p:spPr>
      </p:pic>
    </p:spTree>
    <p:extLst>
      <p:ext uri="{BB962C8B-B14F-4D97-AF65-F5344CB8AC3E}">
        <p14:creationId xmlns:p14="http://schemas.microsoft.com/office/powerpoint/2010/main" val="827409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DA7A5D-8D11-DAD6-41C4-60E075D255A9}"/>
              </a:ext>
            </a:extLst>
          </p:cNvPr>
          <p:cNvSpPr>
            <a:spLocks noGrp="1"/>
          </p:cNvSpPr>
          <p:nvPr>
            <p:ph type="title"/>
          </p:nvPr>
        </p:nvSpPr>
        <p:spPr>
          <a:xfrm>
            <a:off x="801757" y="2557870"/>
            <a:ext cx="4167503" cy="1120913"/>
          </a:xfrm>
        </p:spPr>
        <p:txBody>
          <a:bodyPr/>
          <a:lstStyle/>
          <a:p>
            <a:r>
              <a:rPr lang="fi-FI" dirty="0"/>
              <a:t>1.8.2025 taulukkopalkat, muu Suomi</a:t>
            </a:r>
          </a:p>
        </p:txBody>
      </p:sp>
      <p:sp>
        <p:nvSpPr>
          <p:cNvPr id="4" name="Alatunnisteen paikkamerkki 3">
            <a:extLst>
              <a:ext uri="{FF2B5EF4-FFF2-40B4-BE49-F238E27FC236}">
                <a16:creationId xmlns:a16="http://schemas.microsoft.com/office/drawing/2014/main" id="{EEB3FD9C-370A-5591-7431-7FE62E17223C}"/>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0C1966B6-0C24-6775-E375-5D76AAE2611B}"/>
              </a:ext>
            </a:extLst>
          </p:cNvPr>
          <p:cNvSpPr>
            <a:spLocks noGrp="1"/>
          </p:cNvSpPr>
          <p:nvPr>
            <p:ph type="sldNum" sz="quarter" idx="12"/>
          </p:nvPr>
        </p:nvSpPr>
        <p:spPr/>
        <p:txBody>
          <a:bodyPr/>
          <a:lstStyle/>
          <a:p>
            <a:fld id="{03D2D5F4-4871-4469-8343-ED7F6811B37D}" type="slidenum">
              <a:rPr lang="fi-FI" smtClean="0"/>
              <a:pPr/>
              <a:t>31</a:t>
            </a:fld>
            <a:endParaRPr lang="fi-FI" dirty="0"/>
          </a:p>
        </p:txBody>
      </p:sp>
      <p:pic>
        <p:nvPicPr>
          <p:cNvPr id="9" name="Kuva 8" descr="Kuva, joka sisältää kohteen teksti, sanaristikko, numero, Samansuuntainen&#10;&#10;Kuvaus luotu automaattisesti">
            <a:extLst>
              <a:ext uri="{FF2B5EF4-FFF2-40B4-BE49-F238E27FC236}">
                <a16:creationId xmlns:a16="http://schemas.microsoft.com/office/drawing/2014/main" id="{3FF54F59-0FE1-3A05-BE46-7285D243D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166" y="138617"/>
            <a:ext cx="5252822" cy="5959420"/>
          </a:xfrm>
          <a:prstGeom prst="rect">
            <a:avLst/>
          </a:prstGeom>
        </p:spPr>
      </p:pic>
    </p:spTree>
    <p:extLst>
      <p:ext uri="{BB962C8B-B14F-4D97-AF65-F5344CB8AC3E}">
        <p14:creationId xmlns:p14="http://schemas.microsoft.com/office/powerpoint/2010/main" val="4029311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9BAC48-A7DC-E483-8219-74E5B9E22A1C}"/>
              </a:ext>
            </a:extLst>
          </p:cNvPr>
          <p:cNvSpPr>
            <a:spLocks noGrp="1"/>
          </p:cNvSpPr>
          <p:nvPr>
            <p:ph type="title"/>
          </p:nvPr>
        </p:nvSpPr>
        <p:spPr>
          <a:xfrm>
            <a:off x="484584" y="2799159"/>
            <a:ext cx="5474428" cy="1120913"/>
          </a:xfrm>
        </p:spPr>
        <p:txBody>
          <a:bodyPr/>
          <a:lstStyle/>
          <a:p>
            <a:pPr algn="ctr"/>
            <a:r>
              <a:rPr lang="fi-FI" dirty="0"/>
              <a:t>Tuntipalkkataulukko 2025, PK-seutu</a:t>
            </a:r>
          </a:p>
        </p:txBody>
      </p:sp>
      <p:sp>
        <p:nvSpPr>
          <p:cNvPr id="4" name="Alatunnisteen paikkamerkki 3">
            <a:extLst>
              <a:ext uri="{FF2B5EF4-FFF2-40B4-BE49-F238E27FC236}">
                <a16:creationId xmlns:a16="http://schemas.microsoft.com/office/drawing/2014/main" id="{DD11013A-0ADE-D52E-0AA8-DED7E861DB6E}"/>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A64B5F40-2E8D-CD04-0DAE-45CDAD43BED5}"/>
              </a:ext>
            </a:extLst>
          </p:cNvPr>
          <p:cNvSpPr>
            <a:spLocks noGrp="1"/>
          </p:cNvSpPr>
          <p:nvPr>
            <p:ph type="sldNum" sz="quarter" idx="12"/>
          </p:nvPr>
        </p:nvSpPr>
        <p:spPr/>
        <p:txBody>
          <a:bodyPr/>
          <a:lstStyle/>
          <a:p>
            <a:fld id="{03D2D5F4-4871-4469-8343-ED7F6811B37D}" type="slidenum">
              <a:rPr lang="fi-FI" smtClean="0"/>
              <a:pPr/>
              <a:t>32</a:t>
            </a:fld>
            <a:endParaRPr lang="fi-FI" dirty="0"/>
          </a:p>
        </p:txBody>
      </p:sp>
      <p:pic>
        <p:nvPicPr>
          <p:cNvPr id="6" name="Kuva 5" descr="Kuva, joka sisältää kohteen teksti, numero, Samansuuntainen, viiva&#10;&#10;Kuvaus luotu automaattisesti">
            <a:extLst>
              <a:ext uri="{FF2B5EF4-FFF2-40B4-BE49-F238E27FC236}">
                <a16:creationId xmlns:a16="http://schemas.microsoft.com/office/drawing/2014/main" id="{7138AA6A-C385-2154-0B36-06C8D0CB1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990" y="127429"/>
            <a:ext cx="4870674" cy="5965346"/>
          </a:xfrm>
          <a:prstGeom prst="rect">
            <a:avLst/>
          </a:prstGeom>
        </p:spPr>
      </p:pic>
    </p:spTree>
    <p:extLst>
      <p:ext uri="{BB962C8B-B14F-4D97-AF65-F5344CB8AC3E}">
        <p14:creationId xmlns:p14="http://schemas.microsoft.com/office/powerpoint/2010/main" val="4068877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9BAC48-A7DC-E483-8219-74E5B9E22A1C}"/>
              </a:ext>
            </a:extLst>
          </p:cNvPr>
          <p:cNvSpPr>
            <a:spLocks noGrp="1"/>
          </p:cNvSpPr>
          <p:nvPr>
            <p:ph type="title"/>
          </p:nvPr>
        </p:nvSpPr>
        <p:spPr>
          <a:xfrm>
            <a:off x="484584" y="2799159"/>
            <a:ext cx="5474428" cy="1120913"/>
          </a:xfrm>
        </p:spPr>
        <p:txBody>
          <a:bodyPr/>
          <a:lstStyle/>
          <a:p>
            <a:pPr algn="ctr"/>
            <a:r>
              <a:rPr lang="fi-FI" dirty="0"/>
              <a:t>Tuntipalkkataulukko 2025, muu Suomi</a:t>
            </a:r>
          </a:p>
        </p:txBody>
      </p:sp>
      <p:sp>
        <p:nvSpPr>
          <p:cNvPr id="4" name="Alatunnisteen paikkamerkki 3">
            <a:extLst>
              <a:ext uri="{FF2B5EF4-FFF2-40B4-BE49-F238E27FC236}">
                <a16:creationId xmlns:a16="http://schemas.microsoft.com/office/drawing/2014/main" id="{DD11013A-0ADE-D52E-0AA8-DED7E861DB6E}"/>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A64B5F40-2E8D-CD04-0DAE-45CDAD43BED5}"/>
              </a:ext>
            </a:extLst>
          </p:cNvPr>
          <p:cNvSpPr>
            <a:spLocks noGrp="1"/>
          </p:cNvSpPr>
          <p:nvPr>
            <p:ph type="sldNum" sz="quarter" idx="12"/>
          </p:nvPr>
        </p:nvSpPr>
        <p:spPr/>
        <p:txBody>
          <a:bodyPr/>
          <a:lstStyle/>
          <a:p>
            <a:fld id="{03D2D5F4-4871-4469-8343-ED7F6811B37D}" type="slidenum">
              <a:rPr lang="fi-FI" smtClean="0"/>
              <a:pPr/>
              <a:t>33</a:t>
            </a:fld>
            <a:endParaRPr lang="fi-FI" dirty="0"/>
          </a:p>
        </p:txBody>
      </p:sp>
      <p:pic>
        <p:nvPicPr>
          <p:cNvPr id="6" name="Kuva 5" descr="Kuva, joka sisältää kohteen teksti, numero, Samansuuntainen, viiva&#10;&#10;Kuvaus luotu automaattisesti">
            <a:extLst>
              <a:ext uri="{FF2B5EF4-FFF2-40B4-BE49-F238E27FC236}">
                <a16:creationId xmlns:a16="http://schemas.microsoft.com/office/drawing/2014/main" id="{56AC1FD4-85DF-9819-5BA2-D0DCCBB57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95836"/>
            <a:ext cx="5144652" cy="5859187"/>
          </a:xfrm>
          <a:prstGeom prst="rect">
            <a:avLst/>
          </a:prstGeom>
        </p:spPr>
      </p:pic>
    </p:spTree>
    <p:extLst>
      <p:ext uri="{BB962C8B-B14F-4D97-AF65-F5344CB8AC3E}">
        <p14:creationId xmlns:p14="http://schemas.microsoft.com/office/powerpoint/2010/main" val="24021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B1F6BD-E42A-7C2A-D39E-BB8542E00C51}"/>
              </a:ext>
            </a:extLst>
          </p:cNvPr>
          <p:cNvSpPr>
            <a:spLocks noGrp="1"/>
          </p:cNvSpPr>
          <p:nvPr>
            <p:ph type="title"/>
          </p:nvPr>
        </p:nvSpPr>
        <p:spPr>
          <a:xfrm>
            <a:off x="717624" y="421519"/>
            <a:ext cx="10587162" cy="1120913"/>
          </a:xfrm>
        </p:spPr>
        <p:txBody>
          <a:bodyPr/>
          <a:lstStyle/>
          <a:p>
            <a:r>
              <a:rPr lang="fi-FI" dirty="0"/>
              <a:t>v. 2025 paikallinen erä</a:t>
            </a:r>
          </a:p>
        </p:txBody>
      </p:sp>
      <p:sp>
        <p:nvSpPr>
          <p:cNvPr id="3" name="Sisällön paikkamerkki 2">
            <a:extLst>
              <a:ext uri="{FF2B5EF4-FFF2-40B4-BE49-F238E27FC236}">
                <a16:creationId xmlns:a16="http://schemas.microsoft.com/office/drawing/2014/main" id="{8085F013-3278-1316-B249-CBF8075A0D54}"/>
              </a:ext>
            </a:extLst>
          </p:cNvPr>
          <p:cNvSpPr>
            <a:spLocks noGrp="1"/>
          </p:cNvSpPr>
          <p:nvPr>
            <p:ph idx="1"/>
          </p:nvPr>
        </p:nvSpPr>
        <p:spPr>
          <a:xfrm>
            <a:off x="803082" y="1119500"/>
            <a:ext cx="10587162" cy="4987096"/>
          </a:xfrm>
        </p:spPr>
        <p:txBody>
          <a:bodyPr/>
          <a:lstStyle/>
          <a:p>
            <a:r>
              <a:rPr lang="fi-FI" sz="1800" i="1" dirty="0">
                <a:solidFill>
                  <a:srgbClr val="00B050"/>
                </a:solidFill>
                <a:effectLst/>
                <a:latin typeface="Arial" panose="020B0604020202020204" pitchFamily="34" charset="0"/>
                <a:ea typeface="Times New Roman" panose="02020603050405020304" pitchFamily="18" charset="0"/>
              </a:rPr>
              <a:t>1.8.2025	Muulla TES-toimialalla kuin varhaiskasvatuksessa jaetaan 0,7 % paikallinen 			”hyvinvointialueiden vetovoimaerä” paikallisen erän jako-ohjeistuksen mukaisesti. </a:t>
            </a:r>
          </a:p>
          <a:p>
            <a:pPr marL="0" indent="0">
              <a:buNone/>
            </a:pPr>
            <a:endParaRPr lang="fi-FI" sz="1800" dirty="0">
              <a:effectLst/>
              <a:latin typeface="Times New Roman" panose="02020603050405020304" pitchFamily="18" charset="0"/>
              <a:ea typeface="Times New Roman" panose="02020603050405020304" pitchFamily="18" charset="0"/>
            </a:endParaRPr>
          </a:p>
          <a:p>
            <a:r>
              <a:rPr lang="fi-FI" sz="1800" b="1" dirty="0">
                <a:effectLst/>
                <a:latin typeface="Arial" panose="020B0604020202020204" pitchFamily="34" charset="0"/>
                <a:ea typeface="Times New Roman" panose="02020603050405020304" pitchFamily="18" charset="0"/>
              </a:rPr>
              <a:t>1. Mitä jaetaan:</a:t>
            </a:r>
            <a:endParaRPr lang="fi-FI" sz="1800" dirty="0">
              <a:effectLst/>
              <a:latin typeface="Times New Roman" panose="02020603050405020304" pitchFamily="18" charset="0"/>
              <a:ea typeface="Times New Roman" panose="02020603050405020304" pitchFamily="18" charset="0"/>
            </a:endParaRPr>
          </a:p>
          <a:p>
            <a:pPr marL="0" indent="0">
              <a:buNone/>
            </a:pPr>
            <a:r>
              <a:rPr lang="fi-FI" sz="1800"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Arial" panose="020B0604020202020204" pitchFamily="34" charset="0"/>
                <a:ea typeface="Times New Roman" panose="02020603050405020304" pitchFamily="18" charset="0"/>
              </a:rPr>
              <a:t>0,7</a:t>
            </a:r>
            <a:r>
              <a:rPr lang="fi-FI" sz="1800" dirty="0">
                <a:solidFill>
                  <a:srgbClr val="00B050"/>
                </a:solidFill>
                <a:effectLst/>
                <a:latin typeface="Arial" panose="020B0604020202020204" pitchFamily="34" charset="0"/>
                <a:ea typeface="Times New Roman" panose="02020603050405020304" pitchFamily="18" charset="0"/>
              </a:rPr>
              <a:t> </a:t>
            </a:r>
            <a:r>
              <a:rPr lang="fi-FI" sz="1800" dirty="0">
                <a:effectLst/>
                <a:latin typeface="Arial" panose="020B0604020202020204" pitchFamily="34" charset="0"/>
                <a:ea typeface="Times New Roman" panose="02020603050405020304" pitchFamily="18" charset="0"/>
              </a:rPr>
              <a:t>% työnantajan työehtosopimuksen piirissä olevan henkilöstön säännöllisen työajan palkkasummasta maaliskuulta 2025.</a:t>
            </a:r>
            <a:r>
              <a:rPr lang="fi-FI" sz="1800" dirty="0">
                <a:latin typeface="Times New Roman" panose="02020603050405020304" pitchFamily="18" charset="0"/>
                <a:ea typeface="Times New Roman" panose="02020603050405020304" pitchFamily="18" charset="0"/>
              </a:rPr>
              <a:t> P</a:t>
            </a:r>
            <a:r>
              <a:rPr lang="fi-FI" sz="1800" dirty="0">
                <a:effectLst/>
                <a:latin typeface="Arial" panose="020B0604020202020204" pitchFamily="34" charset="0"/>
                <a:ea typeface="Times New Roman" panose="02020603050405020304" pitchFamily="18" charset="0"/>
              </a:rPr>
              <a:t>alkkasummassa otetaan huomioon varsinaiset säännölliset palkat mutta ei ylitöitä eikä vaihtuvia tuntikohtaisia lisiä kuten ilta-, yö-, lauantai- ja sunnuntaikorotuksia. </a:t>
            </a:r>
          </a:p>
          <a:p>
            <a:pPr marL="0" indent="0">
              <a:buNone/>
            </a:pPr>
            <a:r>
              <a:rPr lang="fi-FI" sz="1800"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r>
              <a:rPr lang="fi-FI" sz="1800" b="1" dirty="0">
                <a:effectLst/>
                <a:latin typeface="Arial" panose="020B0604020202020204" pitchFamily="34" charset="0"/>
                <a:ea typeface="Times New Roman" panose="02020603050405020304" pitchFamily="18" charset="0"/>
              </a:rPr>
              <a:t>2. Ketkä neuvottelevat:</a:t>
            </a:r>
            <a:endParaRPr lang="fi-FI" sz="1800" dirty="0">
              <a:effectLst/>
              <a:latin typeface="Times New Roman" panose="02020603050405020304" pitchFamily="18" charset="0"/>
              <a:ea typeface="Times New Roman" panose="02020603050405020304" pitchFamily="18" charset="0"/>
            </a:endParaRPr>
          </a:p>
          <a:p>
            <a:pPr marL="0" indent="0">
              <a:buNone/>
            </a:pPr>
            <a:r>
              <a:rPr lang="fi-FI" sz="1800"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Arial" panose="020B0604020202020204" pitchFamily="34" charset="0"/>
                <a:ea typeface="Times New Roman" panose="02020603050405020304" pitchFamily="18" charset="0"/>
              </a:rPr>
              <a:t>Neuvottelut käydään joko konsernitasolla, yritystasolla tai työyksikkökohtaisesti. Työnantaja päättää neuvottelutason. Neuvotteluosapuolina ovat työnantajan edustaja ja luottamusmies/luottamusmiehet. Ellei luottamusmiestä ole, valitsevat työntekijät keskuudestaan edustajan/edustajat. </a:t>
            </a:r>
            <a:endParaRPr lang="fi-FI" sz="1800" dirty="0">
              <a:effectLst/>
              <a:latin typeface="Times New Roman" panose="02020603050405020304" pitchFamily="18" charset="0"/>
              <a:ea typeface="Times New Roman" panose="02020603050405020304" pitchFamily="18" charset="0"/>
            </a:endParaRPr>
          </a:p>
          <a:p>
            <a:pPr marL="0" indent="0">
              <a:buNone/>
            </a:pPr>
            <a:br>
              <a:rPr lang="fi-FI" sz="1800" dirty="0">
                <a:effectLst/>
                <a:latin typeface="Arial" panose="020B0604020202020204" pitchFamily="34" charset="0"/>
                <a:ea typeface="Times New Roman" panose="02020603050405020304" pitchFamily="18" charset="0"/>
              </a:rPr>
            </a:br>
            <a:endParaRPr lang="fi-FI" sz="1800" dirty="0">
              <a:effectLst/>
              <a:latin typeface="Times New Roman" panose="02020603050405020304" pitchFamily="18" charset="0"/>
              <a:ea typeface="Times New Roman" panose="02020603050405020304" pitchFamily="18" charset="0"/>
            </a:endParaRPr>
          </a:p>
          <a:p>
            <a:endParaRPr lang="fi-FI" sz="1800" dirty="0">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EE663D57-4D75-6932-04C9-0A405D177B31}"/>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2F29C2BD-4976-D411-3B53-9910F5539B55}"/>
              </a:ext>
            </a:extLst>
          </p:cNvPr>
          <p:cNvSpPr>
            <a:spLocks noGrp="1"/>
          </p:cNvSpPr>
          <p:nvPr>
            <p:ph type="sldNum" sz="quarter" idx="12"/>
          </p:nvPr>
        </p:nvSpPr>
        <p:spPr/>
        <p:txBody>
          <a:bodyPr/>
          <a:lstStyle/>
          <a:p>
            <a:fld id="{03D2D5F4-4871-4469-8343-ED7F6811B37D}" type="slidenum">
              <a:rPr lang="fi-FI" smtClean="0"/>
              <a:pPr/>
              <a:t>34</a:t>
            </a:fld>
            <a:endParaRPr lang="fi-FI" dirty="0"/>
          </a:p>
        </p:txBody>
      </p:sp>
    </p:spTree>
    <p:extLst>
      <p:ext uri="{BB962C8B-B14F-4D97-AF65-F5344CB8AC3E}">
        <p14:creationId xmlns:p14="http://schemas.microsoft.com/office/powerpoint/2010/main" val="4067338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FD8B0-1525-F75E-7E9B-4165AADC298D}"/>
              </a:ext>
            </a:extLst>
          </p:cNvPr>
          <p:cNvSpPr>
            <a:spLocks noGrp="1"/>
          </p:cNvSpPr>
          <p:nvPr>
            <p:ph type="title"/>
          </p:nvPr>
        </p:nvSpPr>
        <p:spPr/>
        <p:txBody>
          <a:bodyPr/>
          <a:lstStyle/>
          <a:p>
            <a:r>
              <a:rPr lang="fi-FI" dirty="0"/>
              <a:t>v. 2025 paikallinen erä</a:t>
            </a:r>
          </a:p>
        </p:txBody>
      </p:sp>
      <p:sp>
        <p:nvSpPr>
          <p:cNvPr id="3" name="Sisällön paikkamerkki 2">
            <a:extLst>
              <a:ext uri="{FF2B5EF4-FFF2-40B4-BE49-F238E27FC236}">
                <a16:creationId xmlns:a16="http://schemas.microsoft.com/office/drawing/2014/main" id="{E94D971E-AC6B-061C-77D2-A339452297A5}"/>
              </a:ext>
            </a:extLst>
          </p:cNvPr>
          <p:cNvSpPr>
            <a:spLocks noGrp="1"/>
          </p:cNvSpPr>
          <p:nvPr>
            <p:ph idx="1"/>
          </p:nvPr>
        </p:nvSpPr>
        <p:spPr/>
        <p:txBody>
          <a:bodyPr/>
          <a:lstStyle/>
          <a:p>
            <a:r>
              <a:rPr lang="fi-FI" sz="1800" b="1" dirty="0">
                <a:effectLst/>
                <a:latin typeface="Arial" panose="020B0604020202020204" pitchFamily="34" charset="0"/>
                <a:ea typeface="Times New Roman" panose="02020603050405020304" pitchFamily="18" charset="0"/>
              </a:rPr>
              <a:t>3. Mistä neuvotellaan ja miten jaetaan:</a:t>
            </a:r>
            <a:br>
              <a:rPr lang="fi-FI" sz="1800" b="1" dirty="0">
                <a:effectLst/>
                <a:latin typeface="Arial" panose="020B0604020202020204" pitchFamily="34" charset="0"/>
                <a:ea typeface="Times New Roman" panose="02020603050405020304" pitchFamily="18" charset="0"/>
              </a:rPr>
            </a:b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Arial" panose="020B0604020202020204" pitchFamily="34" charset="0"/>
                <a:ea typeface="Times New Roman" panose="02020603050405020304" pitchFamily="18" charset="0"/>
              </a:rPr>
              <a:t>Neuvotteluissa tavoitteena on yhteisymmärrys siitä kohdennuksesta, jonka mukaan 0,7 % erä jaetaan. Jakoperusteet ovat joko </a:t>
            </a:r>
            <a:endParaRPr lang="fi-FI"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fi-FI" sz="1800" dirty="0">
                <a:effectLst/>
                <a:latin typeface="Arial" panose="020B0604020202020204" pitchFamily="34" charset="0"/>
                <a:ea typeface="Times New Roman" panose="02020603050405020304" pitchFamily="18" charset="0"/>
              </a:rPr>
              <a:t>työn vaativuuteen tai</a:t>
            </a:r>
            <a:endParaRPr lang="fi-FI"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fi-FI" sz="1800" dirty="0">
                <a:effectLst/>
                <a:latin typeface="Arial" panose="020B0604020202020204" pitchFamily="34" charset="0"/>
                <a:ea typeface="Times New Roman" panose="02020603050405020304" pitchFamily="18" charset="0"/>
              </a:rPr>
              <a:t>työvoiman saatavuuteen perustuvia.</a:t>
            </a:r>
          </a:p>
          <a:p>
            <a:pPr marL="342900" lvl="0" indent="-342900">
              <a:buFont typeface="+mj-lt"/>
              <a:buAutoNum type="arabicParenR"/>
            </a:pPr>
            <a:endParaRPr lang="fi-FI" sz="1800" dirty="0">
              <a:latin typeface="Arial" panose="020B0604020202020204" pitchFamily="34" charset="0"/>
            </a:endParaRPr>
          </a:p>
          <a:p>
            <a:r>
              <a:rPr lang="fi-FI" sz="1800" b="1" dirty="0">
                <a:effectLst/>
                <a:latin typeface="Arial" panose="020B0604020202020204" pitchFamily="34" charset="0"/>
                <a:ea typeface="Times New Roman" panose="02020603050405020304" pitchFamily="18" charset="0"/>
              </a:rPr>
              <a:t>4. Jos yhteisymmärrystä ei saavuteta:</a:t>
            </a:r>
            <a:br>
              <a:rPr lang="fi-FI" sz="1800" dirty="0">
                <a:effectLst/>
                <a:latin typeface="Arial" panose="020B0604020202020204" pitchFamily="34" charset="0"/>
                <a:ea typeface="Times New Roman" panose="02020603050405020304" pitchFamily="18" charset="0"/>
              </a:rPr>
            </a:b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Arial" panose="020B0604020202020204" pitchFamily="34" charset="0"/>
                <a:ea typeface="Times New Roman" panose="02020603050405020304" pitchFamily="18" charset="0"/>
              </a:rPr>
              <a:t>Paikalliset neuvottelut tulee käydä siten, että aktiivisesti tavoitellaan yhteisymmärrystä erän kohdennuksesta. </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Arial" panose="020B0604020202020204" pitchFamily="34" charset="0"/>
                <a:ea typeface="Times New Roman" panose="02020603050405020304" pitchFamily="18" charset="0"/>
              </a:rPr>
              <a:t>Mikäli kuitenkaan yhteisymmärrystä erän kohdennuksesta ei saavuteta neuvotteluosapuolten välillä, päättää erän jakamisesta työnantaja tämän soveltamisohjeen periaatteiden mukaisesti. </a:t>
            </a:r>
            <a:br>
              <a:rPr lang="fi-FI" sz="1800" dirty="0">
                <a:effectLst/>
                <a:latin typeface="Arial" panose="020B0604020202020204" pitchFamily="34" charset="0"/>
                <a:ea typeface="Times New Roman" panose="02020603050405020304" pitchFamily="18" charset="0"/>
              </a:rPr>
            </a:br>
            <a:endParaRPr lang="fi-FI"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endParaRPr lang="fi-FI" dirty="0"/>
          </a:p>
        </p:txBody>
      </p:sp>
      <p:sp>
        <p:nvSpPr>
          <p:cNvPr id="4" name="Alatunnisteen paikkamerkki 3">
            <a:extLst>
              <a:ext uri="{FF2B5EF4-FFF2-40B4-BE49-F238E27FC236}">
                <a16:creationId xmlns:a16="http://schemas.microsoft.com/office/drawing/2014/main" id="{B3C0B2E5-A545-99AC-4D52-4CE47C6D9895}"/>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828AC4EA-EBAF-9D12-5CC9-A004896741F6}"/>
              </a:ext>
            </a:extLst>
          </p:cNvPr>
          <p:cNvSpPr>
            <a:spLocks noGrp="1"/>
          </p:cNvSpPr>
          <p:nvPr>
            <p:ph type="sldNum" sz="quarter" idx="12"/>
          </p:nvPr>
        </p:nvSpPr>
        <p:spPr/>
        <p:txBody>
          <a:bodyPr/>
          <a:lstStyle/>
          <a:p>
            <a:fld id="{03D2D5F4-4871-4469-8343-ED7F6811B37D}" type="slidenum">
              <a:rPr lang="fi-FI" smtClean="0"/>
              <a:pPr/>
              <a:t>35</a:t>
            </a:fld>
            <a:endParaRPr lang="fi-FI" dirty="0"/>
          </a:p>
        </p:txBody>
      </p:sp>
    </p:spTree>
    <p:extLst>
      <p:ext uri="{BB962C8B-B14F-4D97-AF65-F5344CB8AC3E}">
        <p14:creationId xmlns:p14="http://schemas.microsoft.com/office/powerpoint/2010/main" val="1387752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811681-3F49-76F7-1AA2-B2577272EE70}"/>
              </a:ext>
            </a:extLst>
          </p:cNvPr>
          <p:cNvSpPr>
            <a:spLocks noGrp="1"/>
          </p:cNvSpPr>
          <p:nvPr>
            <p:ph type="title"/>
          </p:nvPr>
        </p:nvSpPr>
        <p:spPr/>
        <p:txBody>
          <a:bodyPr/>
          <a:lstStyle/>
          <a:p>
            <a:r>
              <a:rPr lang="fi-FI" dirty="0"/>
              <a:t>v. 2025 paikallinen erä</a:t>
            </a:r>
          </a:p>
        </p:txBody>
      </p:sp>
      <p:sp>
        <p:nvSpPr>
          <p:cNvPr id="3" name="Sisällön paikkamerkki 2">
            <a:extLst>
              <a:ext uri="{FF2B5EF4-FFF2-40B4-BE49-F238E27FC236}">
                <a16:creationId xmlns:a16="http://schemas.microsoft.com/office/drawing/2014/main" id="{BFF84D05-CC80-72C5-7F19-EF5FC02FCF5B}"/>
              </a:ext>
            </a:extLst>
          </p:cNvPr>
          <p:cNvSpPr>
            <a:spLocks noGrp="1"/>
          </p:cNvSpPr>
          <p:nvPr>
            <p:ph idx="1"/>
          </p:nvPr>
        </p:nvSpPr>
        <p:spPr/>
        <p:txBody>
          <a:bodyPr/>
          <a:lstStyle/>
          <a:p>
            <a:r>
              <a:rPr lang="fi-FI" sz="1800" b="1" dirty="0">
                <a:effectLst/>
                <a:latin typeface="Arial" panose="020B0604020202020204" pitchFamily="34" charset="0"/>
                <a:ea typeface="Times New Roman" panose="02020603050405020304" pitchFamily="18" charset="0"/>
              </a:rPr>
              <a:t>6. Korotusten maksutapa:</a:t>
            </a:r>
            <a:endParaRPr lang="fi-FI" sz="1800" dirty="0">
              <a:effectLst/>
              <a:latin typeface="Times New Roman" panose="02020603050405020304" pitchFamily="18" charset="0"/>
              <a:ea typeface="Times New Roman" panose="02020603050405020304" pitchFamily="18" charset="0"/>
            </a:endParaRPr>
          </a:p>
          <a:p>
            <a:pPr marL="0" indent="0">
              <a:buNone/>
            </a:pPr>
            <a:r>
              <a:rPr lang="fi-FI" sz="1800"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Arial" panose="020B0604020202020204" pitchFamily="34" charset="0"/>
                <a:ea typeface="Times New Roman" panose="02020603050405020304" pitchFamily="18" charset="0"/>
              </a:rPr>
              <a:t>Palkankorotukset maksetaan joko työn vaativuuteen tai työvoiman saatavuuteen perustuvana toistaiseksi voimassa olevana lisänä 1.8.2025 alkaen. </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Arial" panose="020B0604020202020204" pitchFamily="34" charset="0"/>
                <a:ea typeface="Times New Roman" panose="02020603050405020304" pitchFamily="18" charset="0"/>
              </a:rPr>
              <a:t>TES:n palkkasopimuksen siirtymäsääntöjen 3 §:n periaatteiden mukaisesti työn vaativuuteen perustuva lisä säilyy voimassa myös työntekijän saavuttaessa uuden palveluslisäportaan ja tilanteissa, joissa taulukkopalkat nousevat yleiskorotusta enemmän.</a:t>
            </a:r>
            <a:endParaRPr lang="fi-FI" sz="1800" dirty="0">
              <a:effectLst/>
              <a:latin typeface="Times New Roman" panose="02020603050405020304" pitchFamily="18" charset="0"/>
              <a:ea typeface="Times New Roman" panose="02020603050405020304" pitchFamily="18" charset="0"/>
            </a:endParaRPr>
          </a:p>
          <a:p>
            <a:pPr marL="0" indent="0">
              <a:buNone/>
            </a:pPr>
            <a:r>
              <a:rPr lang="fi-FI" sz="1800"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Arial" panose="020B0604020202020204" pitchFamily="34" charset="0"/>
                <a:ea typeface="Times New Roman" panose="02020603050405020304" pitchFamily="18" charset="0"/>
              </a:rPr>
              <a:t>Tämän paikallisen erän kautta sovittu, säilyväksi tarkoitettu saatavuuslisä säilyy voimassa myös työntekijän saavuttaessa uuden palveluslisäportaan ja tilanteissa, joissa taulukkopalkat nousevat yleiskorotusta enemmän.</a:t>
            </a:r>
            <a:endParaRPr lang="fi-FI" sz="1800" dirty="0">
              <a:effectLst/>
              <a:latin typeface="Times New Roman" panose="02020603050405020304" pitchFamily="18" charset="0"/>
              <a:ea typeface="Times New Roman" panose="02020603050405020304" pitchFamily="18" charset="0"/>
            </a:endParaRPr>
          </a:p>
          <a:p>
            <a:pPr marL="0" indent="0">
              <a:buNone/>
            </a:pPr>
            <a:endParaRPr lang="fi-FI" sz="1800" dirty="0">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F9CEE0F4-0FB5-1F27-94BC-24501E1D02CB}"/>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8D821177-CC7E-710D-2404-40545C799A0A}"/>
              </a:ext>
            </a:extLst>
          </p:cNvPr>
          <p:cNvSpPr>
            <a:spLocks noGrp="1"/>
          </p:cNvSpPr>
          <p:nvPr>
            <p:ph type="sldNum" sz="quarter" idx="12"/>
          </p:nvPr>
        </p:nvSpPr>
        <p:spPr/>
        <p:txBody>
          <a:bodyPr/>
          <a:lstStyle/>
          <a:p>
            <a:fld id="{03D2D5F4-4871-4469-8343-ED7F6811B37D}" type="slidenum">
              <a:rPr lang="fi-FI" smtClean="0"/>
              <a:pPr/>
              <a:t>36</a:t>
            </a:fld>
            <a:endParaRPr lang="fi-FI" dirty="0"/>
          </a:p>
        </p:txBody>
      </p:sp>
    </p:spTree>
    <p:extLst>
      <p:ext uri="{BB962C8B-B14F-4D97-AF65-F5344CB8AC3E}">
        <p14:creationId xmlns:p14="http://schemas.microsoft.com/office/powerpoint/2010/main" val="2938174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7927E8-6777-91B7-F764-9B6267B2883D}"/>
              </a:ext>
            </a:extLst>
          </p:cNvPr>
          <p:cNvSpPr>
            <a:spLocks noGrp="1"/>
          </p:cNvSpPr>
          <p:nvPr>
            <p:ph type="title"/>
          </p:nvPr>
        </p:nvSpPr>
        <p:spPr>
          <a:xfrm>
            <a:off x="803082" y="239982"/>
            <a:ext cx="10587162" cy="1678466"/>
          </a:xfrm>
        </p:spPr>
        <p:txBody>
          <a:bodyPr/>
          <a:lstStyle/>
          <a:p>
            <a:r>
              <a:rPr lang="fi-FI" sz="4000" b="1" dirty="0">
                <a:effectLst/>
                <a:latin typeface="Arial Black" panose="020B0A04020102020204" pitchFamily="34" charset="0"/>
                <a:ea typeface="Times New Roman" panose="02020603050405020304" pitchFamily="18" charset="0"/>
              </a:rPr>
              <a:t>3. Luottamusmieskorvaukset ja työsuojeluvaltuutetun korvaukset</a:t>
            </a:r>
            <a:br>
              <a:rPr lang="fi-FI" sz="4000" dirty="0">
                <a:effectLst/>
                <a:latin typeface="Arial Black" panose="020B0A04020102020204" pitchFamily="34" charset="0"/>
                <a:ea typeface="Times New Roman" panose="02020603050405020304" pitchFamily="18" charset="0"/>
              </a:rPr>
            </a:br>
            <a:endParaRPr lang="fi-FI" dirty="0">
              <a:latin typeface="Arial Black" panose="020B0A04020102020204" pitchFamily="34" charset="0"/>
            </a:endParaRPr>
          </a:p>
        </p:txBody>
      </p:sp>
      <p:sp>
        <p:nvSpPr>
          <p:cNvPr id="3" name="Sisällön paikkamerkki 2">
            <a:extLst>
              <a:ext uri="{FF2B5EF4-FFF2-40B4-BE49-F238E27FC236}">
                <a16:creationId xmlns:a16="http://schemas.microsoft.com/office/drawing/2014/main" id="{9E5DDE6C-E496-683B-9CC1-E67C555C6E09}"/>
              </a:ext>
            </a:extLst>
          </p:cNvPr>
          <p:cNvSpPr>
            <a:spLocks noGrp="1"/>
          </p:cNvSpPr>
          <p:nvPr>
            <p:ph idx="1"/>
          </p:nvPr>
        </p:nvSpPr>
        <p:spPr>
          <a:xfrm>
            <a:off x="803081" y="1179320"/>
            <a:ext cx="10725195" cy="5136022"/>
          </a:xfrm>
        </p:spPr>
        <p:txBody>
          <a:bodyPr/>
          <a:lstStyle/>
          <a:p>
            <a:pPr marL="0" indent="0">
              <a:buNone/>
              <a:tabLst>
                <a:tab pos="-91440" algn="l"/>
                <a:tab pos="731520" algn="l"/>
                <a:tab pos="1554480" algn="l"/>
                <a:tab pos="2377440" algn="l"/>
                <a:tab pos="3200400" algn="l"/>
                <a:tab pos="4023360" algn="l"/>
                <a:tab pos="4846320" algn="l"/>
                <a:tab pos="5669280" algn="l"/>
                <a:tab pos="5943600" algn="l"/>
              </a:tabLst>
            </a:pPr>
            <a:r>
              <a:rPr lang="fi-FI" sz="1800" b="1"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Luottamusmiesten, pääluottamusmiesten ja työsuojeluvaltuutettujen korvauksia korotetaan </a:t>
            </a:r>
            <a:r>
              <a:rPr lang="fi-FI" sz="1800" i="1" dirty="0">
                <a:solidFill>
                  <a:srgbClr val="00B050"/>
                </a:solidFill>
                <a:effectLst/>
                <a:latin typeface="Arial" panose="020B0604020202020204" pitchFamily="34" charset="0"/>
                <a:ea typeface="Times New Roman" panose="02020603050405020304" pitchFamily="18" charset="0"/>
              </a:rPr>
              <a:t>1.9.2023 lukien 13 %.</a:t>
            </a: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Luottamusmieskorvaus </a:t>
            </a:r>
            <a:r>
              <a:rPr lang="fi-FI" sz="1800" dirty="0">
                <a:solidFill>
                  <a:srgbClr val="00B050"/>
                </a:solidFill>
                <a:effectLst/>
                <a:latin typeface="Arial" panose="020B0604020202020204" pitchFamily="34" charset="0"/>
                <a:ea typeface="Times New Roman" panose="02020603050405020304" pitchFamily="18" charset="0"/>
              </a:rPr>
              <a:t>1.9.2023 </a:t>
            </a:r>
            <a:r>
              <a:rPr lang="fi-FI" sz="1800" dirty="0">
                <a:effectLst/>
                <a:latin typeface="Arial" panose="020B0604020202020204" pitchFamily="34" charset="0"/>
                <a:ea typeface="Times New Roman" panose="02020603050405020304" pitchFamily="18" charset="0"/>
              </a:rPr>
              <a:t>lukien:</a:t>
            </a:r>
            <a:endParaRPr lang="fi-FI" sz="18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Edustettavien työntekijöiden määrä	€/kk</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2-4				</a:t>
            </a:r>
            <a:r>
              <a:rPr lang="fi-FI" sz="1800" i="1" dirty="0">
                <a:solidFill>
                  <a:srgbClr val="00B050"/>
                </a:solidFill>
                <a:effectLst/>
                <a:latin typeface="Arial" panose="020B0604020202020204" pitchFamily="34" charset="0"/>
                <a:ea typeface="Times New Roman" panose="02020603050405020304" pitchFamily="18" charset="0"/>
              </a:rPr>
              <a:t>28</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5-25				</a:t>
            </a:r>
            <a:r>
              <a:rPr lang="fi-FI" sz="1800" i="1" dirty="0">
                <a:solidFill>
                  <a:srgbClr val="00B050"/>
                </a:solidFill>
                <a:effectLst/>
                <a:latin typeface="Arial" panose="020B0604020202020204" pitchFamily="34" charset="0"/>
                <a:ea typeface="Times New Roman" panose="02020603050405020304" pitchFamily="18" charset="0"/>
              </a:rPr>
              <a:t>55</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26-50			</a:t>
            </a:r>
            <a:r>
              <a:rPr lang="fi-FI" sz="1800" i="1" dirty="0">
                <a:solidFill>
                  <a:srgbClr val="00B050"/>
                </a:solidFill>
                <a:effectLst/>
                <a:latin typeface="Arial" panose="020B0604020202020204" pitchFamily="34" charset="0"/>
                <a:ea typeface="Times New Roman" panose="02020603050405020304" pitchFamily="18" charset="0"/>
              </a:rPr>
              <a:t>64</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51-100			</a:t>
            </a:r>
            <a:r>
              <a:rPr lang="fi-FI" sz="1800" i="1" dirty="0">
                <a:solidFill>
                  <a:srgbClr val="00B050"/>
                </a:solidFill>
                <a:effectLst/>
                <a:latin typeface="Arial" panose="020B0604020202020204" pitchFamily="34" charset="0"/>
                <a:ea typeface="Times New Roman" panose="02020603050405020304" pitchFamily="18" charset="0"/>
              </a:rPr>
              <a:t>77</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101-200			</a:t>
            </a:r>
            <a:r>
              <a:rPr lang="fi-FI" sz="1800" i="1" dirty="0">
                <a:solidFill>
                  <a:srgbClr val="00B050"/>
                </a:solidFill>
                <a:effectLst/>
                <a:latin typeface="Arial" panose="020B0604020202020204" pitchFamily="34" charset="0"/>
                <a:ea typeface="Times New Roman" panose="02020603050405020304" pitchFamily="18" charset="0"/>
              </a:rPr>
              <a:t>96</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201-300			</a:t>
            </a:r>
            <a:r>
              <a:rPr lang="fi-FI" sz="1800" i="1" dirty="0">
                <a:solidFill>
                  <a:srgbClr val="00B050"/>
                </a:solidFill>
                <a:effectLst/>
                <a:latin typeface="Arial" panose="020B0604020202020204" pitchFamily="34" charset="0"/>
                <a:ea typeface="Times New Roman" panose="02020603050405020304" pitchFamily="18" charset="0"/>
              </a:rPr>
              <a:t>144</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301-				</a:t>
            </a:r>
            <a:r>
              <a:rPr lang="fi-FI" sz="1800" i="1" dirty="0">
                <a:solidFill>
                  <a:srgbClr val="00B050"/>
                </a:solidFill>
                <a:effectLst/>
                <a:latin typeface="Arial" panose="020B0604020202020204" pitchFamily="34" charset="0"/>
                <a:ea typeface="Times New Roman" panose="02020603050405020304" pitchFamily="18" charset="0"/>
              </a:rPr>
              <a:t>170</a:t>
            </a:r>
            <a:endParaRPr lang="fi-FI" sz="18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Pääluottamusmieskorvaus: </a:t>
            </a:r>
            <a:r>
              <a:rPr lang="fi-FI" sz="1800" dirty="0">
                <a:solidFill>
                  <a:srgbClr val="00B050"/>
                </a:solidFill>
                <a:effectLst/>
                <a:latin typeface="Arial" panose="020B0604020202020204" pitchFamily="34" charset="0"/>
                <a:ea typeface="Times New Roman" panose="02020603050405020304" pitchFamily="18" charset="0"/>
              </a:rPr>
              <a:t>1.9.2023 </a:t>
            </a:r>
            <a:r>
              <a:rPr lang="fi-FI" sz="1800" dirty="0">
                <a:effectLst/>
                <a:latin typeface="Arial" panose="020B0604020202020204" pitchFamily="34" charset="0"/>
                <a:ea typeface="Times New Roman" panose="02020603050405020304" pitchFamily="18" charset="0"/>
              </a:rPr>
              <a:t>lukien vähintään </a:t>
            </a:r>
            <a:r>
              <a:rPr lang="fi-FI" sz="1800" i="1" dirty="0">
                <a:solidFill>
                  <a:srgbClr val="00B050"/>
                </a:solidFill>
                <a:effectLst/>
                <a:latin typeface="Arial" panose="020B0604020202020204" pitchFamily="34" charset="0"/>
                <a:ea typeface="Times New Roman" panose="02020603050405020304" pitchFamily="18" charset="0"/>
              </a:rPr>
              <a:t>121</a:t>
            </a:r>
            <a:r>
              <a:rPr lang="fi-FI" sz="1800" dirty="0">
                <a:effectLst/>
                <a:latin typeface="Arial" panose="020B0604020202020204" pitchFamily="34" charset="0"/>
                <a:ea typeface="Times New Roman" panose="02020603050405020304" pitchFamily="18" charset="0"/>
              </a:rPr>
              <a:t> €</a:t>
            </a:r>
            <a:r>
              <a:rPr lang="fi-FI" sz="1800" strike="sngStrike"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marL="0" indent="0">
              <a:buNone/>
            </a:pPr>
            <a:endParaRPr lang="fi-FI" dirty="0"/>
          </a:p>
        </p:txBody>
      </p:sp>
      <p:sp>
        <p:nvSpPr>
          <p:cNvPr id="4" name="Alatunnisteen paikkamerkki 3">
            <a:extLst>
              <a:ext uri="{FF2B5EF4-FFF2-40B4-BE49-F238E27FC236}">
                <a16:creationId xmlns:a16="http://schemas.microsoft.com/office/drawing/2014/main" id="{42E95BB4-10E0-6234-ADEA-7A9A30AC30DB}"/>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0BF572AC-305B-F25E-6076-8A6449601AB1}"/>
              </a:ext>
            </a:extLst>
          </p:cNvPr>
          <p:cNvSpPr>
            <a:spLocks noGrp="1"/>
          </p:cNvSpPr>
          <p:nvPr>
            <p:ph type="sldNum" sz="quarter" idx="12"/>
          </p:nvPr>
        </p:nvSpPr>
        <p:spPr/>
        <p:txBody>
          <a:bodyPr/>
          <a:lstStyle/>
          <a:p>
            <a:fld id="{03D2D5F4-4871-4469-8343-ED7F6811B37D}" type="slidenum">
              <a:rPr lang="fi-FI" smtClean="0"/>
              <a:pPr/>
              <a:t>37</a:t>
            </a:fld>
            <a:endParaRPr lang="fi-FI" dirty="0"/>
          </a:p>
        </p:txBody>
      </p:sp>
    </p:spTree>
    <p:extLst>
      <p:ext uri="{BB962C8B-B14F-4D97-AF65-F5344CB8AC3E}">
        <p14:creationId xmlns:p14="http://schemas.microsoft.com/office/powerpoint/2010/main" val="1257818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7927E8-6777-91B7-F764-9B6267B2883D}"/>
              </a:ext>
            </a:extLst>
          </p:cNvPr>
          <p:cNvSpPr>
            <a:spLocks noGrp="1"/>
          </p:cNvSpPr>
          <p:nvPr>
            <p:ph type="title"/>
          </p:nvPr>
        </p:nvSpPr>
        <p:spPr>
          <a:xfrm>
            <a:off x="803082" y="239982"/>
            <a:ext cx="10587162" cy="1678466"/>
          </a:xfrm>
        </p:spPr>
        <p:txBody>
          <a:bodyPr/>
          <a:lstStyle/>
          <a:p>
            <a:r>
              <a:rPr lang="fi-FI" sz="4000" b="1" dirty="0">
                <a:effectLst/>
                <a:latin typeface="Arial Black" panose="020B0A04020102020204" pitchFamily="34" charset="0"/>
                <a:ea typeface="Times New Roman" panose="02020603050405020304" pitchFamily="18" charset="0"/>
              </a:rPr>
              <a:t>3. Työsuojeluvaltuutetun korvaukset</a:t>
            </a:r>
            <a:br>
              <a:rPr lang="fi-FI" sz="4000" dirty="0">
                <a:effectLst/>
                <a:latin typeface="Arial Black" panose="020B0A04020102020204" pitchFamily="34" charset="0"/>
                <a:ea typeface="Times New Roman" panose="02020603050405020304" pitchFamily="18" charset="0"/>
              </a:rPr>
            </a:br>
            <a:endParaRPr lang="fi-FI" dirty="0">
              <a:latin typeface="Arial Black" panose="020B0A04020102020204" pitchFamily="34" charset="0"/>
            </a:endParaRPr>
          </a:p>
        </p:txBody>
      </p:sp>
      <p:sp>
        <p:nvSpPr>
          <p:cNvPr id="3" name="Sisällön paikkamerkki 2">
            <a:extLst>
              <a:ext uri="{FF2B5EF4-FFF2-40B4-BE49-F238E27FC236}">
                <a16:creationId xmlns:a16="http://schemas.microsoft.com/office/drawing/2014/main" id="{9E5DDE6C-E496-683B-9CC1-E67C555C6E09}"/>
              </a:ext>
            </a:extLst>
          </p:cNvPr>
          <p:cNvSpPr>
            <a:spLocks noGrp="1"/>
          </p:cNvSpPr>
          <p:nvPr>
            <p:ph idx="1"/>
          </p:nvPr>
        </p:nvSpPr>
        <p:spPr>
          <a:xfrm>
            <a:off x="803081" y="1179320"/>
            <a:ext cx="10725195" cy="5136022"/>
          </a:xfrm>
        </p:spPr>
        <p:txBody>
          <a:bodyPr/>
          <a:lstStyle/>
          <a:p>
            <a:pPr marL="0" indent="0">
              <a:buNone/>
              <a:tabLst>
                <a:tab pos="-91440" algn="l"/>
                <a:tab pos="731520" algn="l"/>
                <a:tab pos="1554480" algn="l"/>
                <a:tab pos="2377440" algn="l"/>
                <a:tab pos="3200400" algn="l"/>
                <a:tab pos="4023360" algn="l"/>
                <a:tab pos="4846320" algn="l"/>
                <a:tab pos="5669280" algn="l"/>
                <a:tab pos="5943600" algn="l"/>
              </a:tabLst>
            </a:pPr>
            <a:r>
              <a:rPr lang="fi-FI" sz="1800" b="1"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Työsuojeluvaltuutetun korvaus </a:t>
            </a:r>
            <a:r>
              <a:rPr lang="fi-FI" sz="1800" dirty="0">
                <a:solidFill>
                  <a:srgbClr val="00B050"/>
                </a:solidFill>
                <a:effectLst/>
                <a:latin typeface="Arial" panose="020B0604020202020204" pitchFamily="34" charset="0"/>
                <a:ea typeface="Times New Roman" panose="02020603050405020304" pitchFamily="18" charset="0"/>
              </a:rPr>
              <a:t>1.9.2023 </a:t>
            </a:r>
            <a:r>
              <a:rPr lang="fi-FI" sz="1800" dirty="0">
                <a:effectLst/>
                <a:latin typeface="Arial" panose="020B0604020202020204" pitchFamily="34" charset="0"/>
                <a:ea typeface="Times New Roman" panose="02020603050405020304" pitchFamily="18" charset="0"/>
              </a:rPr>
              <a:t>lukien:	</a:t>
            </a:r>
            <a:endParaRPr lang="fi-FI" sz="18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Edustettavien työntekijöiden määrä	€/kk	</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10-19</a:t>
            </a:r>
            <a:r>
              <a:rPr lang="fi-FI" sz="1800" i="1" dirty="0">
                <a:solidFill>
                  <a:srgbClr val="00B050"/>
                </a:solidFill>
                <a:effectLst/>
                <a:latin typeface="Arial" panose="020B0604020202020204" pitchFamily="34" charset="0"/>
                <a:ea typeface="Times New Roman" panose="02020603050405020304" pitchFamily="18" charset="0"/>
              </a:rPr>
              <a:t>				19 </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20-29				</a:t>
            </a:r>
            <a:r>
              <a:rPr lang="fi-FI" sz="1800" i="1" dirty="0">
                <a:solidFill>
                  <a:srgbClr val="00B050"/>
                </a:solidFill>
                <a:effectLst/>
                <a:latin typeface="Arial" panose="020B0604020202020204" pitchFamily="34" charset="0"/>
                <a:ea typeface="Times New Roman" panose="02020603050405020304" pitchFamily="18" charset="0"/>
              </a:rPr>
              <a:t>29</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30-100				</a:t>
            </a:r>
            <a:r>
              <a:rPr lang="fi-FI" sz="1800" i="1" dirty="0">
                <a:solidFill>
                  <a:srgbClr val="00B050"/>
                </a:solidFill>
                <a:effectLst/>
                <a:latin typeface="Arial" panose="020B0604020202020204" pitchFamily="34" charset="0"/>
                <a:ea typeface="Times New Roman" panose="02020603050405020304" pitchFamily="18" charset="0"/>
              </a:rPr>
              <a:t>47</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101-200				</a:t>
            </a:r>
            <a:r>
              <a:rPr lang="fi-FI" sz="1800" i="1" dirty="0">
                <a:solidFill>
                  <a:srgbClr val="00B050"/>
                </a:solidFill>
                <a:effectLst/>
                <a:latin typeface="Arial" panose="020B0604020202020204" pitchFamily="34" charset="0"/>
                <a:ea typeface="Times New Roman" panose="02020603050405020304" pitchFamily="18" charset="0"/>
              </a:rPr>
              <a:t>67</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201-300				</a:t>
            </a:r>
            <a:r>
              <a:rPr lang="fi-FI" sz="1800" i="1" dirty="0">
                <a:solidFill>
                  <a:srgbClr val="00B050"/>
                </a:solidFill>
                <a:effectLst/>
                <a:latin typeface="Arial" panose="020B0604020202020204" pitchFamily="34" charset="0"/>
                <a:ea typeface="Times New Roman" panose="02020603050405020304" pitchFamily="18" charset="0"/>
              </a:rPr>
              <a:t>87</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dirty="0">
                <a:effectLst/>
                <a:latin typeface="Arial" panose="020B0604020202020204" pitchFamily="34" charset="0"/>
                <a:ea typeface="Times New Roman" panose="02020603050405020304" pitchFamily="18" charset="0"/>
              </a:rPr>
              <a:t>301-					</a:t>
            </a:r>
            <a:r>
              <a:rPr lang="fi-FI" sz="1800" i="1" dirty="0">
                <a:solidFill>
                  <a:srgbClr val="00B050"/>
                </a:solidFill>
                <a:effectLst/>
                <a:latin typeface="Arial" panose="020B0604020202020204" pitchFamily="34" charset="0"/>
                <a:ea typeface="Times New Roman" panose="02020603050405020304" pitchFamily="18" charset="0"/>
              </a:rPr>
              <a:t>107</a:t>
            </a:r>
            <a:endParaRPr lang="fi-FI" sz="1800" dirty="0">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42E95BB4-10E0-6234-ADEA-7A9A30AC30DB}"/>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0BF572AC-305B-F25E-6076-8A6449601AB1}"/>
              </a:ext>
            </a:extLst>
          </p:cNvPr>
          <p:cNvSpPr>
            <a:spLocks noGrp="1"/>
          </p:cNvSpPr>
          <p:nvPr>
            <p:ph type="sldNum" sz="quarter" idx="12"/>
          </p:nvPr>
        </p:nvSpPr>
        <p:spPr/>
        <p:txBody>
          <a:bodyPr/>
          <a:lstStyle/>
          <a:p>
            <a:fld id="{03D2D5F4-4871-4469-8343-ED7F6811B37D}" type="slidenum">
              <a:rPr lang="fi-FI" smtClean="0"/>
              <a:pPr/>
              <a:t>38</a:t>
            </a:fld>
            <a:endParaRPr lang="fi-FI" dirty="0"/>
          </a:p>
        </p:txBody>
      </p:sp>
    </p:spTree>
    <p:extLst>
      <p:ext uri="{BB962C8B-B14F-4D97-AF65-F5344CB8AC3E}">
        <p14:creationId xmlns:p14="http://schemas.microsoft.com/office/powerpoint/2010/main" val="1779722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93F8BD-BF54-12B8-8AD6-E120B852DCC0}"/>
              </a:ext>
            </a:extLst>
          </p:cNvPr>
          <p:cNvSpPr>
            <a:spLocks noGrp="1"/>
          </p:cNvSpPr>
          <p:nvPr>
            <p:ph type="title"/>
          </p:nvPr>
        </p:nvSpPr>
        <p:spPr>
          <a:xfrm>
            <a:off x="803082" y="393108"/>
            <a:ext cx="10587162" cy="1525340"/>
          </a:xfrm>
        </p:spPr>
        <p:txBody>
          <a:bodyPr/>
          <a:lstStyle/>
          <a:p>
            <a:r>
              <a:rPr lang="fi-FI" sz="4000" b="1" dirty="0">
                <a:effectLst/>
                <a:latin typeface="Arial Black" panose="020B0A04020102020204" pitchFamily="34" charset="0"/>
                <a:ea typeface="Times New Roman" panose="02020603050405020304" pitchFamily="18" charset="0"/>
              </a:rPr>
              <a:t>Tekstimuutokset</a:t>
            </a:r>
            <a:br>
              <a:rPr lang="fi-FI" sz="4000" dirty="0">
                <a:effectLst/>
                <a:latin typeface="Arial Black" panose="020B0A04020102020204" pitchFamily="34" charset="0"/>
                <a:ea typeface="Times New Roman" panose="02020603050405020304" pitchFamily="18" charset="0"/>
              </a:rPr>
            </a:br>
            <a:endParaRPr lang="fi-FI" dirty="0">
              <a:latin typeface="Arial Black" panose="020B0A04020102020204" pitchFamily="34" charset="0"/>
            </a:endParaRPr>
          </a:p>
        </p:txBody>
      </p:sp>
      <p:sp>
        <p:nvSpPr>
          <p:cNvPr id="3" name="Sisällön paikkamerkki 2">
            <a:extLst>
              <a:ext uri="{FF2B5EF4-FFF2-40B4-BE49-F238E27FC236}">
                <a16:creationId xmlns:a16="http://schemas.microsoft.com/office/drawing/2014/main" id="{02B2C010-9C5E-BADA-2506-FF6F90801FFD}"/>
              </a:ext>
            </a:extLst>
          </p:cNvPr>
          <p:cNvSpPr>
            <a:spLocks noGrp="1"/>
          </p:cNvSpPr>
          <p:nvPr>
            <p:ph idx="1"/>
          </p:nvPr>
        </p:nvSpPr>
        <p:spPr>
          <a:xfrm>
            <a:off x="803082" y="1008405"/>
            <a:ext cx="10587162" cy="5098190"/>
          </a:xfrm>
        </p:spPr>
        <p:txBody>
          <a:bodyPr/>
          <a:lstStyle/>
          <a:p>
            <a:pPr marL="0" indent="0">
              <a:buNone/>
              <a:tabLst>
                <a:tab pos="-91440" algn="l"/>
                <a:tab pos="731520" algn="l"/>
                <a:tab pos="1554480" algn="l"/>
                <a:tab pos="2377440" algn="l"/>
                <a:tab pos="3200400" algn="l"/>
                <a:tab pos="4023360" algn="l"/>
                <a:tab pos="4846320" algn="l"/>
                <a:tab pos="5669280" algn="l"/>
                <a:tab pos="5943600" algn="l"/>
              </a:tabLst>
            </a:pPr>
            <a:r>
              <a:rPr lang="fi-FI" sz="1800" b="1" kern="0" dirty="0">
                <a:effectLst/>
                <a:latin typeface="Arial" panose="020B0604020202020204" pitchFamily="34" charset="0"/>
                <a:ea typeface="Times New Roman" panose="02020603050405020304" pitchFamily="18" charset="0"/>
              </a:rPr>
              <a:t>Työehtosopimus:</a:t>
            </a:r>
          </a:p>
          <a:p>
            <a:pPr>
              <a:spcBef>
                <a:spcPts val="1200"/>
              </a:spcBef>
              <a:spcAft>
                <a:spcPts val="300"/>
              </a:spcAft>
            </a:pPr>
            <a:r>
              <a:rPr lang="fi-FI" sz="1800" b="1" kern="0" dirty="0">
                <a:effectLst/>
                <a:latin typeface="Arial" panose="020B0604020202020204" pitchFamily="34" charset="0"/>
                <a:ea typeface="Times New Roman" panose="02020603050405020304" pitchFamily="18" charset="0"/>
              </a:rPr>
              <a:t>6 § 7 Työvuoroluettelon käyttö </a:t>
            </a:r>
            <a:endParaRPr lang="fi-FI" sz="1800" b="1" kern="1600" dirty="0">
              <a:effectLst/>
              <a:latin typeface="Arial" panose="020B0604020202020204" pitchFamily="34" charset="0"/>
              <a:ea typeface="Times New Roman" panose="02020603050405020304" pitchFamily="18" charset="0"/>
            </a:endParaRPr>
          </a:p>
          <a:p>
            <a:r>
              <a:rPr lang="fi-FI" sz="1800" dirty="0">
                <a:effectLst/>
                <a:latin typeface="Arial" panose="020B0604020202020204" pitchFamily="34" charset="0"/>
                <a:ea typeface="Times New Roman" panose="02020603050405020304" pitchFamily="18" charset="0"/>
              </a:rPr>
              <a:t>Kirjaus ennallaan, mutta lisätään soveltamisohjeet.</a:t>
            </a:r>
            <a:endParaRPr lang="fi-FI" sz="1800" dirty="0">
              <a:effectLst/>
              <a:latin typeface="Times New Roman" panose="02020603050405020304" pitchFamily="18" charset="0"/>
              <a:ea typeface="Times New Roman" panose="02020603050405020304" pitchFamily="18" charset="0"/>
            </a:endParaRPr>
          </a:p>
          <a:p>
            <a:pPr marL="188912" indent="0">
              <a:buNone/>
            </a:pPr>
            <a:r>
              <a:rPr lang="fi-FI" sz="1800" dirty="0">
                <a:solidFill>
                  <a:srgbClr val="00B050"/>
                </a:solidFill>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marL="188912" indent="0">
              <a:buNone/>
            </a:pPr>
            <a:r>
              <a:rPr lang="fi-FI" sz="1800" i="1" dirty="0">
                <a:solidFill>
                  <a:srgbClr val="00B050"/>
                </a:solidFill>
                <a:effectLst/>
                <a:latin typeface="Arial" panose="020B0604020202020204" pitchFamily="34" charset="0"/>
                <a:ea typeface="Times New Roman" panose="02020603050405020304" pitchFamily="18" charset="0"/>
              </a:rPr>
              <a:t>Soveltamisohje 1:</a:t>
            </a:r>
            <a:endParaRPr lang="fi-FI" sz="1800" dirty="0">
              <a:effectLst/>
              <a:latin typeface="Times New Roman" panose="02020603050405020304" pitchFamily="18" charset="0"/>
              <a:ea typeface="Times New Roman" panose="02020603050405020304" pitchFamily="18" charset="0"/>
            </a:endParaRPr>
          </a:p>
          <a:p>
            <a:pPr marL="457200"/>
            <a:r>
              <a:rPr lang="fi-FI" sz="1800" i="1" dirty="0">
                <a:solidFill>
                  <a:srgbClr val="00B050"/>
                </a:solidFill>
                <a:effectLst/>
                <a:latin typeface="Arial" panose="020B0604020202020204" pitchFamily="34" charset="0"/>
                <a:ea typeface="Times New Roman" panose="02020603050405020304" pitchFamily="18" charset="0"/>
              </a:rPr>
              <a:t>Kun sovitaan kokoaikatyöntekijän kanssa työnantajan aloitteesta ylimääräisestä työvuorosta tai työvuoron pidentämisestä, niin kyse on ylityöstä, jos työehtosopimuksen mukaiset ylityörajat ylittyvät. Mikäli taas työntekijän kanssa yhteisymmärryksessä sovitaan, miten vastaava työajan lyhentäminen toteutetaan tasoittumisjakson kuluessa, niin kyse on työvuoroluettelon muutoksesta.</a:t>
            </a:r>
            <a:endParaRPr lang="fi-FI" sz="1800" dirty="0">
              <a:effectLst/>
              <a:latin typeface="Times New Roman" panose="02020603050405020304" pitchFamily="18" charset="0"/>
              <a:ea typeface="Times New Roman" panose="02020603050405020304" pitchFamily="18" charset="0"/>
            </a:endParaRPr>
          </a:p>
          <a:p>
            <a:pPr marL="457200"/>
            <a:r>
              <a:rPr lang="fi-FI" sz="1800" i="1" dirty="0">
                <a:solidFill>
                  <a:srgbClr val="00B050"/>
                </a:solidFill>
                <a:effectLst/>
                <a:latin typeface="Arial" panose="020B0604020202020204" pitchFamily="34" charset="0"/>
                <a:ea typeface="Times New Roman" panose="02020603050405020304" pitchFamily="18" charset="0"/>
              </a:rPr>
              <a:t>(Liukuvassa ja joustotyöajassa on omat työaikalain mukaiset periaatteet muutosten toteuttamisesta)</a:t>
            </a:r>
            <a:endParaRPr lang="fi-FI" sz="1800" dirty="0">
              <a:effectLst/>
              <a:latin typeface="Times New Roman" panose="02020603050405020304" pitchFamily="18" charset="0"/>
              <a:ea typeface="Times New Roman" panose="02020603050405020304" pitchFamily="18" charset="0"/>
            </a:endParaRPr>
          </a:p>
          <a:p>
            <a:pPr marL="188912" indent="0">
              <a:buNone/>
            </a:pPr>
            <a:r>
              <a:rPr lang="fi-FI" sz="2000" dirty="0">
                <a:solidFill>
                  <a:srgbClr val="FF0000"/>
                </a:solidFill>
                <a:effectLst/>
                <a:latin typeface="Times New Roman" panose="02020603050405020304" pitchFamily="18" charset="0"/>
                <a:ea typeface="Times New Roman" panose="02020603050405020304" pitchFamily="18" charset="0"/>
              </a:rPr>
              <a:t>Ylityöstä tai työvuoroluettelon muutoksesta sopimisen tulee olla selkeätä, TES:n mukaista eikä siihen saa sisältyä painostusta.</a:t>
            </a:r>
          </a:p>
          <a:p>
            <a:pPr marL="188912" indent="0">
              <a:buNone/>
            </a:pPr>
            <a:r>
              <a:rPr lang="fi-FI" sz="1800" i="1" dirty="0">
                <a:solidFill>
                  <a:srgbClr val="00B050"/>
                </a:solidFill>
                <a:effectLst/>
                <a:latin typeface="Arial" panose="020B0604020202020204" pitchFamily="34" charset="0"/>
                <a:ea typeface="Times New Roman" panose="02020603050405020304" pitchFamily="18" charset="0"/>
              </a:rPr>
              <a:t>Soveltamisohje 2:</a:t>
            </a:r>
            <a:endParaRPr lang="fi-FI" sz="1800" dirty="0">
              <a:effectLst/>
              <a:latin typeface="Times New Roman" panose="02020603050405020304" pitchFamily="18" charset="0"/>
              <a:ea typeface="Times New Roman" panose="02020603050405020304" pitchFamily="18" charset="0"/>
            </a:endParaRPr>
          </a:p>
          <a:p>
            <a:pPr marL="457200"/>
            <a:r>
              <a:rPr lang="fi-FI" sz="1800" i="1" dirty="0">
                <a:solidFill>
                  <a:srgbClr val="00B050"/>
                </a:solidFill>
                <a:effectLst/>
                <a:latin typeface="Arial" panose="020B0604020202020204" pitchFamily="34" charset="0"/>
                <a:ea typeface="Times New Roman" panose="02020603050405020304" pitchFamily="18" charset="0"/>
              </a:rPr>
              <a:t>Painavassa ennalta-arvaamattomassa muutostilanteessa työnantajan yksipuolisesti toteuttama työvuoron muutos ei voi koskea jo alkanutta työvuoroa.</a:t>
            </a:r>
            <a:endParaRPr lang="fi-FI" sz="1800" i="1" dirty="0">
              <a:solidFill>
                <a:srgbClr val="00B050"/>
              </a:solidFill>
              <a:latin typeface="Arial" panose="020B0604020202020204" pitchFamily="34" charset="0"/>
              <a:ea typeface="Times New Roman" panose="02020603050405020304" pitchFamily="18" charset="0"/>
            </a:endParaRPr>
          </a:p>
          <a:p>
            <a:pPr marL="188912" indent="0">
              <a:buNone/>
            </a:pPr>
            <a:r>
              <a:rPr lang="fi-FI" sz="1800" dirty="0">
                <a:solidFill>
                  <a:srgbClr val="FF0000"/>
                </a:solidFill>
                <a:effectLst/>
                <a:latin typeface="Arial" panose="020B0604020202020204" pitchFamily="34" charset="0"/>
                <a:ea typeface="Times New Roman" panose="02020603050405020304" pitchFamily="18" charset="0"/>
              </a:rPr>
              <a:t>Kirjattu oikeuskäytännön mukainen raja työnantajan </a:t>
            </a:r>
            <a:r>
              <a:rPr lang="fi-FI" sz="1800" dirty="0" err="1">
                <a:solidFill>
                  <a:srgbClr val="FF0000"/>
                </a:solidFill>
                <a:effectLst/>
                <a:latin typeface="Arial" panose="020B0604020202020204" pitchFamily="34" charset="0"/>
                <a:ea typeface="Times New Roman" panose="02020603050405020304" pitchFamily="18" charset="0"/>
              </a:rPr>
              <a:t>direktiolle</a:t>
            </a:r>
            <a:r>
              <a:rPr lang="fi-FI" sz="1800" dirty="0">
                <a:solidFill>
                  <a:srgbClr val="FF0000"/>
                </a:solidFill>
                <a:effectLst/>
                <a:latin typeface="Arial" panose="020B0604020202020204" pitchFamily="34" charset="0"/>
                <a:ea typeface="Times New Roman" panose="02020603050405020304" pitchFamily="18" charset="0"/>
              </a:rPr>
              <a:t>.</a:t>
            </a:r>
          </a:p>
          <a:p>
            <a:pPr marL="188912" indent="0">
              <a:buNone/>
            </a:pPr>
            <a:endParaRPr lang="fi-FI" sz="18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endParaRPr lang="fi-FI" sz="1800" b="1" kern="1600" dirty="0">
              <a:effectLst/>
              <a:latin typeface="Arial" panose="020B0604020202020204" pitchFamily="34"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F35F849B-AA6E-D8F0-8839-AE0013000B7D}"/>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30DED147-8296-11E7-F97D-13C4C494701C}"/>
              </a:ext>
            </a:extLst>
          </p:cNvPr>
          <p:cNvSpPr>
            <a:spLocks noGrp="1"/>
          </p:cNvSpPr>
          <p:nvPr>
            <p:ph type="sldNum" sz="quarter" idx="12"/>
          </p:nvPr>
        </p:nvSpPr>
        <p:spPr/>
        <p:txBody>
          <a:bodyPr/>
          <a:lstStyle/>
          <a:p>
            <a:fld id="{03D2D5F4-4871-4469-8343-ED7F6811B37D}" type="slidenum">
              <a:rPr lang="fi-FI" smtClean="0"/>
              <a:pPr/>
              <a:t>39</a:t>
            </a:fld>
            <a:endParaRPr lang="fi-FI" dirty="0"/>
          </a:p>
        </p:txBody>
      </p:sp>
    </p:spTree>
    <p:extLst>
      <p:ext uri="{BB962C8B-B14F-4D97-AF65-F5344CB8AC3E}">
        <p14:creationId xmlns:p14="http://schemas.microsoft.com/office/powerpoint/2010/main" val="808851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B46545-F77E-3BD3-1881-9B124AAE94E1}"/>
              </a:ext>
            </a:extLst>
          </p:cNvPr>
          <p:cNvSpPr>
            <a:spLocks noGrp="1"/>
          </p:cNvSpPr>
          <p:nvPr>
            <p:ph type="title"/>
          </p:nvPr>
        </p:nvSpPr>
        <p:spPr>
          <a:xfrm>
            <a:off x="803082" y="504202"/>
            <a:ext cx="10587162" cy="1128045"/>
          </a:xfrm>
        </p:spPr>
        <p:txBody>
          <a:bodyPr/>
          <a:lstStyle/>
          <a:p>
            <a:r>
              <a:rPr lang="fi-FI" dirty="0"/>
              <a:t>Yksityisen sosiaalipalvelualan TES:n taustatilanne</a:t>
            </a:r>
          </a:p>
        </p:txBody>
      </p:sp>
      <p:sp>
        <p:nvSpPr>
          <p:cNvPr id="3" name="Sisällön paikkamerkki 2">
            <a:extLst>
              <a:ext uri="{FF2B5EF4-FFF2-40B4-BE49-F238E27FC236}">
                <a16:creationId xmlns:a16="http://schemas.microsoft.com/office/drawing/2014/main" id="{56AEC33F-F398-44BC-9451-63735C3F5135}"/>
              </a:ext>
            </a:extLst>
          </p:cNvPr>
          <p:cNvSpPr>
            <a:spLocks noGrp="1"/>
          </p:cNvSpPr>
          <p:nvPr>
            <p:ph idx="1"/>
          </p:nvPr>
        </p:nvSpPr>
        <p:spPr>
          <a:xfrm>
            <a:off x="803082" y="1700613"/>
            <a:ext cx="10587162" cy="4405981"/>
          </a:xfrm>
        </p:spPr>
        <p:txBody>
          <a:bodyPr/>
          <a:lstStyle/>
          <a:p>
            <a:r>
              <a:rPr lang="fi-FI" sz="2000" dirty="0">
                <a:ea typeface="Times New Roman" panose="02020603050405020304" pitchFamily="18" charset="0"/>
              </a:rPr>
              <a:t>Yksityisen sosiaalipalvelualan palkkataso alittaa samaa työtä kunnissa ja hyvinvointialueilla tekevien työntekijöiden kiinteän kuukausiansion useimmissa ammateissa.</a:t>
            </a:r>
          </a:p>
          <a:p>
            <a:r>
              <a:rPr lang="fi-FI" sz="2000" dirty="0">
                <a:ea typeface="Times New Roman" panose="02020603050405020304" pitchFamily="18" charset="0"/>
              </a:rPr>
              <a:t>Syksyn 2021 palkkatilastojen mukaan palkkaero kiinteässä kuukausipalkassa julkisen sosiaalipalvelun ja varhaiskasvatuksen hyväksi oli keskimäärin hoitoapulaisella 77 €, lähihoitajalla 150 €, sosiaaliohjaajalla 206 € ja varhaiskasvatuksen opettajalla 231 €.</a:t>
            </a:r>
          </a:p>
          <a:p>
            <a:r>
              <a:rPr lang="fi-FI" sz="2000" dirty="0">
                <a:ea typeface="Times New Roman" panose="02020603050405020304" pitchFamily="18" charset="0"/>
              </a:rPr>
              <a:t>Osittain palkkaeroa selittää julkispuolen korkeampi keski-ikä (julkinen 45,4 v, yksityinen sosiaalipalveluala 41 v)</a:t>
            </a:r>
          </a:p>
          <a:p>
            <a:r>
              <a:rPr lang="fi-FI" sz="2000" dirty="0">
                <a:ea typeface="Times New Roman" panose="02020603050405020304" pitchFamily="18" charset="0"/>
              </a:rPr>
              <a:t>Syksyn 2022 palkkatilaston mukaan koko yksityisen sosiaalipalvelualan kiinteä keskiansio oli 2530 €/kk, ilta- yö- ja viikonloppulisineen 2821 €/kk. </a:t>
            </a:r>
          </a:p>
          <a:p>
            <a:r>
              <a:rPr lang="fi-FI" sz="2000" dirty="0">
                <a:ea typeface="Times New Roman" panose="02020603050405020304" pitchFamily="18" charset="0"/>
              </a:rPr>
              <a:t>Alalla on työvoimapula kuten julkisella sektorillakin</a:t>
            </a:r>
          </a:p>
          <a:p>
            <a:r>
              <a:rPr lang="fi-FI" sz="2000" dirty="0">
                <a:ea typeface="Times New Roman" panose="02020603050405020304" pitchFamily="18" charset="0"/>
              </a:rPr>
              <a:t>Lähes kaikki yksityiset sosiaalipalvelut ovat hyvinvointialueiden kilpailuttamia ostopalveluita ja varhaiskasvatuksessa laajasti kuntien palvelusetelein rahoittamia. Julkisen sektorin maksama hinta alittaa keskimäärin merkittävästi niiden oman tuotantokustannuksen.</a:t>
            </a:r>
          </a:p>
          <a:p>
            <a:pPr marL="0" indent="0">
              <a:buNone/>
            </a:pPr>
            <a:endParaRPr lang="fi-FI" dirty="0"/>
          </a:p>
        </p:txBody>
      </p:sp>
      <p:sp>
        <p:nvSpPr>
          <p:cNvPr id="4" name="Alatunnisteen paikkamerkki 3">
            <a:extLst>
              <a:ext uri="{FF2B5EF4-FFF2-40B4-BE49-F238E27FC236}">
                <a16:creationId xmlns:a16="http://schemas.microsoft.com/office/drawing/2014/main" id="{DB4D990D-EA35-53FE-14F6-65F4C091720E}"/>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961A93CB-5563-C1EA-6E0E-6E5BCDE95AA7}"/>
              </a:ext>
            </a:extLst>
          </p:cNvPr>
          <p:cNvSpPr>
            <a:spLocks noGrp="1"/>
          </p:cNvSpPr>
          <p:nvPr>
            <p:ph type="sldNum" sz="quarter" idx="12"/>
          </p:nvPr>
        </p:nvSpPr>
        <p:spPr/>
        <p:txBody>
          <a:bodyPr/>
          <a:lstStyle/>
          <a:p>
            <a:fld id="{03D2D5F4-4871-4469-8343-ED7F6811B37D}" type="slidenum">
              <a:rPr lang="fi-FI" smtClean="0"/>
              <a:pPr/>
              <a:t>4</a:t>
            </a:fld>
            <a:endParaRPr lang="fi-FI" dirty="0"/>
          </a:p>
        </p:txBody>
      </p:sp>
    </p:spTree>
    <p:extLst>
      <p:ext uri="{BB962C8B-B14F-4D97-AF65-F5344CB8AC3E}">
        <p14:creationId xmlns:p14="http://schemas.microsoft.com/office/powerpoint/2010/main" val="2570712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54355C-6732-CB7E-F752-500013EF28FB}"/>
              </a:ext>
            </a:extLst>
          </p:cNvPr>
          <p:cNvSpPr>
            <a:spLocks noGrp="1"/>
          </p:cNvSpPr>
          <p:nvPr>
            <p:ph type="title"/>
          </p:nvPr>
        </p:nvSpPr>
        <p:spPr/>
        <p:txBody>
          <a:bodyPr/>
          <a:lstStyle/>
          <a:p>
            <a:r>
              <a:rPr lang="fi-FI" sz="4000" b="1" kern="0" dirty="0">
                <a:effectLst/>
                <a:latin typeface="Arial" panose="020B0604020202020204" pitchFamily="34" charset="0"/>
                <a:ea typeface="Times New Roman" panose="02020603050405020304" pitchFamily="18" charset="0"/>
              </a:rPr>
              <a:t>15 § Varallaolo ja hälytyskorvaus </a:t>
            </a:r>
            <a:br>
              <a:rPr lang="fi-FI" sz="4000" b="1" kern="1600" dirty="0">
                <a:effectLst/>
                <a:latin typeface="Arial" panose="020B0604020202020204" pitchFamily="34" charset="0"/>
                <a:ea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2543C0A9-9484-67D8-1926-E42013334150}"/>
              </a:ext>
            </a:extLst>
          </p:cNvPr>
          <p:cNvSpPr>
            <a:spLocks noGrp="1"/>
          </p:cNvSpPr>
          <p:nvPr>
            <p:ph idx="1"/>
          </p:nvPr>
        </p:nvSpPr>
        <p:spPr>
          <a:xfrm>
            <a:off x="803082" y="1674977"/>
            <a:ext cx="10587162" cy="4431618"/>
          </a:xfrm>
        </p:spPr>
        <p:txBody>
          <a:bodyPr/>
          <a:lstStyle/>
          <a:p>
            <a:pPr marL="0" indent="0">
              <a:buNone/>
            </a:pPr>
            <a:endParaRPr lang="fi-FI" sz="1800" dirty="0">
              <a:effectLst/>
              <a:latin typeface="Times New Roman" panose="02020603050405020304" pitchFamily="18" charset="0"/>
              <a:ea typeface="Times New Roman" panose="02020603050405020304" pitchFamily="18" charset="0"/>
            </a:endParaRPr>
          </a:p>
          <a:p>
            <a:pPr marL="457200"/>
            <a:r>
              <a:rPr lang="fi-FI" sz="1800" i="1" dirty="0">
                <a:solidFill>
                  <a:srgbClr val="00B050"/>
                </a:solidFill>
                <a:effectLst/>
                <a:latin typeface="Arial" panose="020B0604020202020204" pitchFamily="34" charset="0"/>
                <a:ea typeface="Times New Roman" panose="02020603050405020304" pitchFamily="18" charset="0"/>
              </a:rPr>
              <a:t>Hälytyskorvauksen tasoja korotetaan 13 % 1.9.2023 lukien</a:t>
            </a:r>
            <a:endParaRPr lang="fi-FI" sz="1800" dirty="0">
              <a:effectLst/>
              <a:latin typeface="Times New Roman" panose="02020603050405020304" pitchFamily="18" charset="0"/>
              <a:ea typeface="Times New Roman" panose="02020603050405020304" pitchFamily="18" charset="0"/>
            </a:endParaRPr>
          </a:p>
          <a:p>
            <a:pPr marL="188912" indent="0">
              <a:buNone/>
            </a:pPr>
            <a:r>
              <a:rPr lang="fi-FI" sz="1800" i="1" dirty="0">
                <a:solidFill>
                  <a:srgbClr val="00B050"/>
                </a:solidFill>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marL="457200"/>
            <a:r>
              <a:rPr lang="fi-FI" sz="1800" dirty="0">
                <a:effectLst/>
                <a:latin typeface="Arial" panose="020B0604020202020204" pitchFamily="34" charset="0"/>
                <a:ea typeface="Times New Roman" panose="02020603050405020304" pitchFamily="18" charset="0"/>
              </a:rPr>
              <a:t>Hälytyskorvauksen normaali määrä on </a:t>
            </a:r>
            <a:r>
              <a:rPr lang="fi-FI" sz="1800" i="1" dirty="0">
                <a:solidFill>
                  <a:srgbClr val="00B050"/>
                </a:solidFill>
                <a:effectLst/>
                <a:latin typeface="Arial" panose="020B0604020202020204" pitchFamily="34" charset="0"/>
                <a:ea typeface="Times New Roman" panose="02020603050405020304" pitchFamily="18" charset="0"/>
              </a:rPr>
              <a:t>28 </a:t>
            </a:r>
            <a:r>
              <a:rPr lang="fi-FI" sz="1800" dirty="0">
                <a:effectLst/>
                <a:latin typeface="Arial" panose="020B0604020202020204" pitchFamily="34" charset="0"/>
                <a:ea typeface="Times New Roman" panose="02020603050405020304" pitchFamily="18" charset="0"/>
              </a:rPr>
              <a:t>€. Mikäli työhön lähtemisen pitää kuitenkin tapahtua välittömästi hälytyksen tapahduttua, on hälytyskorvauksen määrä </a:t>
            </a:r>
            <a:r>
              <a:rPr lang="fi-FI" sz="1800" i="1" dirty="0">
                <a:solidFill>
                  <a:srgbClr val="00B050"/>
                </a:solidFill>
                <a:effectLst/>
                <a:latin typeface="Arial" panose="020B0604020202020204" pitchFamily="34" charset="0"/>
                <a:ea typeface="Times New Roman" panose="02020603050405020304" pitchFamily="18" charset="0"/>
              </a:rPr>
              <a:t>40</a:t>
            </a:r>
            <a:r>
              <a:rPr lang="fi-FI" sz="1800" dirty="0">
                <a:effectLst/>
                <a:latin typeface="Arial" panose="020B0604020202020204" pitchFamily="34" charset="0"/>
                <a:ea typeface="Times New Roman" panose="02020603050405020304" pitchFamily="18" charset="0"/>
              </a:rPr>
              <a:t> €. Mikäli työhön hälyttäminen merkitsee työntekijän työvuoroluetteloon merkityn työvuoron aloittamisen aikaistumista enintään tunnilla, on hälytyskorvauksen määrä </a:t>
            </a:r>
            <a:r>
              <a:rPr lang="fi-FI" sz="1800" i="1" dirty="0">
                <a:solidFill>
                  <a:srgbClr val="00B050"/>
                </a:solidFill>
                <a:effectLst/>
                <a:latin typeface="Arial" panose="020B0604020202020204" pitchFamily="34" charset="0"/>
                <a:ea typeface="Times New Roman" panose="02020603050405020304" pitchFamily="18" charset="0"/>
              </a:rPr>
              <a:t>16</a:t>
            </a:r>
            <a:r>
              <a:rPr lang="fi-FI" sz="1800" dirty="0">
                <a:effectLst/>
                <a:latin typeface="Arial" panose="020B0604020202020204" pitchFamily="34" charset="0"/>
                <a:ea typeface="Times New Roman" panose="02020603050405020304" pitchFamily="18" charset="0"/>
              </a:rPr>
              <a:t> €. </a:t>
            </a:r>
            <a:br>
              <a:rPr lang="fi-FI" sz="1800" dirty="0">
                <a:effectLst/>
                <a:latin typeface="Arial" panose="020B0604020202020204" pitchFamily="34" charset="0"/>
                <a:ea typeface="Times New Roman" panose="02020603050405020304" pitchFamily="18" charset="0"/>
              </a:rPr>
            </a:br>
            <a:endParaRPr lang="fi-FI" sz="1800" dirty="0">
              <a:effectLst/>
              <a:latin typeface="Times New Roman" panose="02020603050405020304" pitchFamily="18" charset="0"/>
              <a:ea typeface="Times New Roman" panose="02020603050405020304" pitchFamily="18" charset="0"/>
            </a:endParaRPr>
          </a:p>
          <a:p>
            <a:pPr marL="457200"/>
            <a:r>
              <a:rPr lang="fi-FI" sz="1800" dirty="0">
                <a:effectLst/>
                <a:latin typeface="Arial" panose="020B0604020202020204" pitchFamily="34" charset="0"/>
                <a:ea typeface="Times New Roman" panose="02020603050405020304" pitchFamily="18" charset="0"/>
              </a:rPr>
              <a:t>Velvollisuus hälytyskorvauksen maksamiseen ei koske lisätöiden tarjoamis­ta tarvittaessa työhön kutsuttaville osa-aikatyöntekijöille. </a:t>
            </a:r>
          </a:p>
          <a:p>
            <a:pPr marL="188912" indent="0">
              <a:buNone/>
            </a:pPr>
            <a:endParaRPr lang="fi-FI" sz="1800" dirty="0">
              <a:effectLst/>
              <a:latin typeface="Arial" panose="020B0604020202020204" pitchFamily="34" charset="0"/>
              <a:ea typeface="Times New Roman" panose="02020603050405020304" pitchFamily="18" charset="0"/>
            </a:endParaRPr>
          </a:p>
          <a:p>
            <a:pPr marL="188912" indent="0">
              <a:buNone/>
            </a:pPr>
            <a:r>
              <a:rPr lang="fi-FI" sz="1800" dirty="0">
                <a:solidFill>
                  <a:srgbClr val="FF0000"/>
                </a:solidFill>
                <a:latin typeface="Arial" panose="020B0604020202020204" pitchFamily="34" charset="0"/>
                <a:ea typeface="Times New Roman" panose="02020603050405020304" pitchFamily="18" charset="0"/>
              </a:rPr>
              <a:t>Tulkintakiista AY-puolen kanssa siitä, mitä </a:t>
            </a:r>
            <a:r>
              <a:rPr lang="fi-FI" sz="1800" dirty="0">
                <a:solidFill>
                  <a:srgbClr val="FF0000"/>
                </a:solidFill>
                <a:effectLst/>
                <a:latin typeface="Arial" panose="020B0604020202020204" pitchFamily="34" charset="0"/>
                <a:ea typeface="Times New Roman" panose="02020603050405020304" pitchFamily="18" charset="0"/>
              </a:rPr>
              <a:t>tarvittaessa työhön kutsuttavalla osa-aikatyöntekijällä tarkoitetaan. TA: Toistuvia MA-keikkalaisia esim. runkosopimuksella sekä vaihtelevaa työaikaa tekeviä työsuhteen aikana TT: Vain toistuvia MA-keikkalaisia esim. runkosopimuksella </a:t>
            </a:r>
            <a:endParaRPr lang="fi-FI" sz="1800" dirty="0">
              <a:solidFill>
                <a:srgbClr val="FF0000"/>
              </a:solidFill>
              <a:latin typeface="Arial" panose="020B0604020202020204" pitchFamily="34" charset="0"/>
              <a:ea typeface="Times New Roman" panose="02020603050405020304" pitchFamily="18" charset="0"/>
            </a:endParaRPr>
          </a:p>
          <a:p>
            <a:pPr marL="188912" indent="0">
              <a:buNone/>
            </a:pPr>
            <a:br>
              <a:rPr lang="fi-FI" sz="1800" dirty="0">
                <a:effectLst/>
                <a:latin typeface="Arial" panose="020B0604020202020204" pitchFamily="34" charset="0"/>
                <a:ea typeface="Times New Roman" panose="02020603050405020304" pitchFamily="18" charset="0"/>
              </a:rPr>
            </a:br>
            <a:endParaRPr lang="fi-FI" sz="1800" dirty="0">
              <a:effectLst/>
              <a:latin typeface="Times New Roman" panose="02020603050405020304" pitchFamily="18" charset="0"/>
              <a:ea typeface="Times New Roman" panose="02020603050405020304" pitchFamily="18" charset="0"/>
            </a:endParaRPr>
          </a:p>
          <a:p>
            <a:pPr marL="188912" indent="0">
              <a:buNone/>
            </a:pPr>
            <a:r>
              <a:rPr lang="fi-FI" sz="1800" i="1" dirty="0">
                <a:solidFill>
                  <a:srgbClr val="FFC000"/>
                </a:solidFill>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2D9BBC65-1AD4-EC2F-495F-8918B72F6307}"/>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4CEFCA7B-C455-9D11-5AAA-8BCD3AC3092D}"/>
              </a:ext>
            </a:extLst>
          </p:cNvPr>
          <p:cNvSpPr>
            <a:spLocks noGrp="1"/>
          </p:cNvSpPr>
          <p:nvPr>
            <p:ph type="sldNum" sz="quarter" idx="12"/>
          </p:nvPr>
        </p:nvSpPr>
        <p:spPr/>
        <p:txBody>
          <a:bodyPr/>
          <a:lstStyle/>
          <a:p>
            <a:fld id="{03D2D5F4-4871-4469-8343-ED7F6811B37D}" type="slidenum">
              <a:rPr lang="fi-FI" smtClean="0"/>
              <a:pPr/>
              <a:t>40</a:t>
            </a:fld>
            <a:endParaRPr lang="fi-FI" dirty="0"/>
          </a:p>
        </p:txBody>
      </p:sp>
    </p:spTree>
    <p:extLst>
      <p:ext uri="{BB962C8B-B14F-4D97-AF65-F5344CB8AC3E}">
        <p14:creationId xmlns:p14="http://schemas.microsoft.com/office/powerpoint/2010/main" val="4103718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1CDBBF-217D-FDD8-3604-4F07B7A27C0C}"/>
              </a:ext>
            </a:extLst>
          </p:cNvPr>
          <p:cNvSpPr>
            <a:spLocks noGrp="1"/>
          </p:cNvSpPr>
          <p:nvPr>
            <p:ph type="title"/>
          </p:nvPr>
        </p:nvSpPr>
        <p:spPr/>
        <p:txBody>
          <a:bodyPr/>
          <a:lstStyle/>
          <a:p>
            <a:r>
              <a:rPr lang="fi-FI" sz="4000" b="1" kern="0" dirty="0">
                <a:effectLst/>
                <a:latin typeface="Arial" panose="020B0604020202020204" pitchFamily="34" charset="0"/>
                <a:ea typeface="Times New Roman" panose="02020603050405020304" pitchFamily="18" charset="0"/>
              </a:rPr>
              <a:t>16 § Kielilisä </a:t>
            </a:r>
            <a:br>
              <a:rPr lang="fi-FI" sz="4000" b="1" kern="1600" dirty="0">
                <a:effectLst/>
                <a:latin typeface="Arial" panose="020B0604020202020204" pitchFamily="34" charset="0"/>
                <a:ea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0E79A7CF-E374-50C3-3CF6-F1AC145AD8BB}"/>
              </a:ext>
            </a:extLst>
          </p:cNvPr>
          <p:cNvSpPr>
            <a:spLocks noGrp="1"/>
          </p:cNvSpPr>
          <p:nvPr>
            <p:ph idx="1"/>
          </p:nvPr>
        </p:nvSpPr>
        <p:spPr/>
        <p:txBody>
          <a:bodyPr/>
          <a:lstStyle/>
          <a:p>
            <a:pPr marL="0" indent="0">
              <a:buNone/>
            </a:pPr>
            <a:endParaRPr lang="fi-FI" sz="2000" dirty="0">
              <a:effectLst/>
              <a:latin typeface="Times New Roman" panose="02020603050405020304" pitchFamily="18" charset="0"/>
              <a:ea typeface="Times New Roman" panose="02020603050405020304" pitchFamily="18" charset="0"/>
            </a:endParaRPr>
          </a:p>
          <a:p>
            <a:pPr marL="457200"/>
            <a:r>
              <a:rPr lang="fi-FI" sz="2000" i="1" dirty="0">
                <a:solidFill>
                  <a:srgbClr val="00B050"/>
                </a:solidFill>
                <a:effectLst/>
                <a:latin typeface="Arial" panose="020B0604020202020204" pitchFamily="34" charset="0"/>
                <a:ea typeface="Times New Roman" panose="02020603050405020304" pitchFamily="18" charset="0"/>
              </a:rPr>
              <a:t>Kielilisän tasoja korotetaan 13 % 1.9.2023 lukien</a:t>
            </a:r>
            <a:endParaRPr lang="fi-FI" sz="2000" dirty="0">
              <a:effectLst/>
              <a:latin typeface="Times New Roman" panose="02020603050405020304" pitchFamily="18" charset="0"/>
              <a:ea typeface="Times New Roman" panose="02020603050405020304" pitchFamily="18" charset="0"/>
            </a:endParaRPr>
          </a:p>
          <a:p>
            <a:pPr marL="188912" indent="0">
              <a:buNone/>
            </a:pPr>
            <a:r>
              <a:rPr lang="fi-FI" sz="2000" dirty="0">
                <a:effectLst/>
                <a:latin typeface="Arial" panose="020B0604020202020204" pitchFamily="34" charset="0"/>
                <a:ea typeface="Times New Roman" panose="02020603050405020304" pitchFamily="18" charset="0"/>
              </a:rPr>
              <a:t> </a:t>
            </a:r>
            <a:endParaRPr lang="fi-FI" sz="20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fi-FI" sz="2000" dirty="0">
                <a:effectLst/>
                <a:latin typeface="Arial" panose="020B0604020202020204" pitchFamily="34" charset="0"/>
                <a:ea typeface="Times New Roman" panose="02020603050405020304" pitchFamily="18" charset="0"/>
              </a:rPr>
              <a:t>Jos työnantaja edellyttää työntekijältä muun kuin suomen tai ruotsin kielen sujuvaa hallintaa tai viittomakielen hallintaa maksaa työnantaja kielilisää </a:t>
            </a:r>
            <a:r>
              <a:rPr lang="fi-FI" sz="2000" i="1" dirty="0">
                <a:solidFill>
                  <a:srgbClr val="00B050"/>
                </a:solidFill>
                <a:effectLst/>
                <a:latin typeface="Arial" panose="020B0604020202020204" pitchFamily="34" charset="0"/>
                <a:ea typeface="Times New Roman" panose="02020603050405020304" pitchFamily="18" charset="0"/>
              </a:rPr>
              <a:t>25 – 51</a:t>
            </a:r>
            <a:r>
              <a:rPr lang="fi-FI" sz="2000" dirty="0">
                <a:solidFill>
                  <a:srgbClr val="00B050"/>
                </a:solidFill>
                <a:effectLst/>
                <a:latin typeface="Arial" panose="020B0604020202020204" pitchFamily="34" charset="0"/>
                <a:ea typeface="Times New Roman" panose="02020603050405020304" pitchFamily="18" charset="0"/>
              </a:rPr>
              <a:t> </a:t>
            </a:r>
            <a:r>
              <a:rPr lang="fi-FI" sz="2000" dirty="0">
                <a:effectLst/>
                <a:latin typeface="Arial" panose="020B0604020202020204" pitchFamily="34" charset="0"/>
                <a:ea typeface="Times New Roman" panose="02020603050405020304" pitchFamily="18" charset="0"/>
              </a:rPr>
              <a:t>euroa kuukaudessa kielitaidosta ja kielen käyttötarpeesta riippuen tai muutoin ottaa edellytetyn kielitaidon palkkauksessa huomioon vähintään em. tasoisena. Kielilisää ei pidä maksaa, jos työ luonteensa puolesta edellyttää vie­raan kielen hallintaa. </a:t>
            </a:r>
            <a:endParaRPr lang="fi-FI" sz="2000" dirty="0">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8E12F728-1C40-2AF7-873F-F3EF3BDEF957}"/>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0AC3A8B7-C045-83E7-53F7-D625E8CBADEF}"/>
              </a:ext>
            </a:extLst>
          </p:cNvPr>
          <p:cNvSpPr>
            <a:spLocks noGrp="1"/>
          </p:cNvSpPr>
          <p:nvPr>
            <p:ph type="sldNum" sz="quarter" idx="12"/>
          </p:nvPr>
        </p:nvSpPr>
        <p:spPr/>
        <p:txBody>
          <a:bodyPr/>
          <a:lstStyle/>
          <a:p>
            <a:fld id="{03D2D5F4-4871-4469-8343-ED7F6811B37D}" type="slidenum">
              <a:rPr lang="fi-FI" smtClean="0"/>
              <a:pPr/>
              <a:t>41</a:t>
            </a:fld>
            <a:endParaRPr lang="fi-FI" dirty="0"/>
          </a:p>
        </p:txBody>
      </p:sp>
    </p:spTree>
    <p:extLst>
      <p:ext uri="{BB962C8B-B14F-4D97-AF65-F5344CB8AC3E}">
        <p14:creationId xmlns:p14="http://schemas.microsoft.com/office/powerpoint/2010/main" val="361756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458920-0824-8B12-1EA0-3991047963A3}"/>
              </a:ext>
            </a:extLst>
          </p:cNvPr>
          <p:cNvSpPr>
            <a:spLocks noGrp="1"/>
          </p:cNvSpPr>
          <p:nvPr>
            <p:ph type="title"/>
          </p:nvPr>
        </p:nvSpPr>
        <p:spPr>
          <a:xfrm>
            <a:off x="803082" y="358924"/>
            <a:ext cx="10587162" cy="1196411"/>
          </a:xfrm>
        </p:spPr>
        <p:txBody>
          <a:bodyPr/>
          <a:lstStyle/>
          <a:p>
            <a:pPr>
              <a:spcBef>
                <a:spcPts val="1200"/>
              </a:spcBef>
              <a:spcAft>
                <a:spcPts val="300"/>
              </a:spcAft>
            </a:pPr>
            <a:r>
              <a:rPr lang="fi-FI" sz="4000" b="1" kern="0" dirty="0">
                <a:effectLst/>
                <a:latin typeface="Arial Black" panose="020B0A04020102020204" pitchFamily="34" charset="0"/>
                <a:ea typeface="Times New Roman" panose="02020603050405020304" pitchFamily="18" charset="0"/>
              </a:rPr>
              <a:t>18 § Vuosiloma: </a:t>
            </a:r>
            <a:r>
              <a:rPr lang="fi-FI" sz="4000" b="1" dirty="0">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Vuosiloman antaminen </a:t>
            </a:r>
            <a:br>
              <a:rPr lang="fi-FI" sz="4000" b="1" dirty="0">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br>
            <a:endParaRPr lang="fi-FI" dirty="0">
              <a:solidFill>
                <a:schemeClr val="tx2"/>
              </a:solidFill>
              <a:latin typeface="Arial Black" panose="020B0A04020102020204" pitchFamily="34" charset="0"/>
            </a:endParaRPr>
          </a:p>
        </p:txBody>
      </p:sp>
      <p:sp>
        <p:nvSpPr>
          <p:cNvPr id="3" name="Sisällön paikkamerkki 2">
            <a:extLst>
              <a:ext uri="{FF2B5EF4-FFF2-40B4-BE49-F238E27FC236}">
                <a16:creationId xmlns:a16="http://schemas.microsoft.com/office/drawing/2014/main" id="{69680C46-FEDD-3069-1626-C859C5EFB40E}"/>
              </a:ext>
            </a:extLst>
          </p:cNvPr>
          <p:cNvSpPr>
            <a:spLocks noGrp="1"/>
          </p:cNvSpPr>
          <p:nvPr>
            <p:ph idx="1"/>
          </p:nvPr>
        </p:nvSpPr>
        <p:spPr>
          <a:xfrm>
            <a:off x="803082" y="820396"/>
            <a:ext cx="10587162" cy="5286199"/>
          </a:xfrm>
        </p:spPr>
        <p:txBody>
          <a:bodyPr/>
          <a:lstStyle/>
          <a:p>
            <a:pPr marL="0" indent="0">
              <a:buNone/>
            </a:pPr>
            <a:endParaRPr lang="fi-FI" sz="1800" dirty="0">
              <a:effectLst/>
              <a:latin typeface="Times New Roman" panose="02020603050405020304" pitchFamily="18" charset="0"/>
              <a:ea typeface="Times New Roman" panose="02020603050405020304" pitchFamily="18" charset="0"/>
            </a:endParaRPr>
          </a:p>
          <a:p>
            <a:pPr marL="228600"/>
            <a:r>
              <a:rPr lang="fi-FI" sz="1800" dirty="0">
                <a:effectLst/>
                <a:latin typeface="Arial" panose="020B0604020202020204" pitchFamily="34" charset="0"/>
                <a:ea typeface="Times New Roman" panose="02020603050405020304" pitchFamily="18" charset="0"/>
              </a:rPr>
              <a:t>5. Viisi viikkoa ylittävä loman osuus annetaan työnantajan määräämänä aika­na kesäloma- tai talvilomakaudella. Lakimääräinen vuosiloma annetaan vuo­silomalain mukaisesti. </a:t>
            </a:r>
            <a:br>
              <a:rPr lang="fi-FI" sz="1800" dirty="0">
                <a:effectLst/>
                <a:latin typeface="Arial" panose="020B0604020202020204" pitchFamily="34" charset="0"/>
                <a:ea typeface="Times New Roman" panose="02020603050405020304" pitchFamily="18" charset="0"/>
              </a:rPr>
            </a:br>
            <a:endParaRPr lang="fi-FI" sz="1800" dirty="0">
              <a:effectLst/>
              <a:latin typeface="Times New Roman" panose="02020603050405020304" pitchFamily="18" charset="0"/>
              <a:ea typeface="Times New Roman" panose="02020603050405020304" pitchFamily="18" charset="0"/>
            </a:endParaRPr>
          </a:p>
          <a:p>
            <a:pPr indent="0" fontAlgn="base">
              <a:spcBef>
                <a:spcPts val="200"/>
              </a:spcBef>
              <a:buNone/>
            </a:pPr>
            <a:r>
              <a:rPr lang="fi-FI" sz="1800" b="1" i="1" dirty="0">
                <a:effectLst/>
                <a:latin typeface="Arial" panose="020B0604020202020204" pitchFamily="34" charset="0"/>
                <a:ea typeface="Times New Roman" panose="02020603050405020304" pitchFamily="18" charset="0"/>
                <a:cs typeface="Times New Roman" panose="02020603050405020304" pitchFamily="18" charset="0"/>
              </a:rPr>
              <a:t>Soveltamisohje: </a:t>
            </a:r>
            <a:endParaRPr lang="fi-FI" sz="18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indent="228600" fontAlgn="base">
              <a:spcBef>
                <a:spcPts val="200"/>
              </a:spcBef>
              <a:spcAft>
                <a:spcPts val="750"/>
              </a:spcAft>
            </a:pPr>
            <a:r>
              <a:rPr lang="fi-FI" sz="1800" b="1" i="1" dirty="0">
                <a:effectLst/>
                <a:latin typeface="Arial" panose="020B0604020202020204" pitchFamily="34" charset="0"/>
                <a:ea typeface="Times New Roman" panose="02020603050405020304" pitchFamily="18" charset="0"/>
                <a:cs typeface="Times New Roman" panose="02020603050405020304" pitchFamily="18" charset="0"/>
              </a:rPr>
              <a:t>1.Vuosiloman antamisajankohta</a:t>
            </a:r>
          </a:p>
          <a:p>
            <a:pPr marL="228600"/>
            <a:r>
              <a:rPr lang="fi-FI" sz="1800" dirty="0">
                <a:effectLst/>
                <a:latin typeface="Arial" panose="020B0604020202020204" pitchFamily="34" charset="0"/>
                <a:ea typeface="Times New Roman" panose="02020603050405020304" pitchFamily="18" charset="0"/>
              </a:rPr>
              <a:t>Ilman sopimista 4 viikon kesäloma tai 1 viikon talviloma voidaan jakaa useampaan osaan tämän soveltamisohjeen mukaan vain erittäin poikkeuksellisissa tilanteissa, joissa palvelun tarjoamista ei voida sijaisjärjestelyillä tai muilla toimilla taata.</a:t>
            </a:r>
            <a:endParaRPr lang="fi-FI" sz="1800" dirty="0">
              <a:effectLst/>
              <a:latin typeface="Times New Roman" panose="02020603050405020304" pitchFamily="18" charset="0"/>
              <a:ea typeface="Times New Roman" panose="02020603050405020304" pitchFamily="18" charset="0"/>
            </a:endParaRPr>
          </a:p>
          <a:p>
            <a:pPr marL="228600"/>
            <a:r>
              <a:rPr lang="fi-FI" sz="1800" i="1" dirty="0">
                <a:solidFill>
                  <a:srgbClr val="00B050"/>
                </a:solidFill>
                <a:effectLst/>
                <a:latin typeface="Arial" panose="020B0604020202020204" pitchFamily="34" charset="0"/>
                <a:ea typeface="Times New Roman" panose="02020603050405020304" pitchFamily="18" charset="0"/>
              </a:rPr>
              <a:t>Soveltamisohje: </a:t>
            </a:r>
            <a:endParaRPr lang="fi-FI" sz="1800" dirty="0">
              <a:effectLst/>
              <a:latin typeface="Times New Roman" panose="02020603050405020304" pitchFamily="18" charset="0"/>
              <a:ea typeface="Times New Roman" panose="02020603050405020304" pitchFamily="18" charset="0"/>
            </a:endParaRPr>
          </a:p>
          <a:p>
            <a:pPr marL="228600"/>
            <a:r>
              <a:rPr lang="fi-FI" sz="1800" i="1" dirty="0">
                <a:solidFill>
                  <a:srgbClr val="00B050"/>
                </a:solidFill>
                <a:effectLst/>
                <a:latin typeface="Arial" panose="020B0604020202020204" pitchFamily="34" charset="0"/>
                <a:ea typeface="Times New Roman" panose="02020603050405020304" pitchFamily="18" charset="0"/>
              </a:rPr>
              <a:t>Lomien jakaminen ilman sopimista edellyttää lisäksi, että mahdollinen erittäin poikkeuksellinen tarve lomien jakamiseen on käyty etukäteen perusteluineen läpi luottamusmiehen ja kunkin työntekijän kanssa tai luottamusmiehen puuttuessa yhdessä työntekijöiden kanssa ja kunkin työntekijän kanssa.</a:t>
            </a:r>
            <a:endParaRPr lang="fi-FI" sz="1800" dirty="0">
              <a:effectLst/>
              <a:latin typeface="Times New Roman" panose="02020603050405020304" pitchFamily="18" charset="0"/>
              <a:ea typeface="Times New Roman" panose="02020603050405020304" pitchFamily="18" charset="0"/>
            </a:endParaRPr>
          </a:p>
          <a:p>
            <a:pPr marL="0" indent="0">
              <a:buNone/>
            </a:pPr>
            <a:r>
              <a:rPr lang="fi-FI" sz="1800"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marL="228600" fontAlgn="base"/>
            <a:r>
              <a:rPr lang="fi-FI" sz="1800" i="1" dirty="0">
                <a:solidFill>
                  <a:srgbClr val="00B050"/>
                </a:solidFill>
                <a:effectLst/>
                <a:latin typeface="Arial" panose="020B0604020202020204" pitchFamily="34" charset="0"/>
                <a:ea typeface="Times New Roman" panose="02020603050405020304" pitchFamily="18" charset="0"/>
              </a:rPr>
              <a:t>Lisäksi on huomioitava kohdan 3 periaatteet työntekijöiden toiveiden kuulemisesta ja mahdollisuuksien mukaan niiden huomioonottamisesta ja tasapuolisuudesta lomien sijoittamisessa.</a:t>
            </a:r>
            <a:endParaRPr lang="fi-FI" sz="1800" dirty="0">
              <a:effectLst/>
              <a:latin typeface="Times New Roman" panose="02020603050405020304" pitchFamily="18" charset="0"/>
              <a:ea typeface="Times New Roman" panose="02020603050405020304" pitchFamily="18" charset="0"/>
            </a:endParaRPr>
          </a:p>
          <a:p>
            <a:pPr marL="0" indent="0">
              <a:buNone/>
            </a:pPr>
            <a:r>
              <a:rPr lang="fi-FI" sz="1800" i="1" dirty="0">
                <a:solidFill>
                  <a:srgbClr val="00B050"/>
                </a:solidFill>
                <a:effectLst/>
                <a:latin typeface="Arial" panose="020B0604020202020204" pitchFamily="34" charset="0"/>
                <a:ea typeface="Times New Roman" panose="02020603050405020304" pitchFamily="18" charset="0"/>
              </a:rPr>
              <a:t> </a:t>
            </a:r>
            <a:r>
              <a:rPr lang="fi-FI" sz="1800" dirty="0">
                <a:solidFill>
                  <a:srgbClr val="FF0000"/>
                </a:solidFill>
                <a:effectLst/>
                <a:latin typeface="Arial" panose="020B0604020202020204" pitchFamily="34" charset="0"/>
                <a:ea typeface="Times New Roman" panose="02020603050405020304" pitchFamily="18" charset="0"/>
              </a:rPr>
              <a:t>Lisäsoveltamisohjeiden taustalla AY-puolen huoli siitä, ettei lomia aiheetta jaeta.</a:t>
            </a:r>
            <a:endParaRPr lang="fi-FI" sz="1800" dirty="0">
              <a:solidFill>
                <a:srgbClr val="FF0000"/>
              </a:solidFill>
              <a:effectLst/>
              <a:latin typeface="Times New Roman" panose="02020603050405020304" pitchFamily="18" charset="0"/>
              <a:ea typeface="Times New Roman" panose="02020603050405020304" pitchFamily="18" charset="0"/>
            </a:endParaRPr>
          </a:p>
          <a:p>
            <a:pPr indent="228600" fontAlgn="base">
              <a:spcBef>
                <a:spcPts val="200"/>
              </a:spcBef>
              <a:spcAft>
                <a:spcPts val="750"/>
              </a:spcAft>
            </a:pPr>
            <a:endParaRPr lang="fi-FI"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A1EF99A0-1076-BCC6-AD80-369AEF61208E}"/>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97E6DDD9-F133-5B34-E2D0-6B3875DB6205}"/>
              </a:ext>
            </a:extLst>
          </p:cNvPr>
          <p:cNvSpPr>
            <a:spLocks noGrp="1"/>
          </p:cNvSpPr>
          <p:nvPr>
            <p:ph type="sldNum" sz="quarter" idx="12"/>
          </p:nvPr>
        </p:nvSpPr>
        <p:spPr/>
        <p:txBody>
          <a:bodyPr/>
          <a:lstStyle/>
          <a:p>
            <a:fld id="{03D2D5F4-4871-4469-8343-ED7F6811B37D}" type="slidenum">
              <a:rPr lang="fi-FI" smtClean="0"/>
              <a:pPr/>
              <a:t>42</a:t>
            </a:fld>
            <a:endParaRPr lang="fi-FI" dirty="0"/>
          </a:p>
        </p:txBody>
      </p:sp>
    </p:spTree>
    <p:extLst>
      <p:ext uri="{BB962C8B-B14F-4D97-AF65-F5344CB8AC3E}">
        <p14:creationId xmlns:p14="http://schemas.microsoft.com/office/powerpoint/2010/main" val="902844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E65FF2-6E7D-6E51-72F2-D56ACB5EA089}"/>
              </a:ext>
            </a:extLst>
          </p:cNvPr>
          <p:cNvSpPr>
            <a:spLocks noGrp="1"/>
          </p:cNvSpPr>
          <p:nvPr>
            <p:ph type="title"/>
          </p:nvPr>
        </p:nvSpPr>
        <p:spPr/>
        <p:txBody>
          <a:bodyPr/>
          <a:lstStyle/>
          <a:p>
            <a:r>
              <a:rPr lang="fi-FI" sz="4000" b="1" dirty="0">
                <a:effectLst/>
                <a:latin typeface="Arial" panose="020B0604020202020204" pitchFamily="34" charset="0"/>
                <a:ea typeface="Times New Roman" panose="02020603050405020304" pitchFamily="18" charset="0"/>
              </a:rPr>
              <a:t>Paikallisen sopimisen menettelytavat 2 § </a:t>
            </a:r>
            <a:br>
              <a:rPr lang="fi-FI" sz="4000" dirty="0">
                <a:effectLst/>
                <a:latin typeface="Times New Roman" panose="02020603050405020304" pitchFamily="18" charset="0"/>
                <a:ea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A4FB3617-3ABF-A33A-9E2B-B4F84A3A60A5}"/>
              </a:ext>
            </a:extLst>
          </p:cNvPr>
          <p:cNvSpPr>
            <a:spLocks noGrp="1"/>
          </p:cNvSpPr>
          <p:nvPr>
            <p:ph idx="1"/>
          </p:nvPr>
        </p:nvSpPr>
        <p:spPr/>
        <p:txBody>
          <a:bodyPr/>
          <a:lstStyle/>
          <a:p>
            <a:pPr indent="0">
              <a:buNone/>
            </a:pPr>
            <a:r>
              <a:rPr lang="fi-FI" sz="1800"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Arial" panose="020B0604020202020204" pitchFamily="34" charset="0"/>
                <a:ea typeface="Times New Roman" panose="02020603050405020304" pitchFamily="18" charset="0"/>
              </a:rPr>
              <a:t>Neuvottelu- ja sopijaosapuolina voivat olla työehtosopimukseen sidottu työnanta­ja sekä luottamusmies tai tämän puuttuessa työntekijät yhdessä tai valitsemansa edustajan välityksellä tai rekisteröity yrityskohtainen työntekijöiden yhdistys tai vas­taava.</a:t>
            </a:r>
            <a:endParaRPr lang="fi-FI" sz="1800" dirty="0">
              <a:effectLst/>
              <a:latin typeface="Times New Roman" panose="02020603050405020304" pitchFamily="18" charset="0"/>
              <a:ea typeface="Times New Roman" panose="02020603050405020304" pitchFamily="18" charset="0"/>
            </a:endParaRPr>
          </a:p>
          <a:p>
            <a:pPr marL="0" indent="0">
              <a:buNone/>
            </a:pPr>
            <a:endParaRPr lang="fi-FI" sz="1800" dirty="0">
              <a:effectLst/>
              <a:latin typeface="Times New Roman" panose="02020603050405020304" pitchFamily="18" charset="0"/>
              <a:ea typeface="Times New Roman" panose="02020603050405020304" pitchFamily="18" charset="0"/>
            </a:endParaRPr>
          </a:p>
          <a:p>
            <a:r>
              <a:rPr lang="fi-FI" sz="1800" i="1" dirty="0">
                <a:solidFill>
                  <a:srgbClr val="00B050"/>
                </a:solidFill>
                <a:effectLst/>
                <a:latin typeface="Arial" panose="020B0604020202020204" pitchFamily="34" charset="0"/>
                <a:ea typeface="Times New Roman" panose="02020603050405020304" pitchFamily="18" charset="0"/>
              </a:rPr>
              <a:t>Mikäli jollakin allekirjoittajajärjestöllä on luottamusmies, voivat toisiin allekirjoittajajärjestöihin kuuluvat työntekijät valtuuttaa tämän luottamusmiehen myös itseään edustamaan tai he voivat valita keskuudestaan oman edustajan/edustajat. </a:t>
            </a:r>
            <a:endParaRPr lang="fi-FI" sz="1800" dirty="0">
              <a:effectLst/>
              <a:latin typeface="Times New Roman" panose="02020603050405020304" pitchFamily="18" charset="0"/>
              <a:ea typeface="Times New Roman" panose="02020603050405020304" pitchFamily="18" charset="0"/>
            </a:endParaRPr>
          </a:p>
          <a:p>
            <a:pPr marL="0" indent="0">
              <a:buNone/>
            </a:pPr>
            <a:r>
              <a:rPr lang="fi-FI" sz="1800" i="1" dirty="0">
                <a:solidFill>
                  <a:srgbClr val="00B050"/>
                </a:solidFill>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r>
              <a:rPr lang="fi-FI" sz="1800" i="1" dirty="0">
                <a:solidFill>
                  <a:srgbClr val="00B050"/>
                </a:solidFill>
                <a:effectLst/>
                <a:latin typeface="Arial" panose="020B0604020202020204" pitchFamily="34" charset="0"/>
                <a:ea typeface="Times New Roman" panose="02020603050405020304" pitchFamily="18" charset="0"/>
              </a:rPr>
              <a:t>Neuvottelujen alussa todetaan, ketkä ovat neuvottelijat ja mitä tahoja he edustavat.</a:t>
            </a:r>
          </a:p>
          <a:p>
            <a:pPr marL="0" indent="0">
              <a:buNone/>
            </a:pPr>
            <a:endParaRPr lang="fi-FI" sz="1800" dirty="0">
              <a:effectLst/>
              <a:latin typeface="Times New Roman" panose="02020603050405020304" pitchFamily="18" charset="0"/>
              <a:ea typeface="Times New Roman" panose="02020603050405020304" pitchFamily="18" charset="0"/>
            </a:endParaRPr>
          </a:p>
          <a:p>
            <a:pPr marL="0" indent="0">
              <a:buNone/>
            </a:pPr>
            <a:r>
              <a:rPr lang="fi-FI" sz="1800" dirty="0">
                <a:solidFill>
                  <a:srgbClr val="FF0000"/>
                </a:solidFill>
                <a:latin typeface="Arial" panose="020B0604020202020204" pitchFamily="34" charset="0"/>
                <a:ea typeface="Times New Roman" panose="02020603050405020304" pitchFamily="18" charset="0"/>
              </a:rPr>
              <a:t>Epäselvään tilanteeseen saatiin nyt selkeytys</a:t>
            </a:r>
            <a:endParaRPr lang="fi-FI" sz="1800" dirty="0">
              <a:solidFill>
                <a:srgbClr val="FF0000"/>
              </a:solidFill>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10232E87-A012-8A1D-7E53-10D5CF20083B}"/>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0AD4AE8A-4EFD-5040-C7E6-596F871F3A33}"/>
              </a:ext>
            </a:extLst>
          </p:cNvPr>
          <p:cNvSpPr>
            <a:spLocks noGrp="1"/>
          </p:cNvSpPr>
          <p:nvPr>
            <p:ph type="sldNum" sz="quarter" idx="12"/>
          </p:nvPr>
        </p:nvSpPr>
        <p:spPr/>
        <p:txBody>
          <a:bodyPr/>
          <a:lstStyle/>
          <a:p>
            <a:fld id="{03D2D5F4-4871-4469-8343-ED7F6811B37D}" type="slidenum">
              <a:rPr lang="fi-FI" smtClean="0"/>
              <a:pPr/>
              <a:t>43</a:t>
            </a:fld>
            <a:endParaRPr lang="fi-FI" dirty="0"/>
          </a:p>
        </p:txBody>
      </p:sp>
    </p:spTree>
    <p:extLst>
      <p:ext uri="{BB962C8B-B14F-4D97-AF65-F5344CB8AC3E}">
        <p14:creationId xmlns:p14="http://schemas.microsoft.com/office/powerpoint/2010/main" val="1637876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3C2735-8FF3-27C3-1DC2-69B50A07473C}"/>
              </a:ext>
            </a:extLst>
          </p:cNvPr>
          <p:cNvSpPr>
            <a:spLocks noGrp="1"/>
          </p:cNvSpPr>
          <p:nvPr>
            <p:ph type="title"/>
          </p:nvPr>
        </p:nvSpPr>
        <p:spPr/>
        <p:txBody>
          <a:bodyPr/>
          <a:lstStyle/>
          <a:p>
            <a:r>
              <a:rPr lang="fi-FI" sz="4000" b="1" kern="0" dirty="0">
                <a:effectLst/>
                <a:latin typeface="Arial" panose="020B0604020202020204" pitchFamily="34" charset="0"/>
                <a:ea typeface="Times New Roman" panose="02020603050405020304" pitchFamily="18" charset="0"/>
              </a:rPr>
              <a:t>Palkkasopimus 5 § Osa-aikaiset työntekijät </a:t>
            </a:r>
            <a:br>
              <a:rPr lang="fi-FI" sz="4000" b="1" kern="1600" dirty="0">
                <a:effectLst/>
                <a:latin typeface="Arial" panose="020B0604020202020204" pitchFamily="34" charset="0"/>
                <a:ea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69777766-41F0-3DEB-8601-8EF68C3EA301}"/>
              </a:ext>
            </a:extLst>
          </p:cNvPr>
          <p:cNvSpPr>
            <a:spLocks noGrp="1"/>
          </p:cNvSpPr>
          <p:nvPr>
            <p:ph idx="1"/>
          </p:nvPr>
        </p:nvSpPr>
        <p:spPr/>
        <p:txBody>
          <a:bodyPr/>
          <a:lstStyle/>
          <a:p>
            <a:pPr marL="0" indent="0">
              <a:buNone/>
            </a:pPr>
            <a:endParaRPr lang="fi-FI" sz="1800" dirty="0">
              <a:effectLst/>
              <a:latin typeface="Times New Roman" panose="02020603050405020304" pitchFamily="18" charset="0"/>
              <a:ea typeface="Times New Roman" panose="02020603050405020304" pitchFamily="18" charset="0"/>
            </a:endParaRPr>
          </a:p>
          <a:p>
            <a:pPr marL="457200"/>
            <a:r>
              <a:rPr lang="fi-FI" sz="1800" dirty="0">
                <a:effectLst/>
                <a:latin typeface="Arial" panose="020B0604020202020204" pitchFamily="34" charset="0"/>
                <a:ea typeface="Times New Roman" panose="02020603050405020304" pitchFamily="18" charset="0"/>
              </a:rPr>
              <a:t>Kuukausipalkkaisen osa-aikatyöntekijän kuukausipalkka määräytyy hänen kanssaan sovitun viikkotyöajan ja vastaavaan työhön sovellettavan työ­ehtosopimuksen mukaisen enimmäisviikkotyöajan suhteessa. </a:t>
            </a:r>
            <a:endParaRPr lang="fi-FI" sz="1800" dirty="0">
              <a:effectLst/>
              <a:latin typeface="Times New Roman" panose="02020603050405020304" pitchFamily="18" charset="0"/>
              <a:ea typeface="Times New Roman" panose="02020603050405020304" pitchFamily="18" charset="0"/>
            </a:endParaRPr>
          </a:p>
          <a:p>
            <a:pPr marL="0" indent="0">
              <a:buNone/>
            </a:pPr>
            <a:endParaRPr lang="fi-FI" sz="1800" dirty="0">
              <a:effectLst/>
              <a:latin typeface="Times New Roman" panose="02020603050405020304" pitchFamily="18" charset="0"/>
              <a:ea typeface="Times New Roman" panose="02020603050405020304" pitchFamily="18" charset="0"/>
            </a:endParaRPr>
          </a:p>
          <a:p>
            <a:pPr marL="457200"/>
            <a:r>
              <a:rPr lang="fi-FI" sz="1800" i="1" dirty="0">
                <a:solidFill>
                  <a:srgbClr val="00B050"/>
                </a:solidFill>
                <a:effectLst/>
                <a:latin typeface="Arial" panose="020B0604020202020204" pitchFamily="34" charset="0"/>
                <a:ea typeface="Times New Roman" panose="02020603050405020304" pitchFamily="18" charset="0"/>
              </a:rPr>
              <a:t>Pöytäkirjamerkintä:</a:t>
            </a:r>
            <a:endParaRPr lang="fi-FI" sz="1800" dirty="0">
              <a:effectLst/>
              <a:latin typeface="Times New Roman" panose="02020603050405020304" pitchFamily="18" charset="0"/>
              <a:ea typeface="Times New Roman" panose="02020603050405020304" pitchFamily="18" charset="0"/>
            </a:endParaRPr>
          </a:p>
          <a:p>
            <a:pPr marL="457200"/>
            <a:r>
              <a:rPr lang="fi-FI" sz="1800" i="1" dirty="0">
                <a:solidFill>
                  <a:srgbClr val="00B050"/>
                </a:solidFill>
                <a:effectLst/>
                <a:latin typeface="Arial" panose="020B0604020202020204" pitchFamily="34" charset="0"/>
                <a:ea typeface="Times New Roman" panose="02020603050405020304" pitchFamily="18" charset="0"/>
              </a:rPr>
              <a:t>Aiemmin </a:t>
            </a:r>
            <a:r>
              <a:rPr lang="fi-FI" sz="1800" i="1" dirty="0" err="1">
                <a:solidFill>
                  <a:srgbClr val="00B050"/>
                </a:solidFill>
                <a:effectLst/>
                <a:latin typeface="Arial" panose="020B0604020202020204" pitchFamily="34" charset="0"/>
                <a:ea typeface="Times New Roman" panose="02020603050405020304" pitchFamily="18" charset="0"/>
              </a:rPr>
              <a:t>TES:issä</a:t>
            </a:r>
            <a:r>
              <a:rPr lang="fi-FI" sz="1800" i="1" dirty="0">
                <a:solidFill>
                  <a:srgbClr val="00B050"/>
                </a:solidFill>
                <a:effectLst/>
                <a:latin typeface="Arial" panose="020B0604020202020204" pitchFamily="34" charset="0"/>
                <a:ea typeface="Times New Roman" panose="02020603050405020304" pitchFamily="18" charset="0"/>
              </a:rPr>
              <a:t> olleen keskimäärin alle 19 t viikossa työskennelleen korotetun osa-aikakuukausipalkan piirissä olleen työntekijän palkka entisessä osa-aikatyössä ei voi laskea, vaikka kyseinen määräys on </a:t>
            </a:r>
            <a:r>
              <a:rPr lang="fi-FI" sz="1800" i="1" dirty="0" err="1">
                <a:solidFill>
                  <a:srgbClr val="00B050"/>
                </a:solidFill>
                <a:effectLst/>
                <a:latin typeface="Arial" panose="020B0604020202020204" pitchFamily="34" charset="0"/>
                <a:ea typeface="Times New Roman" panose="02020603050405020304" pitchFamily="18" charset="0"/>
              </a:rPr>
              <a:t>TES:istä</a:t>
            </a:r>
            <a:r>
              <a:rPr lang="fi-FI" sz="1800" i="1" dirty="0">
                <a:solidFill>
                  <a:srgbClr val="00B050"/>
                </a:solidFill>
                <a:effectLst/>
                <a:latin typeface="Arial" panose="020B0604020202020204" pitchFamily="34" charset="0"/>
                <a:ea typeface="Times New Roman" panose="02020603050405020304" pitchFamily="18" charset="0"/>
              </a:rPr>
              <a:t> poistunut. </a:t>
            </a:r>
          </a:p>
          <a:p>
            <a:pPr marL="457200"/>
            <a:endParaRPr lang="fi-FI" sz="1800" i="1" dirty="0">
              <a:solidFill>
                <a:srgbClr val="00B050"/>
              </a:solidFill>
              <a:latin typeface="Arial" panose="020B0604020202020204" pitchFamily="34" charset="0"/>
              <a:ea typeface="Times New Roman" panose="02020603050405020304" pitchFamily="18" charset="0"/>
            </a:endParaRPr>
          </a:p>
          <a:p>
            <a:pPr marL="188912" indent="0">
              <a:buNone/>
            </a:pPr>
            <a:r>
              <a:rPr lang="fi-FI" sz="1800" dirty="0">
                <a:solidFill>
                  <a:srgbClr val="FF0000"/>
                </a:solidFill>
                <a:effectLst/>
                <a:latin typeface="Arial" panose="020B0604020202020204" pitchFamily="34" charset="0"/>
                <a:ea typeface="Times New Roman" panose="02020603050405020304" pitchFamily="18" charset="0"/>
              </a:rPr>
              <a:t>Entinen vanhentunut määräys ei juuri lainkaan ollut enää käytössä, kun lyhyen työajan osa-aikatyötä tehdään lähinnä tuntityösuhteessa</a:t>
            </a:r>
            <a:endParaRPr lang="fi-FI" sz="1800" dirty="0">
              <a:solidFill>
                <a:srgbClr val="FF0000"/>
              </a:solidFill>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29195F01-0147-8707-A1D6-8E1D5B4E94F3}"/>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6386797B-26DA-6F0C-05D8-011FC1F0CA18}"/>
              </a:ext>
            </a:extLst>
          </p:cNvPr>
          <p:cNvSpPr>
            <a:spLocks noGrp="1"/>
          </p:cNvSpPr>
          <p:nvPr>
            <p:ph type="sldNum" sz="quarter" idx="12"/>
          </p:nvPr>
        </p:nvSpPr>
        <p:spPr/>
        <p:txBody>
          <a:bodyPr/>
          <a:lstStyle/>
          <a:p>
            <a:fld id="{03D2D5F4-4871-4469-8343-ED7F6811B37D}" type="slidenum">
              <a:rPr lang="fi-FI" smtClean="0"/>
              <a:pPr/>
              <a:t>44</a:t>
            </a:fld>
            <a:endParaRPr lang="fi-FI" dirty="0"/>
          </a:p>
        </p:txBody>
      </p:sp>
    </p:spTree>
    <p:extLst>
      <p:ext uri="{BB962C8B-B14F-4D97-AF65-F5344CB8AC3E}">
        <p14:creationId xmlns:p14="http://schemas.microsoft.com/office/powerpoint/2010/main" val="401692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3BFFE0-AB99-8F35-0120-A266ADAD7ABB}"/>
              </a:ext>
            </a:extLst>
          </p:cNvPr>
          <p:cNvSpPr>
            <a:spLocks noGrp="1"/>
          </p:cNvSpPr>
          <p:nvPr>
            <p:ph type="title"/>
          </p:nvPr>
        </p:nvSpPr>
        <p:spPr/>
        <p:txBody>
          <a:bodyPr/>
          <a:lstStyle/>
          <a:p>
            <a:r>
              <a:rPr lang="fi-FI" sz="4000" b="1" dirty="0">
                <a:solidFill>
                  <a:schemeClr val="accent1"/>
                </a:solidFill>
                <a:effectLst/>
                <a:latin typeface="Arial" panose="020B0604020202020204" pitchFamily="34" charset="0"/>
                <a:ea typeface="Times New Roman" panose="02020603050405020304" pitchFamily="18" charset="0"/>
              </a:rPr>
              <a:t>Yksityisen sosiaalipalvelualan pito- ja vetovoiman kehittämishanke</a:t>
            </a:r>
            <a:br>
              <a:rPr lang="fi-FI" sz="4000" dirty="0">
                <a:effectLst/>
                <a:latin typeface="Times New Roman" panose="02020603050405020304" pitchFamily="18" charset="0"/>
                <a:ea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D3404890-EC1B-12B0-9D8C-4360D0D66B6E}"/>
              </a:ext>
            </a:extLst>
          </p:cNvPr>
          <p:cNvSpPr>
            <a:spLocks noGrp="1"/>
          </p:cNvSpPr>
          <p:nvPr>
            <p:ph idx="1"/>
          </p:nvPr>
        </p:nvSpPr>
        <p:spPr/>
        <p:txBody>
          <a:bodyPr/>
          <a:lstStyle/>
          <a:p>
            <a:pPr marL="0" indent="0">
              <a:buNone/>
              <a:tabLst>
                <a:tab pos="-91440" algn="l"/>
                <a:tab pos="731520" algn="l"/>
                <a:tab pos="1554480" algn="l"/>
                <a:tab pos="2377440" algn="l"/>
                <a:tab pos="3200400" algn="l"/>
                <a:tab pos="4023360" algn="l"/>
                <a:tab pos="4846320" algn="l"/>
                <a:tab pos="5669280" algn="l"/>
                <a:tab pos="5943600" algn="l"/>
              </a:tabLst>
            </a:pP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b="1" i="1" dirty="0">
                <a:solidFill>
                  <a:srgbClr val="00B050"/>
                </a:solidFill>
                <a:effectLst/>
                <a:latin typeface="Arial" panose="020B0604020202020204" pitchFamily="34" charset="0"/>
                <a:ea typeface="Times New Roman" panose="02020603050405020304" pitchFamily="18" charset="0"/>
              </a:rPr>
              <a:t>Hankkeen taustaa</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latin typeface="Arial" panose="020B0604020202020204" pitchFamily="34" charset="0"/>
                <a:ea typeface="Times New Roman" panose="02020603050405020304" pitchFamily="18" charset="0"/>
              </a:rPr>
              <a:t>Y</a:t>
            </a:r>
            <a:r>
              <a:rPr lang="fi-FI" sz="1800" i="1" dirty="0">
                <a:solidFill>
                  <a:srgbClr val="00B050"/>
                </a:solidFill>
                <a:effectLst/>
                <a:latin typeface="Arial" panose="020B0604020202020204" pitchFamily="34" charset="0"/>
                <a:ea typeface="Times New Roman" panose="02020603050405020304" pitchFamily="18" charset="0"/>
              </a:rPr>
              <a:t>ksityisen sosiaalipalvelualan ja kunta- ja hyvinvointialueiden keskiansioissa on eroja. Monissa ammateissa samankaltaisissa tehtävissä palkkataso kunnissa ja hyvinvointialueilla ylittää yksityisellä sosiaalipalvelualalla maksetut palkat.</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Vastaavissa työtehtävissä yksityisellä ja julkisella puolella työskentelevien työntekijöiden havaittavien perusteettomien palkkaerojen kaventamiseksi neuvotteluosapuolet ovat sopineet seuraavasta kehittämishankkeesta. Kehittämishankkeen avulla osapuolet varmistavat käytettävissään olevin keinoin yksityiselle sosiaalipalvelualalle kannustavat ja kilpailukykyiset palkat ja kehittävät muita veto- ja pitovoimatekijöitä osaavan työvoiman turvaamiseksi. </a:t>
            </a:r>
            <a:endParaRPr lang="fi-FI" sz="18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endParaRPr lang="fi-FI" sz="1800" dirty="0">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B8D9717A-3B5D-91AC-2053-7A21C59C5920}"/>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4B2E91EC-5CF4-8BFA-5D8D-A04B75F24B87}"/>
              </a:ext>
            </a:extLst>
          </p:cNvPr>
          <p:cNvSpPr>
            <a:spLocks noGrp="1"/>
          </p:cNvSpPr>
          <p:nvPr>
            <p:ph type="sldNum" sz="quarter" idx="12"/>
          </p:nvPr>
        </p:nvSpPr>
        <p:spPr/>
        <p:txBody>
          <a:bodyPr/>
          <a:lstStyle/>
          <a:p>
            <a:fld id="{03D2D5F4-4871-4469-8343-ED7F6811B37D}" type="slidenum">
              <a:rPr lang="fi-FI" smtClean="0"/>
              <a:pPr/>
              <a:t>45</a:t>
            </a:fld>
            <a:endParaRPr lang="fi-FI" dirty="0"/>
          </a:p>
        </p:txBody>
      </p:sp>
    </p:spTree>
    <p:extLst>
      <p:ext uri="{BB962C8B-B14F-4D97-AF65-F5344CB8AC3E}">
        <p14:creationId xmlns:p14="http://schemas.microsoft.com/office/powerpoint/2010/main" val="239559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91A12C-392B-4CC6-C8AD-C94000993CA4}"/>
              </a:ext>
            </a:extLst>
          </p:cNvPr>
          <p:cNvSpPr>
            <a:spLocks noGrp="1"/>
          </p:cNvSpPr>
          <p:nvPr>
            <p:ph type="title"/>
          </p:nvPr>
        </p:nvSpPr>
        <p:spPr/>
        <p:txBody>
          <a:bodyPr/>
          <a:lstStyle/>
          <a:p>
            <a:r>
              <a:rPr lang="fi-FI" sz="4000" b="1" dirty="0">
                <a:solidFill>
                  <a:schemeClr val="accent1"/>
                </a:solidFill>
                <a:effectLst/>
                <a:latin typeface="Arial" panose="020B0604020202020204" pitchFamily="34" charset="0"/>
                <a:ea typeface="Times New Roman" panose="02020603050405020304" pitchFamily="18" charset="0"/>
              </a:rPr>
              <a:t>Yksityisen sosiaalipalvelualan pito- ja vetovoiman kehittämishanke</a:t>
            </a:r>
            <a:endParaRPr lang="fi-FI" dirty="0"/>
          </a:p>
        </p:txBody>
      </p:sp>
      <p:sp>
        <p:nvSpPr>
          <p:cNvPr id="3" name="Sisällön paikkamerkki 2">
            <a:extLst>
              <a:ext uri="{FF2B5EF4-FFF2-40B4-BE49-F238E27FC236}">
                <a16:creationId xmlns:a16="http://schemas.microsoft.com/office/drawing/2014/main" id="{7A51BB01-9B6C-EDCE-3C5B-D375D1D8E2AE}"/>
              </a:ext>
            </a:extLst>
          </p:cNvPr>
          <p:cNvSpPr>
            <a:spLocks noGrp="1"/>
          </p:cNvSpPr>
          <p:nvPr>
            <p:ph idx="1"/>
          </p:nvPr>
        </p:nvSpPr>
        <p:spPr/>
        <p:txBody>
          <a:bodyPr/>
          <a:lstStyle/>
          <a:p>
            <a:pPr>
              <a:tabLst>
                <a:tab pos="-91440" algn="l"/>
                <a:tab pos="731520" algn="l"/>
                <a:tab pos="1554480" algn="l"/>
                <a:tab pos="2377440" algn="l"/>
                <a:tab pos="3200400" algn="l"/>
                <a:tab pos="4023360" algn="l"/>
                <a:tab pos="4846320" algn="l"/>
                <a:tab pos="5669280" algn="l"/>
                <a:tab pos="5943600" algn="l"/>
              </a:tabLst>
            </a:pPr>
            <a:r>
              <a:rPr lang="fi-FI" sz="1800" b="1" i="1" dirty="0">
                <a:solidFill>
                  <a:srgbClr val="00B050"/>
                </a:solidFill>
                <a:effectLst/>
                <a:latin typeface="Arial" panose="020B0604020202020204" pitchFamily="34" charset="0"/>
                <a:ea typeface="Times New Roman" panose="02020603050405020304" pitchFamily="18" charset="0"/>
              </a:rPr>
              <a:t>Selvitys ja tilannekuva alan tilanteesta</a:t>
            </a:r>
            <a:endParaRPr lang="fi-FI" sz="18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Kehittämishankkeen aluksi selvitetään osapuolten päättämässä aikataulussa ja laajuudessa seuraavia tekijöitä:</a:t>
            </a:r>
            <a:endParaRPr lang="fi-FI"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yksityisen ja julkisen sosiaali- ja varhaiskasvatusalan palkkaerojen suuruus </a:t>
            </a:r>
            <a:endParaRPr lang="fi-FI"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palkkaerojen syyt ja perusteet</a:t>
            </a:r>
            <a:endParaRPr lang="fi-FI"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toimialan taloudellinen tilanne, palkanmaksukyky ja tuottavuuteen vaikuttavat tekijät</a:t>
            </a:r>
            <a:endParaRPr lang="fi-FI"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asiakaspalvelutarpeet</a:t>
            </a:r>
            <a:endParaRPr lang="fi-FI"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työntekijöiden siirtymät toimialojen välillä</a:t>
            </a:r>
            <a:endParaRPr lang="fi-FI"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alalta poistuneiden osuus</a:t>
            </a:r>
            <a:endParaRPr lang="fi-FI"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alan työolot (määritelmän avaus) ja työhyvinvointi (TES:n työhyvinvointityöryhmä raportoi hankkeelle)</a:t>
            </a:r>
            <a:endParaRPr lang="fi-FI" sz="18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veto- ja pitovoimaan kummallakin toimialalla vaikuttavat seikat </a:t>
            </a:r>
            <a:endParaRPr lang="fi-FI" sz="18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endParaRPr lang="fi-FI" sz="1600" dirty="0">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5F482918-ABEA-B423-A865-9878D0B834D3}"/>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7CFD005F-874B-85B3-6AD5-DFEBF62D03E7}"/>
              </a:ext>
            </a:extLst>
          </p:cNvPr>
          <p:cNvSpPr>
            <a:spLocks noGrp="1"/>
          </p:cNvSpPr>
          <p:nvPr>
            <p:ph type="sldNum" sz="quarter" idx="12"/>
          </p:nvPr>
        </p:nvSpPr>
        <p:spPr/>
        <p:txBody>
          <a:bodyPr/>
          <a:lstStyle/>
          <a:p>
            <a:fld id="{03D2D5F4-4871-4469-8343-ED7F6811B37D}" type="slidenum">
              <a:rPr lang="fi-FI" smtClean="0"/>
              <a:pPr/>
              <a:t>46</a:t>
            </a:fld>
            <a:endParaRPr lang="fi-FI" dirty="0"/>
          </a:p>
        </p:txBody>
      </p:sp>
    </p:spTree>
    <p:extLst>
      <p:ext uri="{BB962C8B-B14F-4D97-AF65-F5344CB8AC3E}">
        <p14:creationId xmlns:p14="http://schemas.microsoft.com/office/powerpoint/2010/main" val="2085128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68464-5BA5-0EFC-75ED-8720550E9D80}"/>
              </a:ext>
            </a:extLst>
          </p:cNvPr>
          <p:cNvSpPr>
            <a:spLocks noGrp="1"/>
          </p:cNvSpPr>
          <p:nvPr>
            <p:ph type="title"/>
          </p:nvPr>
        </p:nvSpPr>
        <p:spPr/>
        <p:txBody>
          <a:bodyPr/>
          <a:lstStyle/>
          <a:p>
            <a:r>
              <a:rPr lang="fi-FI" sz="4000" b="1" dirty="0">
                <a:solidFill>
                  <a:schemeClr val="accent1"/>
                </a:solidFill>
                <a:effectLst/>
                <a:latin typeface="Arial" panose="020B0604020202020204" pitchFamily="34" charset="0"/>
                <a:ea typeface="Times New Roman" panose="02020603050405020304" pitchFamily="18" charset="0"/>
              </a:rPr>
              <a:t>Yksityisen sosiaalipalvelualan pito- ja vetovoiman kehittämishanke</a:t>
            </a:r>
            <a:endParaRPr lang="fi-FI" dirty="0"/>
          </a:p>
        </p:txBody>
      </p:sp>
      <p:sp>
        <p:nvSpPr>
          <p:cNvPr id="3" name="Sisällön paikkamerkki 2">
            <a:extLst>
              <a:ext uri="{FF2B5EF4-FFF2-40B4-BE49-F238E27FC236}">
                <a16:creationId xmlns:a16="http://schemas.microsoft.com/office/drawing/2014/main" id="{9539319C-C21B-2159-5EF9-044B3D343FDE}"/>
              </a:ext>
            </a:extLst>
          </p:cNvPr>
          <p:cNvSpPr>
            <a:spLocks noGrp="1"/>
          </p:cNvSpPr>
          <p:nvPr>
            <p:ph idx="1"/>
          </p:nvPr>
        </p:nvSpPr>
        <p:spPr/>
        <p:txBody>
          <a:bodyPr/>
          <a:lstStyle/>
          <a:p>
            <a:pPr>
              <a:tabLst>
                <a:tab pos="-91440" algn="l"/>
                <a:tab pos="731520" algn="l"/>
                <a:tab pos="1554480" algn="l"/>
                <a:tab pos="2377440" algn="l"/>
                <a:tab pos="3200400" algn="l"/>
                <a:tab pos="4023360" algn="l"/>
                <a:tab pos="4846320" algn="l"/>
                <a:tab pos="5669280" algn="l"/>
                <a:tab pos="5943600" algn="l"/>
              </a:tabLst>
            </a:pPr>
            <a:r>
              <a:rPr lang="fi-FI" sz="1600" b="1" i="1" dirty="0">
                <a:solidFill>
                  <a:srgbClr val="00B050"/>
                </a:solidFill>
                <a:effectLst/>
                <a:latin typeface="Arial" panose="020B0604020202020204" pitchFamily="34" charset="0"/>
                <a:ea typeface="Times New Roman" panose="02020603050405020304" pitchFamily="18" charset="0"/>
              </a:rPr>
              <a:t>Tavoitetila</a:t>
            </a:r>
            <a:endParaRPr lang="fi-FI" sz="16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endParaRPr lang="fi-FI" sz="16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600" i="1" dirty="0">
                <a:solidFill>
                  <a:srgbClr val="00B050"/>
                </a:solidFill>
                <a:effectLst/>
                <a:latin typeface="Arial" panose="020B0604020202020204" pitchFamily="34" charset="0"/>
                <a:ea typeface="Times New Roman" panose="02020603050405020304" pitchFamily="18" charset="0"/>
              </a:rPr>
              <a:t>Seuraavilla neuvottelukierroksilla neuvotteluosapuolet arvioivat julkisen puolen (hyvinvointialueiden SOTE-sopimus ja kunta-alan sopimukset) palkkaratkaisuja ja niiden vaikutuksia ja huomioivat julkisen puolen palkkaratkaisut neuvoteltaessa yksityisen sosiaalipalvelualan palkkaratkaisuista. Neuvotteluosapuolten tarkoituksena on kuroa umpeen yksityisen ja julkisen puolen välistä perusteetonta palkkaeroa ottaen huomioon alan yritysten taloudellisen tilanteen ja toimialan erityispiirteet.  </a:t>
            </a:r>
            <a:endParaRPr lang="fi-FI" sz="16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r>
              <a:rPr lang="fi-FI" sz="1600" i="1" dirty="0">
                <a:solidFill>
                  <a:srgbClr val="00B050"/>
                </a:solidFill>
                <a:effectLst/>
                <a:latin typeface="Arial" panose="020B0604020202020204" pitchFamily="34" charset="0"/>
                <a:ea typeface="Times New Roman" panose="02020603050405020304" pitchFamily="18" charset="0"/>
              </a:rPr>
              <a:t> </a:t>
            </a:r>
            <a:endParaRPr lang="fi-FI" sz="16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600" i="1" dirty="0">
                <a:solidFill>
                  <a:srgbClr val="00B050"/>
                </a:solidFill>
                <a:effectLst/>
                <a:latin typeface="Arial" panose="020B0604020202020204" pitchFamily="34" charset="0"/>
                <a:ea typeface="Times New Roman" panose="02020603050405020304" pitchFamily="18" charset="0"/>
              </a:rPr>
              <a:t>Tulevissa neuvotteluratkaisuissa tehdään hankkeen tavoitteiden mukaisia palkankorotusten kohdentamistoimia neuvotteluosapuolten sopimalla tavalla. Korotuksia pyritään kohdentamaan tarkoituksenmukaisella tavalla erityisesti niihin vähimmäispalkkoihin, joissa palkkaero on suurin. </a:t>
            </a:r>
            <a:endParaRPr lang="fi-FI" sz="16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r>
              <a:rPr lang="fi-FI" sz="1600" i="1" dirty="0">
                <a:solidFill>
                  <a:srgbClr val="00B050"/>
                </a:solidFill>
                <a:effectLst/>
                <a:latin typeface="Arial" panose="020B0604020202020204" pitchFamily="34" charset="0"/>
                <a:ea typeface="Times New Roman" panose="02020603050405020304" pitchFamily="18" charset="0"/>
              </a:rPr>
              <a:t> </a:t>
            </a:r>
            <a:endParaRPr lang="fi-FI" sz="1600" dirty="0">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1C4E11B5-EB01-3829-3B06-FD529B42C1AB}"/>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1B33DDB8-E65D-818F-0144-6A1ABBBD7DCB}"/>
              </a:ext>
            </a:extLst>
          </p:cNvPr>
          <p:cNvSpPr>
            <a:spLocks noGrp="1"/>
          </p:cNvSpPr>
          <p:nvPr>
            <p:ph type="sldNum" sz="quarter" idx="12"/>
          </p:nvPr>
        </p:nvSpPr>
        <p:spPr/>
        <p:txBody>
          <a:bodyPr/>
          <a:lstStyle/>
          <a:p>
            <a:fld id="{03D2D5F4-4871-4469-8343-ED7F6811B37D}" type="slidenum">
              <a:rPr lang="fi-FI" smtClean="0"/>
              <a:pPr/>
              <a:t>47</a:t>
            </a:fld>
            <a:endParaRPr lang="fi-FI" dirty="0"/>
          </a:p>
        </p:txBody>
      </p:sp>
    </p:spTree>
    <p:extLst>
      <p:ext uri="{BB962C8B-B14F-4D97-AF65-F5344CB8AC3E}">
        <p14:creationId xmlns:p14="http://schemas.microsoft.com/office/powerpoint/2010/main" val="2677219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739A08-6CDC-2F0B-B74E-6FCF9B79F932}"/>
              </a:ext>
            </a:extLst>
          </p:cNvPr>
          <p:cNvSpPr>
            <a:spLocks noGrp="1"/>
          </p:cNvSpPr>
          <p:nvPr>
            <p:ph type="title"/>
          </p:nvPr>
        </p:nvSpPr>
        <p:spPr/>
        <p:txBody>
          <a:bodyPr/>
          <a:lstStyle/>
          <a:p>
            <a:r>
              <a:rPr lang="fi-FI" sz="4000" b="1" dirty="0">
                <a:solidFill>
                  <a:schemeClr val="accent1"/>
                </a:solidFill>
                <a:effectLst/>
                <a:latin typeface="Arial" panose="020B0604020202020204" pitchFamily="34" charset="0"/>
                <a:ea typeface="Times New Roman" panose="02020603050405020304" pitchFamily="18" charset="0"/>
              </a:rPr>
              <a:t>Yksityisen sosiaalipalvelualan pito- ja vetovoiman kehittämishanke</a:t>
            </a:r>
            <a:br>
              <a:rPr lang="fi-FI" sz="4000" b="1" dirty="0">
                <a:solidFill>
                  <a:schemeClr val="accent1"/>
                </a:solidFill>
                <a:effectLst/>
                <a:latin typeface="Arial" panose="020B0604020202020204" pitchFamily="34" charset="0"/>
                <a:ea typeface="Times New Roman" panose="02020603050405020304" pitchFamily="18" charset="0"/>
              </a:rPr>
            </a:br>
            <a:br>
              <a:rPr lang="fi-FI" sz="4000" b="1" dirty="0">
                <a:solidFill>
                  <a:schemeClr val="accent1"/>
                </a:solidFill>
                <a:effectLst/>
                <a:latin typeface="Arial" panose="020B0604020202020204" pitchFamily="34" charset="0"/>
                <a:ea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530B0716-34D4-2A21-5E4D-3F43DCA5F00B}"/>
              </a:ext>
            </a:extLst>
          </p:cNvPr>
          <p:cNvSpPr>
            <a:spLocks noGrp="1"/>
          </p:cNvSpPr>
          <p:nvPr>
            <p:ph idx="1"/>
          </p:nvPr>
        </p:nvSpPr>
        <p:spPr/>
        <p:txBody>
          <a:bodyPr/>
          <a:lstStyle/>
          <a:p>
            <a:pP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Hankkeen osana neuvotteluosapuolet pyrkivät edistämään yhteisesti sovittavalla tavalla osaavan työvoiman saamista esimerkiksi yhteistyökumppaneiden ja oppilaitosten kanssa. Yhteisillä toimilla pyritään lisäämään tietoisuutta alan töistä ja alan tarjoamista monipuolisista mahdollisuuksista.</a:t>
            </a:r>
            <a:endParaRPr lang="fi-FI" sz="18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1800" i="1" dirty="0">
                <a:solidFill>
                  <a:srgbClr val="00B050"/>
                </a:solidFill>
                <a:effectLst/>
                <a:latin typeface="Arial" panose="020B0604020202020204" pitchFamily="34" charset="0"/>
                <a:ea typeface="Times New Roman" panose="02020603050405020304" pitchFamily="18" charset="0"/>
              </a:rPr>
              <a:t>Työryhmän yhtenä tehtävänä on kartoittaa keinoja neuvottelukulttuurin ja työehtosopimustoiminnan kehittämiseksi. Osapuolet käyvät työryhmässä keskusteluja työehtosopimustoiminnan uusista tavoista palvella jäsenistöä jatkuvasti muuttuvassa toimintaympäristössä.</a:t>
            </a:r>
          </a:p>
          <a:p>
            <a:pPr>
              <a:tabLst>
                <a:tab pos="-91440" algn="l"/>
                <a:tab pos="731520" algn="l"/>
                <a:tab pos="1554480" algn="l"/>
                <a:tab pos="2377440" algn="l"/>
                <a:tab pos="3200400" algn="l"/>
                <a:tab pos="4023360" algn="l"/>
                <a:tab pos="4846320" algn="l"/>
                <a:tab pos="5669280" algn="l"/>
                <a:tab pos="5943600" algn="l"/>
              </a:tabLst>
            </a:pPr>
            <a:endParaRPr lang="fi-FI" sz="1800" i="1" dirty="0">
              <a:solidFill>
                <a:srgbClr val="00B050"/>
              </a:solidFill>
              <a:latin typeface="Arial" panose="020B0604020202020204" pitchFamily="34"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r>
              <a:rPr lang="fi-FI" sz="1800" dirty="0">
                <a:solidFill>
                  <a:srgbClr val="FF0000"/>
                </a:solidFill>
                <a:effectLst/>
                <a:latin typeface="Arial" panose="020B0604020202020204" pitchFamily="34" charset="0"/>
                <a:ea typeface="Times New Roman" panose="02020603050405020304" pitchFamily="18" charset="0"/>
              </a:rPr>
              <a:t>Hankkeessa on kuvattu yhteinen tahtotila toimialan palkkauksen, työolojen ja neuvottelu- ja toimintakulttuurin pitkäjänteiseen kehittämiseen  </a:t>
            </a:r>
            <a:endParaRPr lang="fi-FI" sz="1800" dirty="0">
              <a:solidFill>
                <a:srgbClr val="FF0000"/>
              </a:solidFill>
              <a:effectLst/>
              <a:latin typeface="Times New Roman" panose="02020603050405020304" pitchFamily="18" charset="0"/>
              <a:ea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3DFDE520-7F16-98A1-E7D9-F73514B38AD7}"/>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A82D02D8-EF66-20CE-D5B5-5F5BEEE917D9}"/>
              </a:ext>
            </a:extLst>
          </p:cNvPr>
          <p:cNvSpPr>
            <a:spLocks noGrp="1"/>
          </p:cNvSpPr>
          <p:nvPr>
            <p:ph type="sldNum" sz="quarter" idx="12"/>
          </p:nvPr>
        </p:nvSpPr>
        <p:spPr/>
        <p:txBody>
          <a:bodyPr/>
          <a:lstStyle/>
          <a:p>
            <a:fld id="{03D2D5F4-4871-4469-8343-ED7F6811B37D}" type="slidenum">
              <a:rPr lang="fi-FI" smtClean="0"/>
              <a:pPr/>
              <a:t>48</a:t>
            </a:fld>
            <a:endParaRPr lang="fi-FI" dirty="0"/>
          </a:p>
        </p:txBody>
      </p:sp>
    </p:spTree>
    <p:extLst>
      <p:ext uri="{BB962C8B-B14F-4D97-AF65-F5344CB8AC3E}">
        <p14:creationId xmlns:p14="http://schemas.microsoft.com/office/powerpoint/2010/main" val="864192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638C47-D76D-754D-4BCE-D05011AB6F49}"/>
              </a:ext>
            </a:extLst>
          </p:cNvPr>
          <p:cNvSpPr>
            <a:spLocks noGrp="1"/>
          </p:cNvSpPr>
          <p:nvPr>
            <p:ph type="title"/>
          </p:nvPr>
        </p:nvSpPr>
        <p:spPr>
          <a:xfrm>
            <a:off x="648269" y="-37022"/>
            <a:ext cx="10587162" cy="277003"/>
          </a:xfrm>
        </p:spPr>
        <p:txBody>
          <a:bodyPr/>
          <a:lstStyle/>
          <a:p>
            <a:br>
              <a:rPr lang="fi-FI" dirty="0"/>
            </a:br>
            <a:r>
              <a:rPr lang="fi-FI" dirty="0"/>
              <a:t>Työryhmät</a:t>
            </a:r>
          </a:p>
        </p:txBody>
      </p:sp>
      <p:sp>
        <p:nvSpPr>
          <p:cNvPr id="3" name="Sisällön paikkamerkki 2">
            <a:extLst>
              <a:ext uri="{FF2B5EF4-FFF2-40B4-BE49-F238E27FC236}">
                <a16:creationId xmlns:a16="http://schemas.microsoft.com/office/drawing/2014/main" id="{8062FCAE-6595-B3B9-22BD-ACCC576EAB39}"/>
              </a:ext>
            </a:extLst>
          </p:cNvPr>
          <p:cNvSpPr>
            <a:spLocks noGrp="1"/>
          </p:cNvSpPr>
          <p:nvPr>
            <p:ph idx="1"/>
          </p:nvPr>
        </p:nvSpPr>
        <p:spPr>
          <a:xfrm>
            <a:off x="648269" y="1435693"/>
            <a:ext cx="10646441" cy="4787686"/>
          </a:xfrm>
        </p:spPr>
        <p:txBody>
          <a:bodyPr/>
          <a:lstStyle/>
          <a:p>
            <a:pPr marL="342900" indent="-342900">
              <a:buFont typeface="+mj-lt"/>
              <a:buAutoNum type="arabicPeriod"/>
            </a:pPr>
            <a:r>
              <a:rPr lang="fi-FI" dirty="0"/>
              <a:t>Terveet ja tulokselliset työajat oppaan uudistaminen ja selvitetään ketkä kuuluvat hälytysrahan piiriin. </a:t>
            </a:r>
            <a:r>
              <a:rPr lang="fi-FI" dirty="0">
                <a:solidFill>
                  <a:srgbClr val="FF0000"/>
                </a:solidFill>
              </a:rPr>
              <a:t>(nykyinen jatkaa) </a:t>
            </a:r>
          </a:p>
          <a:p>
            <a:pPr marL="342900" indent="-342900">
              <a:buFont typeface="+mj-lt"/>
              <a:buAutoNum type="arabicPeriod"/>
            </a:pPr>
            <a:r>
              <a:rPr lang="fi-FI" dirty="0">
                <a:solidFill>
                  <a:srgbClr val="FF0000"/>
                </a:solidFill>
              </a:rPr>
              <a:t>Palkkaselvitystyöryhmä, tilastotyöryhmä ja palkkaussopimuksen uudistustyöryhmä jatkavat alan pito- ja vetovoimahankkeen osana päivitetyin kirjauksin. </a:t>
            </a:r>
          </a:p>
          <a:p>
            <a:pPr marL="342900" indent="-342900">
              <a:buFont typeface="+mj-lt"/>
              <a:buAutoNum type="arabicPeriod"/>
            </a:pPr>
            <a:r>
              <a:rPr lang="fi-FI" dirty="0"/>
              <a:t>Työhyvinvointityöryhmä: </a:t>
            </a:r>
            <a:r>
              <a:rPr lang="fi-FI" dirty="0">
                <a:solidFill>
                  <a:srgbClr val="FF0000"/>
                </a:solidFill>
              </a:rPr>
              <a:t>(nykyinen jatkaa)</a:t>
            </a:r>
          </a:p>
          <a:p>
            <a:pPr marL="342900" indent="-342900">
              <a:buAutoNum type="alphaUcParenR"/>
            </a:pPr>
            <a:r>
              <a:rPr lang="fi-FI" dirty="0"/>
              <a:t>Sopijaosapuolet tukevat, seuraavat ja arvioivat työhyvinvoinnin edistymistä. Työryhmä tarkastelee työelämän laadun, tuottavuuden ja työhyvinvoinnin parantamista sekä yhteistoiminnan ja työsuojelun yhteistoiminnan toimivuutta. Työturvallisuuskeskus tarjoaa taustatietoa turvallisten ja terveellisten työolojen kehittämiseen ja ylläpitämiseen sekä toimivaan työsuojeluun. Työryhmä edistää sitä, että työpaikoilla ja työyhteisöillä on riittävästi tietoa ja valmiuksia laatia paikallisia toimenpiteitä henkilöstön työhyvinvoinnin edistämiseksi, työssä jaksamisen tukemiseksi ja työurien pidentämiseksi. </a:t>
            </a:r>
            <a:r>
              <a:rPr lang="fi-FI" dirty="0">
                <a:solidFill>
                  <a:srgbClr val="FF0000"/>
                </a:solidFill>
              </a:rPr>
              <a:t>(Raportoi pito- ja vetovoimahankkeelle)</a:t>
            </a:r>
            <a:r>
              <a:rPr lang="fi-FI" sz="1800" dirty="0">
                <a:effectLst/>
                <a:latin typeface="Arial" panose="020B0604020202020204" pitchFamily="34" charset="0"/>
                <a:ea typeface="Calibri" panose="020F0502020204030204" pitchFamily="34" charset="0"/>
              </a:rPr>
              <a:t> </a:t>
            </a:r>
            <a:endParaRPr lang="fi-FI" sz="1800" dirty="0">
              <a:effectLst/>
              <a:latin typeface="Times New Roman" panose="02020603050405020304" pitchFamily="18" charset="0"/>
              <a:ea typeface="Times New Roman" panose="02020603050405020304" pitchFamily="18" charset="0"/>
            </a:endParaRPr>
          </a:p>
          <a:p>
            <a:pPr marL="342900" lvl="0" indent="-342900">
              <a:buFont typeface="+mj-lt"/>
              <a:buAutoNum type="alphaUcParenR"/>
              <a:tabLst>
                <a:tab pos="-91440" algn="l"/>
                <a:tab pos="731520" algn="l"/>
                <a:tab pos="1554480" algn="l"/>
                <a:tab pos="2377440" algn="l"/>
                <a:tab pos="3200400" algn="l"/>
                <a:tab pos="4023360" algn="l"/>
                <a:tab pos="4846320" algn="l"/>
                <a:tab pos="5669280" algn="l"/>
                <a:tab pos="5943600" algn="l"/>
              </a:tabLst>
            </a:pPr>
            <a:r>
              <a:rPr lang="fi-FI" dirty="0">
                <a:effectLst/>
                <a:ea typeface="Calibri" panose="020F0502020204030204" pitchFamily="34" charset="0"/>
              </a:rPr>
              <a:t>Teemat matka-aika ja etätyön periaatteet, lepotauko (taukopaikat ja joutuisa ruokailu) </a:t>
            </a:r>
            <a:r>
              <a:rPr lang="fi-FI" i="1" dirty="0">
                <a:solidFill>
                  <a:srgbClr val="00B050"/>
                </a:solidFill>
                <a:effectLst/>
                <a:ea typeface="Calibri" panose="020F0502020204030204" pitchFamily="34" charset="0"/>
              </a:rPr>
              <a:t>sekä sen selvittäminen,</a:t>
            </a:r>
            <a:r>
              <a:rPr lang="fi-FI" dirty="0">
                <a:solidFill>
                  <a:srgbClr val="00B050"/>
                </a:solidFill>
                <a:effectLst/>
                <a:ea typeface="Calibri" panose="020F0502020204030204" pitchFamily="34" charset="0"/>
              </a:rPr>
              <a:t> </a:t>
            </a:r>
            <a:r>
              <a:rPr lang="fi-FI" i="1" dirty="0">
                <a:solidFill>
                  <a:srgbClr val="00B050"/>
                </a:solidFill>
                <a:effectLst/>
                <a:ea typeface="Calibri" panose="020F0502020204030204" pitchFamily="34" charset="0"/>
              </a:rPr>
              <a:t>onko asiakaskohteiden välisiä matkoja usean työpisteen työssä mahdollista merkitä työvuoroluetteloon</a:t>
            </a:r>
            <a:r>
              <a:rPr lang="fi-FI" dirty="0">
                <a:effectLst/>
                <a:ea typeface="Calibri" panose="020F0502020204030204" pitchFamily="34" charset="0"/>
              </a:rPr>
              <a:t> </a:t>
            </a:r>
            <a:r>
              <a:rPr lang="fi-FI" i="1" dirty="0">
                <a:solidFill>
                  <a:srgbClr val="00B050"/>
                </a:solidFill>
                <a:effectLst/>
                <a:ea typeface="Calibri" panose="020F0502020204030204" pitchFamily="34" charset="0"/>
              </a:rPr>
              <a:t>ja kuinka matkoja on mahdollista huomioida työvuorosuunnittelussa</a:t>
            </a:r>
            <a:r>
              <a:rPr lang="fi-FI" dirty="0">
                <a:solidFill>
                  <a:srgbClr val="00B050"/>
                </a:solidFill>
                <a:effectLst/>
                <a:ea typeface="Calibri" panose="020F0502020204030204" pitchFamily="34" charset="0"/>
              </a:rPr>
              <a:t> </a:t>
            </a:r>
            <a:r>
              <a:rPr lang="fi-FI" dirty="0">
                <a:effectLst/>
                <a:ea typeface="Calibri" panose="020F0502020204030204" pitchFamily="34" charset="0"/>
              </a:rPr>
              <a:t>ovat osateemoina mukana työryhmätyössä. </a:t>
            </a:r>
            <a:endParaRPr lang="fi-FI" dirty="0">
              <a:ea typeface="Calibri" panose="020F0502020204030204" pitchFamily="34" charset="0"/>
            </a:endParaRPr>
          </a:p>
          <a:p>
            <a:pPr marL="342900" lvl="0" indent="-342900">
              <a:buAutoNum type="arabicPeriod" startAt="4"/>
              <a:tabLst>
                <a:tab pos="-91440" algn="l"/>
                <a:tab pos="731520" algn="l"/>
                <a:tab pos="1554480" algn="l"/>
                <a:tab pos="2377440" algn="l"/>
                <a:tab pos="3200400" algn="l"/>
                <a:tab pos="4023360" algn="l"/>
                <a:tab pos="4846320" algn="l"/>
                <a:tab pos="5669280" algn="l"/>
                <a:tab pos="5943600" algn="l"/>
              </a:tabLst>
            </a:pPr>
            <a:r>
              <a:rPr lang="fi-FI" dirty="0">
                <a:effectLst/>
                <a:ea typeface="Calibri" panose="020F0502020204030204" pitchFamily="34" charset="0"/>
              </a:rPr>
              <a:t>Työryhmä, joka selvittää TES:n 25 §:n mukaista suojavaatetusta.</a:t>
            </a:r>
            <a:r>
              <a:rPr lang="fi-FI" i="1" dirty="0">
                <a:solidFill>
                  <a:srgbClr val="00B050"/>
                </a:solidFill>
                <a:effectLst/>
                <a:ea typeface="Times New Roman" panose="02020603050405020304" pitchFamily="18" charset="0"/>
              </a:rPr>
              <a:t> </a:t>
            </a:r>
            <a:r>
              <a:rPr lang="fi-FI" dirty="0">
                <a:solidFill>
                  <a:srgbClr val="FF0000"/>
                </a:solidFill>
                <a:effectLst/>
                <a:ea typeface="Times New Roman" panose="02020603050405020304" pitchFamily="18" charset="0"/>
              </a:rPr>
              <a:t>(nykyinen jatkaa) </a:t>
            </a:r>
            <a:endParaRPr lang="fi-FI" dirty="0">
              <a:solidFill>
                <a:srgbClr val="FF0000"/>
              </a:solidFill>
              <a:ea typeface="Times New Roman" panose="02020603050405020304" pitchFamily="18" charset="0"/>
            </a:endParaRPr>
          </a:p>
          <a:p>
            <a:pPr marL="342900" lvl="0" indent="-342900">
              <a:buAutoNum type="arabicPeriod" startAt="4"/>
              <a:tabLst>
                <a:tab pos="-91440" algn="l"/>
                <a:tab pos="731520" algn="l"/>
                <a:tab pos="1554480" algn="l"/>
                <a:tab pos="2377440" algn="l"/>
                <a:tab pos="3200400" algn="l"/>
                <a:tab pos="4023360" algn="l"/>
                <a:tab pos="4846320" algn="l"/>
                <a:tab pos="5669280" algn="l"/>
                <a:tab pos="5943600" algn="l"/>
              </a:tabLst>
            </a:pPr>
            <a:endParaRPr lang="fi-FI" dirty="0">
              <a:effectLst/>
              <a:ea typeface="Times New Roman" panose="02020603050405020304" pitchFamily="18" charset="0"/>
            </a:endParaRPr>
          </a:p>
          <a:p>
            <a:pPr marL="0" lvl="0" indent="0">
              <a:buNone/>
              <a:tabLst>
                <a:tab pos="457200" algn="l"/>
              </a:tabLst>
            </a:pPr>
            <a:r>
              <a:rPr lang="fi-FI" b="1" i="1" dirty="0">
                <a:solidFill>
                  <a:srgbClr val="F7C300"/>
                </a:solidFill>
                <a:effectLst/>
                <a:ea typeface="Times New Roman" panose="02020603050405020304" pitchFamily="18" charset="0"/>
              </a:rPr>
              <a:t>5. </a:t>
            </a:r>
            <a:r>
              <a:rPr lang="fi-FI" i="1" dirty="0">
                <a:solidFill>
                  <a:srgbClr val="00B050"/>
                </a:solidFill>
                <a:effectLst/>
                <a:ea typeface="Times New Roman" panose="02020603050405020304" pitchFamily="18" charset="0"/>
              </a:rPr>
              <a:t>Työryhmässä selvitetään mahdollisuus selkeyttää 18 §:n 8. kohdan prosentuaalisen vuosilomapalkan taulukoita kustannusneutraalisti ja muutoksen mahdollinen soveltamisaikataulu.</a:t>
            </a:r>
            <a:endParaRPr lang="fi-FI" dirty="0">
              <a:effectLst/>
              <a:ea typeface="Times New Roman" panose="02020603050405020304" pitchFamily="18" charset="0"/>
            </a:endParaRPr>
          </a:p>
          <a:p>
            <a:pPr marL="0" indent="0">
              <a:buNone/>
            </a:pPr>
            <a:endParaRPr lang="fi-FI" dirty="0">
              <a:solidFill>
                <a:srgbClr val="FF0000"/>
              </a:solidFill>
            </a:endParaRPr>
          </a:p>
        </p:txBody>
      </p:sp>
      <p:sp>
        <p:nvSpPr>
          <p:cNvPr id="4" name="Alatunnisteen paikkamerkki 3">
            <a:extLst>
              <a:ext uri="{FF2B5EF4-FFF2-40B4-BE49-F238E27FC236}">
                <a16:creationId xmlns:a16="http://schemas.microsoft.com/office/drawing/2014/main" id="{70661118-AD3C-00B2-8DDE-01D626BF6115}"/>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0B85E8F8-9F51-E72C-7253-918D041C6DA0}"/>
              </a:ext>
            </a:extLst>
          </p:cNvPr>
          <p:cNvSpPr>
            <a:spLocks noGrp="1"/>
          </p:cNvSpPr>
          <p:nvPr>
            <p:ph type="sldNum" sz="quarter" idx="12"/>
          </p:nvPr>
        </p:nvSpPr>
        <p:spPr/>
        <p:txBody>
          <a:bodyPr/>
          <a:lstStyle/>
          <a:p>
            <a:fld id="{03D2D5F4-4871-4469-8343-ED7F6811B37D}" type="slidenum">
              <a:rPr lang="fi-FI" smtClean="0"/>
              <a:pPr/>
              <a:t>49</a:t>
            </a:fld>
            <a:endParaRPr lang="fi-FI" dirty="0"/>
          </a:p>
        </p:txBody>
      </p:sp>
      <p:pic>
        <p:nvPicPr>
          <p:cNvPr id="1026" name="Picture 2">
            <a:extLst>
              <a:ext uri="{FF2B5EF4-FFF2-40B4-BE49-F238E27FC236}">
                <a16:creationId xmlns:a16="http://schemas.microsoft.com/office/drawing/2014/main" id="{D6A2055F-10BA-D15F-33D8-0D069A956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577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2DC72A-683A-5847-427D-349279C3639C}"/>
              </a:ext>
            </a:extLst>
          </p:cNvPr>
          <p:cNvSpPr>
            <a:spLocks noGrp="1"/>
          </p:cNvSpPr>
          <p:nvPr>
            <p:ph type="title"/>
          </p:nvPr>
        </p:nvSpPr>
        <p:spPr>
          <a:xfrm>
            <a:off x="803082" y="521294"/>
            <a:ext cx="10587162" cy="1397154"/>
          </a:xfrm>
        </p:spPr>
        <p:txBody>
          <a:bodyPr/>
          <a:lstStyle/>
          <a:p>
            <a:r>
              <a:rPr lang="fi-FI" dirty="0"/>
              <a:t>Työmarkkinatilanne</a:t>
            </a:r>
            <a:endParaRPr lang="fi-FI" b="1" cap="all" dirty="0"/>
          </a:p>
        </p:txBody>
      </p:sp>
      <p:sp>
        <p:nvSpPr>
          <p:cNvPr id="3" name="Sisällön paikkamerkki 2">
            <a:extLst>
              <a:ext uri="{FF2B5EF4-FFF2-40B4-BE49-F238E27FC236}">
                <a16:creationId xmlns:a16="http://schemas.microsoft.com/office/drawing/2014/main" id="{13F39694-F077-8F6E-F326-53D72B6C263F}"/>
              </a:ext>
            </a:extLst>
          </p:cNvPr>
          <p:cNvSpPr>
            <a:spLocks noGrp="1"/>
          </p:cNvSpPr>
          <p:nvPr>
            <p:ph idx="1"/>
          </p:nvPr>
        </p:nvSpPr>
        <p:spPr>
          <a:xfrm>
            <a:off x="487109" y="632389"/>
            <a:ext cx="11100987" cy="5704317"/>
          </a:xfrm>
        </p:spPr>
        <p:txBody>
          <a:bodyPr>
            <a:normAutofit/>
          </a:bodyPr>
          <a:lstStyle/>
          <a:p>
            <a:pPr marL="342900" indent="-342900">
              <a:buFont typeface="+mj-lt"/>
              <a:buAutoNum type="arabicPeriod"/>
            </a:pPr>
            <a:endParaRPr lang="fi-FI" sz="1800" dirty="0">
              <a:effectLst/>
              <a:latin typeface="+mj-lt"/>
              <a:ea typeface="Times New Roman" panose="02020603050405020304" pitchFamily="18" charset="0"/>
            </a:endParaRPr>
          </a:p>
          <a:p>
            <a:pPr marL="342900" indent="-342900">
              <a:buFont typeface="+mj-lt"/>
              <a:buAutoNum type="arabicPeriod"/>
            </a:pPr>
            <a:endParaRPr lang="fi-FI" sz="1800" dirty="0">
              <a:latin typeface="+mj-lt"/>
              <a:ea typeface="Times New Roman" panose="02020603050405020304" pitchFamily="18" charset="0"/>
            </a:endParaRPr>
          </a:p>
          <a:p>
            <a:r>
              <a:rPr lang="fi-FI" sz="2000" dirty="0">
                <a:effectLst/>
                <a:latin typeface="Calibri" panose="020F0502020204030204" pitchFamily="34" charset="0"/>
                <a:ea typeface="Calibri" panose="020F0502020204030204" pitchFamily="34" charset="0"/>
              </a:rPr>
              <a:t>Yleinen palkankorotuslinja syntyi Teknon työnantajien, Kemian ja sen jä</a:t>
            </a:r>
            <a:r>
              <a:rPr lang="fi-FI" sz="2000" dirty="0">
                <a:ea typeface="Calibri" panose="020F0502020204030204" pitchFamily="34" charset="0"/>
              </a:rPr>
              <a:t>lkeen syntyneiden TES-ratkaisuiden kautta</a:t>
            </a:r>
          </a:p>
          <a:p>
            <a:r>
              <a:rPr lang="fi-FI" sz="2000" dirty="0">
                <a:ea typeface="Calibri" panose="020F0502020204030204" pitchFamily="34" charset="0"/>
              </a:rPr>
              <a:t>Yhteensä 24 kk ajanjaksolla yleis- ja taulukkokorotusten, paikallisten erien ja kertaerien kautta syntyvä palkankorotusvaikutus on n. 7 %.</a:t>
            </a:r>
          </a:p>
          <a:p>
            <a:r>
              <a:rPr lang="fi-FI" sz="2000" dirty="0">
                <a:effectLst/>
                <a:latin typeface="Calibri" panose="020F0502020204030204" pitchFamily="34" charset="0"/>
                <a:ea typeface="Calibri" panose="020F0502020204030204" pitchFamily="34" charset="0"/>
              </a:rPr>
              <a:t>HALI kannattaa Suomen kansantaloudelle tärkeää yleistä linjaa ja pyrkii neuvottelemaan viiden eri toimialansa </a:t>
            </a:r>
            <a:r>
              <a:rPr lang="fi-FI" sz="2000" dirty="0" err="1">
                <a:effectLst/>
                <a:latin typeface="Calibri" panose="020F0502020204030204" pitchFamily="34" charset="0"/>
                <a:ea typeface="Calibri" panose="020F0502020204030204" pitchFamily="34" charset="0"/>
              </a:rPr>
              <a:t>TES:t</a:t>
            </a:r>
            <a:r>
              <a:rPr lang="fi-FI" sz="2000" dirty="0">
                <a:effectLst/>
                <a:latin typeface="Calibri" panose="020F0502020204030204" pitchFamily="34" charset="0"/>
                <a:ea typeface="Calibri" panose="020F0502020204030204" pitchFamily="34" charset="0"/>
              </a:rPr>
              <a:t> sen puitteissa, kuten on yleensä tapahtunutkin. </a:t>
            </a:r>
          </a:p>
          <a:p>
            <a:r>
              <a:rPr lang="fi-FI" sz="2000" dirty="0">
                <a:effectLst/>
                <a:ea typeface="Times New Roman" panose="02020603050405020304" pitchFamily="18" charset="0"/>
              </a:rPr>
              <a:t>Kunta-alan TES-ratkaisussa korotustaso ylittää yleisen linjan </a:t>
            </a:r>
            <a:r>
              <a:rPr lang="fi-FI" sz="2000" dirty="0">
                <a:ea typeface="Times New Roman" panose="02020603050405020304" pitchFamily="18" charset="0"/>
              </a:rPr>
              <a:t>korotustason v.</a:t>
            </a:r>
            <a:r>
              <a:rPr lang="fi-FI" sz="2000" dirty="0">
                <a:effectLst/>
                <a:ea typeface="Times New Roman" panose="02020603050405020304" pitchFamily="18" charset="0"/>
              </a:rPr>
              <a:t> 2023 - 2024 + 2,2 %, eli on yhteensä n. 9,2 %/2v.</a:t>
            </a:r>
            <a:endParaRPr lang="fi-FI" sz="2000" dirty="0">
              <a:ea typeface="Times New Roman" panose="02020603050405020304" pitchFamily="18" charset="0"/>
            </a:endParaRPr>
          </a:p>
          <a:p>
            <a:r>
              <a:rPr lang="fi-FI" sz="2000" dirty="0">
                <a:ea typeface="Times New Roman" panose="02020603050405020304" pitchFamily="18" charset="0"/>
              </a:rPr>
              <a:t>Kunnan TES-ratkaisun päälle Hyvinvointialueiden </a:t>
            </a:r>
            <a:r>
              <a:rPr lang="fi-FI" sz="2000" dirty="0" err="1">
                <a:ea typeface="Times New Roman" panose="02020603050405020304" pitchFamily="18" charset="0"/>
              </a:rPr>
              <a:t>Sote-TES:issä</a:t>
            </a:r>
            <a:r>
              <a:rPr lang="fi-FI" sz="2000" dirty="0">
                <a:ea typeface="Times New Roman" panose="02020603050405020304" pitchFamily="18" charset="0"/>
              </a:rPr>
              <a:t> käytetään palkkaharmonisointiin ja palkkauksen kehittämiseen v. 2023 – 2024 + 4,0 %, eli korotustaso on yhteensä n. 13,2 %/2v.</a:t>
            </a:r>
          </a:p>
          <a:p>
            <a:r>
              <a:rPr lang="fi-FI" sz="2000" dirty="0">
                <a:ea typeface="Times New Roman" panose="02020603050405020304" pitchFamily="18" charset="0"/>
              </a:rPr>
              <a:t>Neuvottelutulos saavutettiin lopulta palkankorotustasolla, joka ylittää kuntien palkankorotustason, mutta jää hyvinvointialueiden SOTE-TES:n palkankorotustasoa matalammaksi. </a:t>
            </a:r>
          </a:p>
          <a:p>
            <a:r>
              <a:rPr lang="fi-FI" sz="2000" dirty="0">
                <a:ea typeface="Times New Roman" panose="02020603050405020304" pitchFamily="18" charset="0"/>
              </a:rPr>
              <a:t>Vähimmäispalkat </a:t>
            </a:r>
            <a:r>
              <a:rPr lang="fi-FI" sz="2000" dirty="0" err="1">
                <a:ea typeface="Times New Roman" panose="02020603050405020304" pitchFamily="18" charset="0"/>
              </a:rPr>
              <a:t>yks.sos.palv.alalla</a:t>
            </a:r>
            <a:r>
              <a:rPr lang="fi-FI" sz="2000" dirty="0">
                <a:ea typeface="Times New Roman" panose="02020603050405020304" pitchFamily="18" charset="0"/>
              </a:rPr>
              <a:t> ylittävät v. 2025 loppuun mennessä selvästi julkisen sektorin vähimmäispalkat.</a:t>
            </a:r>
          </a:p>
          <a:p>
            <a:endParaRPr lang="fi-FI" sz="2000" b="1" dirty="0">
              <a:ea typeface="Times New Roman" panose="02020603050405020304" pitchFamily="18" charset="0"/>
            </a:endParaRPr>
          </a:p>
          <a:p>
            <a:pPr marL="342900" lvl="0" indent="-342900">
              <a:buFont typeface="+mj-lt"/>
              <a:buAutoNum type="arabicPeriod"/>
            </a:pPr>
            <a:endParaRPr lang="fi-FI" sz="2000" dirty="0">
              <a:latin typeface="Calibri" panose="020F0502020204030204" pitchFamily="34" charset="0"/>
              <a:ea typeface="Times New Roman" panose="02020603050405020304" pitchFamily="18" charset="0"/>
            </a:endParaRPr>
          </a:p>
          <a:p>
            <a:endParaRPr lang="fi-FI" dirty="0"/>
          </a:p>
        </p:txBody>
      </p:sp>
      <p:sp>
        <p:nvSpPr>
          <p:cNvPr id="4" name="Päivämäärän paikkamerkki 3">
            <a:extLst>
              <a:ext uri="{FF2B5EF4-FFF2-40B4-BE49-F238E27FC236}">
                <a16:creationId xmlns:a16="http://schemas.microsoft.com/office/drawing/2014/main" id="{F6680B5B-B32A-621D-DB5A-69BFF99EB903}"/>
              </a:ext>
            </a:extLst>
          </p:cNvPr>
          <p:cNvSpPr>
            <a:spLocks noGrp="1"/>
          </p:cNvSpPr>
          <p:nvPr>
            <p:ph type="dt" sz="half" idx="10"/>
          </p:nvPr>
        </p:nvSpPr>
        <p:spPr>
          <a:xfrm>
            <a:off x="5192889" y="6176964"/>
            <a:ext cx="27432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373C96-14B9-6B46-AB9E-D55B569638FE}" type="datetime1">
              <a:rPr lang="fi-FI" smtClean="0"/>
              <a:pPr/>
              <a:t>28.9.2023</a:t>
            </a:fld>
            <a:endParaRPr lang="en-US"/>
          </a:p>
        </p:txBody>
      </p:sp>
    </p:spTree>
    <p:extLst>
      <p:ext uri="{BB962C8B-B14F-4D97-AF65-F5344CB8AC3E}">
        <p14:creationId xmlns:p14="http://schemas.microsoft.com/office/powerpoint/2010/main" val="1164323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628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5697D9-3721-8530-6C01-A1F60909EF42}"/>
              </a:ext>
            </a:extLst>
          </p:cNvPr>
          <p:cNvSpPr>
            <a:spLocks noGrp="1"/>
          </p:cNvSpPr>
          <p:nvPr>
            <p:ph type="title"/>
          </p:nvPr>
        </p:nvSpPr>
        <p:spPr/>
        <p:txBody>
          <a:bodyPr/>
          <a:lstStyle/>
          <a:p>
            <a:r>
              <a:rPr lang="fi-FI" dirty="0"/>
              <a:t>2v 8kk sopimuskauden palkankorotustaso</a:t>
            </a:r>
          </a:p>
        </p:txBody>
      </p:sp>
      <p:sp>
        <p:nvSpPr>
          <p:cNvPr id="3" name="Sisällön paikkamerkki 2">
            <a:extLst>
              <a:ext uri="{FF2B5EF4-FFF2-40B4-BE49-F238E27FC236}">
                <a16:creationId xmlns:a16="http://schemas.microsoft.com/office/drawing/2014/main" id="{CA8C4020-7710-4302-23AF-30EABD2CF3CC}"/>
              </a:ext>
            </a:extLst>
          </p:cNvPr>
          <p:cNvSpPr>
            <a:spLocks noGrp="1"/>
          </p:cNvSpPr>
          <p:nvPr>
            <p:ph idx="1"/>
          </p:nvPr>
        </p:nvSpPr>
        <p:spPr/>
        <p:txBody>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Yhteensä 32 kk sopimuskauden kumulatiivinen palkankorotusvaikutus on sosiaalipalvelun toimialalla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13,52 %</a:t>
            </a:r>
            <a:r>
              <a:rPr lang="fi-FI" sz="1800" dirty="0">
                <a:effectLst/>
                <a:latin typeface="Calibri" panose="020F0502020204030204" pitchFamily="34" charset="0"/>
                <a:ea typeface="Calibri" panose="020F0502020204030204" pitchFamily="34" charset="0"/>
                <a:cs typeface="Times New Roman" panose="02020603050405020304" pitchFamily="18" charset="0"/>
              </a:rPr>
              <a:t>.</a:t>
            </a:r>
            <a:r>
              <a:rPr lang="fi-FI" sz="1800" b="1"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a:effectLst/>
                <a:latin typeface="Calibri" panose="020F0502020204030204" pitchFamily="34" charset="0"/>
                <a:ea typeface="Calibri" panose="020F0502020204030204" pitchFamily="34" charset="0"/>
                <a:cs typeface="Times New Roman" panose="02020603050405020304" pitchFamily="18" charset="0"/>
              </a:rPr>
              <a:t>Varhaiskasvatuksessa kumulatiivinen palkankorotusvaikutus on 13,17 %.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a:effectLst/>
                <a:latin typeface="Calibri" panose="020F0502020204030204" pitchFamily="34" charset="0"/>
                <a:ea typeface="Calibri" panose="020F0502020204030204" pitchFamily="34" charset="0"/>
                <a:cs typeface="Times New Roman" panose="02020603050405020304" pitchFamily="18" charset="0"/>
              </a:rPr>
              <a:t>Varhaiskasvatuksen osuus koko TES-toimialan työntekijämäärästä on 8,3 %.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Palkankorotusten yhteenlaskettu korotusvaikutus sosiaalipalvelutoimialalla ilman kumulatiivisuuden korkoa korolle vaikutusta on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13,07 %</a:t>
            </a:r>
            <a:r>
              <a:rPr lang="fi-FI" sz="1800" dirty="0">
                <a:effectLst/>
                <a:latin typeface="Calibri" panose="020F0502020204030204" pitchFamily="34" charset="0"/>
                <a:ea typeface="Calibri" panose="020F0502020204030204" pitchFamily="34" charset="0"/>
                <a:cs typeface="Times New Roman" panose="02020603050405020304" pitchFamily="18" charset="0"/>
              </a:rPr>
              <a:t> ja varhaiskasvatuksessa 12,78 %.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Lähihoitajilla ja sitä pidemmän koulutuksen hoivatyöntekijöillä vähimmäispalkat (joiden piirissä on n. 80 % työntekijöistä) nousevat 12,7 % + 1,3 % kertaerä + 0,7 % paikallinen erä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 14,7 %. </a:t>
            </a:r>
          </a:p>
          <a:p>
            <a:pPr>
              <a:lnSpc>
                <a:spcPct val="107000"/>
              </a:lnSpc>
              <a:spcAft>
                <a:spcPts val="800"/>
              </a:spcAft>
            </a:pPr>
            <a:r>
              <a:rPr lang="fi-FI" sz="1800" dirty="0">
                <a:ea typeface="Calibri" panose="020F0502020204030204" pitchFamily="34" charset="0"/>
                <a:cs typeface="Times New Roman" panose="02020603050405020304" pitchFamily="18" charset="0"/>
              </a:rPr>
              <a:t>Palkankorotukset toteutetaan hyvin takapainotteisesti, jotta toimiala ehtii varautua niihin. Ensimmäiset korotukset ovat syyskuussa 2023.</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Alatunnisteen paikkamerkki 3">
            <a:extLst>
              <a:ext uri="{FF2B5EF4-FFF2-40B4-BE49-F238E27FC236}">
                <a16:creationId xmlns:a16="http://schemas.microsoft.com/office/drawing/2014/main" id="{F2020643-C63C-3F60-94ED-D9ECC189C5A0}"/>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40EB1E40-3D34-D446-9D05-DE2F768D28B3}"/>
              </a:ext>
            </a:extLst>
          </p:cNvPr>
          <p:cNvSpPr>
            <a:spLocks noGrp="1"/>
          </p:cNvSpPr>
          <p:nvPr>
            <p:ph type="sldNum" sz="quarter" idx="12"/>
          </p:nvPr>
        </p:nvSpPr>
        <p:spPr/>
        <p:txBody>
          <a:bodyPr/>
          <a:lstStyle/>
          <a:p>
            <a:fld id="{03D2D5F4-4871-4469-8343-ED7F6811B37D}" type="slidenum">
              <a:rPr lang="fi-FI" smtClean="0"/>
              <a:pPr/>
              <a:t>6</a:t>
            </a:fld>
            <a:endParaRPr lang="fi-FI" dirty="0"/>
          </a:p>
        </p:txBody>
      </p:sp>
    </p:spTree>
    <p:extLst>
      <p:ext uri="{BB962C8B-B14F-4D97-AF65-F5344CB8AC3E}">
        <p14:creationId xmlns:p14="http://schemas.microsoft.com/office/powerpoint/2010/main" val="840177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A6CA3-CF50-5D95-CACC-B7D416BD9922}"/>
              </a:ext>
            </a:extLst>
          </p:cNvPr>
          <p:cNvSpPr>
            <a:spLocks noGrp="1"/>
          </p:cNvSpPr>
          <p:nvPr>
            <p:ph type="title"/>
          </p:nvPr>
        </p:nvSpPr>
        <p:spPr/>
        <p:txBody>
          <a:bodyPr/>
          <a:lstStyle/>
          <a:p>
            <a:r>
              <a:rPr lang="fi-FI" sz="3600" b="1" dirty="0">
                <a:effectLst/>
                <a:latin typeface="Arial Black" panose="020B0A04020102020204" pitchFamily="34" charset="0"/>
                <a:ea typeface="Times New Roman" panose="02020603050405020304" pitchFamily="18" charset="0"/>
              </a:rPr>
              <a:t>YKSITYISEN SOSIAALIPALVELUALAN TYÖEHTOSOPIMUS </a:t>
            </a:r>
            <a:r>
              <a:rPr lang="fi-FI" sz="3600" b="1" dirty="0">
                <a:solidFill>
                  <a:schemeClr val="tx2"/>
                </a:solidFill>
                <a:effectLst/>
                <a:latin typeface="Arial Black" panose="020B0A04020102020204" pitchFamily="34" charset="0"/>
                <a:ea typeface="Times New Roman" panose="02020603050405020304" pitchFamily="18" charset="0"/>
              </a:rPr>
              <a:t>1.5.2023 – 31.12.2025</a:t>
            </a:r>
            <a:endParaRPr lang="fi-FI" sz="3600" dirty="0">
              <a:solidFill>
                <a:schemeClr val="tx2"/>
              </a:solidFill>
              <a:latin typeface="Arial Black" panose="020B0A04020102020204" pitchFamily="34" charset="0"/>
            </a:endParaRPr>
          </a:p>
        </p:txBody>
      </p:sp>
      <p:sp>
        <p:nvSpPr>
          <p:cNvPr id="3" name="Sisällön paikkamerkki 2">
            <a:extLst>
              <a:ext uri="{FF2B5EF4-FFF2-40B4-BE49-F238E27FC236}">
                <a16:creationId xmlns:a16="http://schemas.microsoft.com/office/drawing/2014/main" id="{A8547215-C851-2329-B288-56B15E6AF51B}"/>
              </a:ext>
            </a:extLst>
          </p:cNvPr>
          <p:cNvSpPr>
            <a:spLocks noGrp="1"/>
          </p:cNvSpPr>
          <p:nvPr>
            <p:ph idx="1"/>
          </p:nvPr>
        </p:nvSpPr>
        <p:spPr>
          <a:xfrm>
            <a:off x="802419" y="1538243"/>
            <a:ext cx="10587162" cy="4756360"/>
          </a:xfrm>
        </p:spPr>
        <p:txBody>
          <a:bodyPr/>
          <a:lstStyle/>
          <a:p>
            <a:pPr>
              <a:tabLst>
                <a:tab pos="-91440" algn="l"/>
                <a:tab pos="731520" algn="l"/>
                <a:tab pos="1554480" algn="l"/>
                <a:tab pos="2377440" algn="l"/>
                <a:tab pos="3200400" algn="l"/>
                <a:tab pos="4023360" algn="l"/>
                <a:tab pos="4846320" algn="l"/>
                <a:tab pos="5669280" algn="l"/>
                <a:tab pos="5943600" algn="l"/>
              </a:tabLst>
            </a:pPr>
            <a:r>
              <a:rPr lang="fi-FI" sz="1200" dirty="0">
                <a:effectLst/>
                <a:latin typeface="Times New Roman" panose="02020603050405020304" pitchFamily="18" charset="0"/>
                <a:ea typeface="Times New Roman" panose="02020603050405020304" pitchFamily="18" charset="0"/>
              </a:rPr>
              <a:t> </a:t>
            </a:r>
          </a:p>
          <a:p>
            <a:pPr marL="0" indent="0">
              <a:buNone/>
              <a:tabLst>
                <a:tab pos="-91440" algn="l"/>
                <a:tab pos="731520" algn="l"/>
                <a:tab pos="1554480" algn="l"/>
                <a:tab pos="2377440" algn="l"/>
                <a:tab pos="3200400" algn="l"/>
                <a:tab pos="4023360" algn="l"/>
                <a:tab pos="4846320" algn="l"/>
                <a:tab pos="5669280" algn="l"/>
                <a:tab pos="5943600" algn="l"/>
              </a:tabLst>
            </a:pPr>
            <a:r>
              <a:rPr lang="fi-FI" sz="1400" dirty="0">
                <a:effectLst/>
                <a:latin typeface="Arial" panose="020B0604020202020204" pitchFamily="34" charset="0"/>
                <a:ea typeface="Times New Roman" panose="02020603050405020304" pitchFamily="18" charset="0"/>
              </a:rPr>
              <a:t> </a:t>
            </a:r>
            <a:endParaRPr lang="fi-FI" sz="12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r>
              <a:rPr lang="fi-FI" sz="2000" b="1" dirty="0">
                <a:effectLst/>
                <a:latin typeface="Arial" panose="020B0604020202020204" pitchFamily="34" charset="0"/>
                <a:ea typeface="Times New Roman" panose="02020603050405020304" pitchFamily="18" charset="0"/>
              </a:rPr>
              <a:t>Allekirjoituspöytäkirja</a:t>
            </a:r>
          </a:p>
          <a:p>
            <a:pPr>
              <a:tabLst>
                <a:tab pos="-91440" algn="l"/>
                <a:tab pos="731520" algn="l"/>
                <a:tab pos="1554480" algn="l"/>
                <a:tab pos="2377440" algn="l"/>
                <a:tab pos="3200400" algn="l"/>
                <a:tab pos="4023360" algn="l"/>
                <a:tab pos="4846320" algn="l"/>
                <a:tab pos="5669280" algn="l"/>
                <a:tab pos="5943600" algn="l"/>
              </a:tabLst>
            </a:pPr>
            <a:r>
              <a:rPr lang="fi-FI" sz="2000" i="1" dirty="0">
                <a:effectLst/>
                <a:latin typeface="Arial" panose="020B0604020202020204" pitchFamily="34" charset="0"/>
                <a:ea typeface="Times New Roman" panose="02020603050405020304" pitchFamily="18" charset="0"/>
              </a:rPr>
              <a:t>Muutokset 30.4.2023 voimassa olleeseen työehtosopimukseen merkitty </a:t>
            </a:r>
            <a:r>
              <a:rPr lang="fi-FI" sz="2000" i="1" dirty="0">
                <a:solidFill>
                  <a:srgbClr val="00B050"/>
                </a:solidFill>
                <a:effectLst/>
                <a:latin typeface="Arial" panose="020B0604020202020204" pitchFamily="34" charset="0"/>
                <a:ea typeface="Times New Roman" panose="02020603050405020304" pitchFamily="18" charset="0"/>
              </a:rPr>
              <a:t>kursiivilla. </a:t>
            </a:r>
            <a:r>
              <a:rPr lang="fi-FI" sz="2000" dirty="0">
                <a:solidFill>
                  <a:srgbClr val="FF0000"/>
                </a:solidFill>
                <a:effectLst/>
                <a:latin typeface="Arial" panose="020B0604020202020204" pitchFamily="34" charset="0"/>
                <a:ea typeface="Times New Roman" panose="02020603050405020304" pitchFamily="18" charset="0"/>
              </a:rPr>
              <a:t>(</a:t>
            </a:r>
            <a:r>
              <a:rPr lang="fi-FI" sz="2000" dirty="0" err="1">
                <a:solidFill>
                  <a:srgbClr val="FF0000"/>
                </a:solidFill>
                <a:effectLst/>
                <a:latin typeface="Arial" panose="020B0604020202020204" pitchFamily="34" charset="0"/>
                <a:ea typeface="Times New Roman" panose="02020603050405020304" pitchFamily="18" charset="0"/>
              </a:rPr>
              <a:t>HALIn</a:t>
            </a:r>
            <a:r>
              <a:rPr lang="fi-FI" sz="2000" dirty="0">
                <a:solidFill>
                  <a:srgbClr val="FF0000"/>
                </a:solidFill>
                <a:effectLst/>
                <a:latin typeface="Arial" panose="020B0604020202020204" pitchFamily="34" charset="0"/>
                <a:ea typeface="Times New Roman" panose="02020603050405020304" pitchFamily="18" charset="0"/>
              </a:rPr>
              <a:t> kommentit punaisella)</a:t>
            </a:r>
            <a:endParaRPr lang="fi-FI" sz="2000" dirty="0">
              <a:solidFill>
                <a:srgbClr val="FF0000"/>
              </a:solidFill>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endParaRPr lang="fi-FI" sz="20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2000" b="1" dirty="0">
                <a:effectLst/>
                <a:latin typeface="Arial" panose="020B0604020202020204" pitchFamily="34" charset="0"/>
                <a:ea typeface="Times New Roman" panose="02020603050405020304" pitchFamily="18" charset="0"/>
              </a:rPr>
              <a:t>1. Sopimuksen voimassaolo</a:t>
            </a:r>
            <a:endParaRPr lang="fi-FI" sz="2000" dirty="0">
              <a:effectLst/>
              <a:latin typeface="Times New Roman" panose="02020603050405020304" pitchFamily="18"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r>
              <a:rPr lang="fi-FI" sz="2000" b="1" i="1" dirty="0">
                <a:solidFill>
                  <a:srgbClr val="00B050"/>
                </a:solidFill>
                <a:effectLst/>
                <a:latin typeface="Arial" panose="020B0604020202020204" pitchFamily="34" charset="0"/>
                <a:ea typeface="Times New Roman" panose="02020603050405020304" pitchFamily="18" charset="0"/>
              </a:rPr>
              <a:t> </a:t>
            </a:r>
            <a:endParaRPr lang="fi-FI" sz="20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2000" i="1" dirty="0">
                <a:solidFill>
                  <a:srgbClr val="00B050"/>
                </a:solidFill>
                <a:latin typeface="Arial" panose="020B0604020202020204" pitchFamily="34" charset="0"/>
                <a:ea typeface="Times New Roman" panose="02020603050405020304" pitchFamily="18" charset="0"/>
              </a:rPr>
              <a:t>Sopimuskausi on 32 kuukautta 1.5.2023 – 31.12.2025. </a:t>
            </a:r>
          </a:p>
          <a:p>
            <a:pPr>
              <a:tabLst>
                <a:tab pos="-91440" algn="l"/>
                <a:tab pos="731520" algn="l"/>
                <a:tab pos="1554480" algn="l"/>
                <a:tab pos="2377440" algn="l"/>
                <a:tab pos="3200400" algn="l"/>
                <a:tab pos="4023360" algn="l"/>
                <a:tab pos="4846320" algn="l"/>
                <a:tab pos="5669280" algn="l"/>
                <a:tab pos="5943600" algn="l"/>
              </a:tabLst>
            </a:pPr>
            <a:endParaRPr lang="fi-FI" sz="20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2000" dirty="0">
                <a:solidFill>
                  <a:srgbClr val="FF0000"/>
                </a:solidFill>
                <a:effectLst/>
                <a:latin typeface="Arial" panose="020B0604020202020204" pitchFamily="34" charset="0"/>
                <a:ea typeface="Times New Roman" panose="02020603050405020304" pitchFamily="18" charset="0"/>
              </a:rPr>
              <a:t>HALI: Pitkän sopimuskauden avulla palkankorotusten taso voitiin sopia korkeaksi ilman, että kustannusvaikutus olisi muodostunut toimialan kannalta kohtuuttomaksi.</a:t>
            </a:r>
          </a:p>
          <a:p>
            <a:pPr>
              <a:tabLst>
                <a:tab pos="-91440" algn="l"/>
                <a:tab pos="731520" algn="l"/>
                <a:tab pos="1554480" algn="l"/>
                <a:tab pos="2377440" algn="l"/>
                <a:tab pos="3200400" algn="l"/>
                <a:tab pos="4023360" algn="l"/>
                <a:tab pos="4846320" algn="l"/>
                <a:tab pos="5669280" algn="l"/>
                <a:tab pos="5943600" algn="l"/>
              </a:tabLst>
            </a:pPr>
            <a:endParaRPr lang="fi-FI" sz="2000" dirty="0">
              <a:solidFill>
                <a:srgbClr val="FF0000"/>
              </a:solidFill>
              <a:effectLst/>
              <a:latin typeface="Arial" panose="020B0604020202020204" pitchFamily="34"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fi-FI" sz="2000" dirty="0">
                <a:solidFill>
                  <a:srgbClr val="FF0000"/>
                </a:solidFill>
                <a:effectLst/>
                <a:latin typeface="Arial" panose="020B0604020202020204" pitchFamily="34" charset="0"/>
                <a:ea typeface="Times New Roman" panose="02020603050405020304" pitchFamily="18" charset="0"/>
              </a:rPr>
              <a:t>Pitkä sopimuskausi tuo vakautta ja ennustettavuutta.</a:t>
            </a:r>
          </a:p>
          <a:p>
            <a:pPr>
              <a:tabLst>
                <a:tab pos="-91440" algn="l"/>
                <a:tab pos="731520" algn="l"/>
                <a:tab pos="1554480" algn="l"/>
                <a:tab pos="2377440" algn="l"/>
                <a:tab pos="3200400" algn="l"/>
                <a:tab pos="4023360" algn="l"/>
                <a:tab pos="4846320" algn="l"/>
                <a:tab pos="5669280" algn="l"/>
                <a:tab pos="5943600" algn="l"/>
              </a:tabLst>
            </a:pPr>
            <a:endParaRPr lang="fi-FI" sz="2000" dirty="0">
              <a:solidFill>
                <a:srgbClr val="FF0000"/>
              </a:solidFill>
              <a:latin typeface="Arial" panose="020B0604020202020204" pitchFamily="34" charset="0"/>
              <a:ea typeface="Times New Roman" panose="02020603050405020304" pitchFamily="18" charset="0"/>
            </a:endParaRPr>
          </a:p>
          <a:p>
            <a:pPr marL="0" indent="0">
              <a:buNone/>
            </a:pPr>
            <a:endParaRPr lang="fi-FI" dirty="0"/>
          </a:p>
        </p:txBody>
      </p:sp>
      <p:sp>
        <p:nvSpPr>
          <p:cNvPr id="4" name="Alatunnisteen paikkamerkki 3">
            <a:extLst>
              <a:ext uri="{FF2B5EF4-FFF2-40B4-BE49-F238E27FC236}">
                <a16:creationId xmlns:a16="http://schemas.microsoft.com/office/drawing/2014/main" id="{2EC4E89E-5B02-6C0E-9191-9B8196B45C78}"/>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25370B75-1787-CC4D-D1D9-8D410DB1D990}"/>
              </a:ext>
            </a:extLst>
          </p:cNvPr>
          <p:cNvSpPr>
            <a:spLocks noGrp="1"/>
          </p:cNvSpPr>
          <p:nvPr>
            <p:ph type="sldNum" sz="quarter" idx="12"/>
          </p:nvPr>
        </p:nvSpPr>
        <p:spPr/>
        <p:txBody>
          <a:bodyPr/>
          <a:lstStyle/>
          <a:p>
            <a:fld id="{03D2D5F4-4871-4469-8343-ED7F6811B37D}" type="slidenum">
              <a:rPr lang="fi-FI" smtClean="0"/>
              <a:pPr/>
              <a:t>7</a:t>
            </a:fld>
            <a:endParaRPr lang="fi-FI" dirty="0"/>
          </a:p>
        </p:txBody>
      </p:sp>
    </p:spTree>
    <p:extLst>
      <p:ext uri="{BB962C8B-B14F-4D97-AF65-F5344CB8AC3E}">
        <p14:creationId xmlns:p14="http://schemas.microsoft.com/office/powerpoint/2010/main" val="37343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2D0A23-D7DD-C171-A0DF-73CF59781A0C}"/>
              </a:ext>
            </a:extLst>
          </p:cNvPr>
          <p:cNvSpPr>
            <a:spLocks noGrp="1"/>
          </p:cNvSpPr>
          <p:nvPr>
            <p:ph type="title"/>
          </p:nvPr>
        </p:nvSpPr>
        <p:spPr>
          <a:xfrm>
            <a:off x="803082" y="461474"/>
            <a:ext cx="10587162" cy="1456974"/>
          </a:xfrm>
        </p:spPr>
        <p:txBody>
          <a:bodyPr/>
          <a:lstStyle/>
          <a:p>
            <a:r>
              <a:rPr lang="fi-FI" sz="4000" b="1" dirty="0">
                <a:effectLst/>
                <a:latin typeface="Arial Black" panose="020B0A04020102020204" pitchFamily="34" charset="0"/>
                <a:ea typeface="Times New Roman" panose="02020603050405020304" pitchFamily="18" charset="0"/>
              </a:rPr>
              <a:t>Palkankorotukset v. 2023</a:t>
            </a:r>
            <a:br>
              <a:rPr lang="fi-FI" sz="3200" dirty="0">
                <a:effectLst/>
                <a:latin typeface="Arial Black" panose="020B0A04020102020204" pitchFamily="34" charset="0"/>
                <a:ea typeface="Times New Roman" panose="02020603050405020304" pitchFamily="18" charset="0"/>
              </a:rPr>
            </a:br>
            <a:endParaRPr lang="fi-FI" dirty="0">
              <a:latin typeface="Arial Black" panose="020B0A04020102020204" pitchFamily="34" charset="0"/>
            </a:endParaRPr>
          </a:p>
        </p:txBody>
      </p:sp>
      <p:sp>
        <p:nvSpPr>
          <p:cNvPr id="3" name="Sisällön paikkamerkki 2">
            <a:extLst>
              <a:ext uri="{FF2B5EF4-FFF2-40B4-BE49-F238E27FC236}">
                <a16:creationId xmlns:a16="http://schemas.microsoft.com/office/drawing/2014/main" id="{74FB6E9E-EDDC-8732-5F5A-1002A10D84C6}"/>
              </a:ext>
            </a:extLst>
          </p:cNvPr>
          <p:cNvSpPr>
            <a:spLocks noGrp="1"/>
          </p:cNvSpPr>
          <p:nvPr>
            <p:ph idx="1"/>
          </p:nvPr>
        </p:nvSpPr>
        <p:spPr>
          <a:xfrm>
            <a:off x="803081" y="581114"/>
            <a:ext cx="10861927" cy="5734229"/>
          </a:xfrm>
        </p:spPr>
        <p:txBody>
          <a:bodyPr/>
          <a:lstStyle/>
          <a:p>
            <a:pPr marL="0" indent="0">
              <a:buNone/>
              <a:tabLst>
                <a:tab pos="-91440" algn="l"/>
                <a:tab pos="731520" algn="l"/>
                <a:tab pos="1554480" algn="l"/>
                <a:tab pos="2377440" algn="l"/>
                <a:tab pos="3200400" algn="l"/>
                <a:tab pos="4023360" algn="l"/>
                <a:tab pos="4846320" algn="l"/>
                <a:tab pos="5669280" algn="l"/>
                <a:tab pos="5943600" algn="l"/>
              </a:tabLst>
            </a:pPr>
            <a:r>
              <a:rPr lang="fi-FI" sz="1400" i="1" u="none" strike="noStrike" dirty="0">
                <a:solidFill>
                  <a:srgbClr val="00B050"/>
                </a:solidFill>
                <a:effectLst/>
                <a:latin typeface="Arial" panose="020B0604020202020204" pitchFamily="34" charset="0"/>
                <a:ea typeface="Times New Roman" panose="02020603050405020304" pitchFamily="18" charset="0"/>
              </a:rPr>
              <a:t> </a:t>
            </a:r>
            <a:endParaRPr lang="fi-FI" sz="1200" dirty="0">
              <a:effectLst/>
              <a:latin typeface="Arial Black" panose="020B0A04020102020204" pitchFamily="34" charset="0"/>
              <a:ea typeface="Times New Roman" panose="02020603050405020304" pitchFamily="18" charset="0"/>
            </a:endParaRPr>
          </a:p>
          <a:p>
            <a:pPr marL="0" indent="0">
              <a:buNone/>
              <a:tabLst>
                <a:tab pos="-91440" algn="l"/>
                <a:tab pos="731520" algn="l"/>
                <a:tab pos="1554480" algn="l"/>
                <a:tab pos="2377440" algn="l"/>
                <a:tab pos="3200400" algn="l"/>
                <a:tab pos="4023360" algn="l"/>
                <a:tab pos="4846320" algn="l"/>
                <a:tab pos="5669280" algn="l"/>
                <a:tab pos="5943600" algn="l"/>
              </a:tabLst>
            </a:pPr>
            <a:endParaRPr lang="fi-FI" sz="1800" dirty="0">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r>
              <a:rPr lang="fi-FI" sz="20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1.9.2023		3,6 % palkkojen yleis- ja taulukkokorotus</a:t>
            </a:r>
          </a:p>
          <a:p>
            <a:pPr marL="0" indent="0">
              <a:lnSpc>
                <a:spcPct val="107000"/>
              </a:lnSpc>
              <a:spcAft>
                <a:spcPts val="800"/>
              </a:spcAft>
              <a:buNone/>
            </a:pPr>
            <a:r>
              <a:rPr lang="fi-FI" sz="20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1.9.2023		Vähimmäistaulukkopalkkoja korotetaan kaikissa kuudessa 					vaativuusryhmässä painottaen korotuksia koulutettujen ammattihenkilöiden 			vaativuusryhmiin.</a:t>
            </a:r>
          </a:p>
          <a:p>
            <a:pPr marL="0" indent="0">
              <a:lnSpc>
                <a:spcPct val="107000"/>
              </a:lnSpc>
              <a:spcAft>
                <a:spcPts val="800"/>
              </a:spcAft>
              <a:buNone/>
            </a:pPr>
            <a:r>
              <a:rPr lang="fi-FI" sz="20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Vähimmäistaulukkopalkat nousevat 3,6 % lisäksi kaikissa palveluslisäportaissa A-B 		palkkaryhmissä 1,9 % </a:t>
            </a:r>
            <a:r>
              <a:rPr lang="fi-FI"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(mm. hoitoapulaiset ja hoiva-avustajat) </a:t>
            </a:r>
            <a:r>
              <a:rPr lang="fi-FI" sz="20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ja</a:t>
            </a:r>
            <a:endParaRPr lang="fi-FI"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i-FI" sz="2000" i="1" dirty="0">
                <a:solidFill>
                  <a:srgbClr val="FF0000"/>
                </a:solidFill>
                <a:ea typeface="Calibri" panose="020F0502020204030204" pitchFamily="34" charset="0"/>
                <a:cs typeface="Times New Roman" panose="02020603050405020304" pitchFamily="18" charset="0"/>
              </a:rPr>
              <a:t>		</a:t>
            </a:r>
            <a:r>
              <a:rPr lang="fi-FI" sz="20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C-F palkkaryhmissä 2,2 %. </a:t>
            </a:r>
            <a:r>
              <a:rPr lang="fi-FI" sz="2000" dirty="0">
                <a:solidFill>
                  <a:srgbClr val="FF0000"/>
                </a:solidFill>
                <a:ea typeface="Calibri" panose="020F0502020204030204" pitchFamily="34" charset="0"/>
                <a:cs typeface="Times New Roman" panose="02020603050405020304" pitchFamily="18" charset="0"/>
              </a:rPr>
              <a:t>(mm. lähihoitajat, amk-taso, asiantuntijat, esimiehet)</a:t>
            </a:r>
            <a:endParaRPr lang="fi-FI"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i-FI" sz="20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Keskimäärin alarajakorotuksen palkkatasoa nostava kustannusvaikutus toimialalla on 1,56 % </a:t>
            </a:r>
            <a:r>
              <a:rPr lang="fi-FI" sz="20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EK:n</a:t>
            </a:r>
            <a:r>
              <a:rPr lang="fi-FI"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33.000 alan työntekijän tilastoaineiston mukaan.</a:t>
            </a:r>
          </a:p>
          <a:p>
            <a:pPr marL="0" indent="0">
              <a:lnSpc>
                <a:spcPct val="107000"/>
              </a:lnSpc>
              <a:spcAft>
                <a:spcPts val="800"/>
              </a:spcAft>
              <a:buNone/>
            </a:pPr>
            <a:r>
              <a:rPr lang="fi-FI" sz="2000" dirty="0">
                <a:solidFill>
                  <a:srgbClr val="FF0000"/>
                </a:solidFill>
                <a:ea typeface="Calibri" panose="020F0502020204030204" pitchFamily="34" charset="0"/>
                <a:cs typeface="Times New Roman" panose="02020603050405020304" pitchFamily="18" charset="0"/>
              </a:rPr>
              <a:t>Yhteensä palkankorotukset toimialalla keskimäärin 5,16 %. Lähihoitajatasosta ylöspäin vähimmäispalkat nousevat 5,8 %.</a:t>
            </a:r>
          </a:p>
          <a:p>
            <a:pPr marL="0" indent="0">
              <a:lnSpc>
                <a:spcPct val="107000"/>
              </a:lnSpc>
              <a:spcAft>
                <a:spcPts val="800"/>
              </a:spcAft>
              <a:buNone/>
            </a:pPr>
            <a:r>
              <a:rPr lang="fi-FI" sz="2000" dirty="0">
                <a:solidFill>
                  <a:srgbClr val="FF0000"/>
                </a:solidFill>
                <a:effectLst/>
                <a:ea typeface="Times New Roman" panose="02020603050405020304" pitchFamily="18" charset="0"/>
              </a:rPr>
              <a:t>Alarajoja ylittävissä G-luokissa tai sopimuspalkoissa, joihin alarajakorotusten palkankorotukset eivät yllä, on palkankorotus  yleiskorotuksen 3,6 %.  </a:t>
            </a:r>
            <a:endParaRPr lang="fi-FI" sz="1800" dirty="0">
              <a:effectLst/>
              <a:ea typeface="Times New Roman" panose="02020603050405020304" pitchFamily="18" charset="0"/>
            </a:endParaRPr>
          </a:p>
          <a:p>
            <a:pPr marL="0" indent="0">
              <a:lnSpc>
                <a:spcPct val="107000"/>
              </a:lnSpc>
              <a:spcAft>
                <a:spcPts val="800"/>
              </a:spcAft>
              <a:buNone/>
            </a:pPr>
            <a:endParaRPr lang="fi-FI"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dirty="0"/>
          </a:p>
        </p:txBody>
      </p:sp>
      <p:sp>
        <p:nvSpPr>
          <p:cNvPr id="4" name="Alatunnisteen paikkamerkki 3">
            <a:extLst>
              <a:ext uri="{FF2B5EF4-FFF2-40B4-BE49-F238E27FC236}">
                <a16:creationId xmlns:a16="http://schemas.microsoft.com/office/drawing/2014/main" id="{409A5BF2-F0CE-D7F9-D378-89EC1716AE8C}"/>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32C36084-5990-C81B-D9A6-95432F152351}"/>
              </a:ext>
            </a:extLst>
          </p:cNvPr>
          <p:cNvSpPr>
            <a:spLocks noGrp="1"/>
          </p:cNvSpPr>
          <p:nvPr>
            <p:ph type="sldNum" sz="quarter" idx="12"/>
          </p:nvPr>
        </p:nvSpPr>
        <p:spPr/>
        <p:txBody>
          <a:bodyPr/>
          <a:lstStyle/>
          <a:p>
            <a:fld id="{03D2D5F4-4871-4469-8343-ED7F6811B37D}" type="slidenum">
              <a:rPr lang="fi-FI" smtClean="0"/>
              <a:pPr/>
              <a:t>8</a:t>
            </a:fld>
            <a:endParaRPr lang="fi-FI" dirty="0"/>
          </a:p>
        </p:txBody>
      </p:sp>
    </p:spTree>
    <p:extLst>
      <p:ext uri="{BB962C8B-B14F-4D97-AF65-F5344CB8AC3E}">
        <p14:creationId xmlns:p14="http://schemas.microsoft.com/office/powerpoint/2010/main" val="1081147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A7DC72-D9F3-5AD5-72D8-78B0EF40D52A}"/>
              </a:ext>
            </a:extLst>
          </p:cNvPr>
          <p:cNvSpPr>
            <a:spLocks noGrp="1"/>
          </p:cNvSpPr>
          <p:nvPr>
            <p:ph type="title"/>
          </p:nvPr>
        </p:nvSpPr>
        <p:spPr>
          <a:xfrm>
            <a:off x="803082" y="418744"/>
            <a:ext cx="10587162" cy="1102407"/>
          </a:xfrm>
        </p:spPr>
        <p:txBody>
          <a:bodyPr/>
          <a:lstStyle/>
          <a:p>
            <a:r>
              <a:rPr lang="fi-FI" dirty="0"/>
              <a:t>Alarajakorotusten heijastusvaikutus lähellä oleviin g-palkkaluokkiin</a:t>
            </a:r>
          </a:p>
        </p:txBody>
      </p:sp>
      <p:sp>
        <p:nvSpPr>
          <p:cNvPr id="3" name="Sisällön paikkamerkki 2">
            <a:extLst>
              <a:ext uri="{FF2B5EF4-FFF2-40B4-BE49-F238E27FC236}">
                <a16:creationId xmlns:a16="http://schemas.microsoft.com/office/drawing/2014/main" id="{E269D0A8-4421-3086-D3E5-B8851A7E815A}"/>
              </a:ext>
            </a:extLst>
          </p:cNvPr>
          <p:cNvSpPr>
            <a:spLocks noGrp="1"/>
          </p:cNvSpPr>
          <p:nvPr>
            <p:ph idx="1"/>
          </p:nvPr>
        </p:nvSpPr>
        <p:spPr>
          <a:xfrm>
            <a:off x="791662" y="1521151"/>
            <a:ext cx="10587162" cy="4585443"/>
          </a:xfrm>
        </p:spPr>
        <p:txBody>
          <a:bodyPr/>
          <a:lstStyle/>
          <a:p>
            <a:r>
              <a:rPr lang="fi-FI" dirty="0"/>
              <a:t>Yleiskorotusta korkeammat palkka- eli vaativuusryhmien alarajakorotukset kohdistuvat täysimääräisesti kunkin kuuden palkkaryhmän palkkataulukon </a:t>
            </a:r>
            <a:r>
              <a:rPr lang="fi-FI" dirty="0" err="1"/>
              <a:t>harmaannetulla</a:t>
            </a:r>
            <a:r>
              <a:rPr lang="fi-FI" dirty="0"/>
              <a:t> merkittyyn alimpaan G-palkkaluokkaan</a:t>
            </a:r>
          </a:p>
          <a:p>
            <a:r>
              <a:rPr lang="fi-FI" dirty="0"/>
              <a:t>Monessa palkkaryhmässä on alimman G-luokan yläpuolella tasoltaan lähellä olevia G-palkkaluokkia</a:t>
            </a:r>
          </a:p>
          <a:p>
            <a:r>
              <a:rPr lang="fi-FI" dirty="0"/>
              <a:t>Palkkaryhmän minimitason noustessa esim. 2,2 % yli yleiskorotuksen, nostaa se vähän myös minimiä alle 2,2 </a:t>
            </a:r>
            <a:r>
              <a:rPr lang="fi-FI"/>
              <a:t>% korkeampien </a:t>
            </a:r>
            <a:r>
              <a:rPr lang="fi-FI" dirty="0"/>
              <a:t>G-palkkaluokkien tasoa, jotta niiden taso ei jää nousevan minimin alapuolelle.</a:t>
            </a:r>
          </a:p>
          <a:p>
            <a:r>
              <a:rPr lang="fi-FI" dirty="0"/>
              <a:t>Korotuksen heijastusvaikutus vaihtelee sen mukaan, kuinka lähellä ylempi G-palkkaluokka on nousevaa minimitasoa kussakin palveluslisäportaassa.</a:t>
            </a:r>
          </a:p>
          <a:p>
            <a:r>
              <a:rPr lang="fi-FI" dirty="0"/>
              <a:t>Edellisellä TES-kierroksella palkkaryhmien vähimmäispalkkakorotusta kohdennettiin alimpiin palveluslisäportaisiin. Siksi G-palkkaerot ovat pienempiä alemmissa palveluslisäportaissa ja vastaavasti heijastusvaikutus on niissä suurempi kuin ylemmissä palveluslisäportaassa.</a:t>
            </a:r>
          </a:p>
          <a:p>
            <a:pPr marL="0" indent="0">
              <a:buNone/>
            </a:pPr>
            <a:r>
              <a:rPr lang="fi-FI" b="1" dirty="0"/>
              <a:t>Esimerkki</a:t>
            </a:r>
            <a:r>
              <a:rPr lang="fi-FI" dirty="0"/>
              <a:t>: C-palkkaryhmä muun Suomen taulukko:</a:t>
            </a:r>
          </a:p>
          <a:p>
            <a:r>
              <a:rPr lang="fi-FI" dirty="0"/>
              <a:t>Entinen minimi G19C nousee kaikissa palveluslisäportaissa 1.9.2023  3,6 % + 2,2 % = 5,8 %.  Nouseva taso ylittää kaikissa palveluslisäportaissa lähellä olevan G20 luokan, joten uudeksi minimitasoksi tulee G20C. </a:t>
            </a:r>
          </a:p>
          <a:p>
            <a:r>
              <a:rPr lang="fi-FI" dirty="0"/>
              <a:t>Ennen 1.9.2023 korotusta entisessä G20 luokassa 0-v. portaassa taso oli jo entuudestaan sama kuin alimmassa G19C luokassa (2144,12 € - 2144,12 €), joten G20 0 v. korotus on täysimääräisesti 5,8 %. </a:t>
            </a:r>
          </a:p>
          <a:p>
            <a:r>
              <a:rPr lang="fi-FI" dirty="0"/>
              <a:t>G 20 8 v. portaassa taso oli 15,30 € minimiä korkeampi (2276,07€ - 2260,77€) joten G20 8 v. taso korottuu 5,1 %.  	</a:t>
            </a:r>
          </a:p>
          <a:p>
            <a:r>
              <a:rPr lang="fi-FI" dirty="0"/>
              <a:t>G 20 11 v. portaassa taso oli 47,11 € minimiä korkeampi (2365,70€ - 2318,59 €) joten G20 11 v. taso korottuu 3,7 %.  	</a:t>
            </a:r>
          </a:p>
        </p:txBody>
      </p:sp>
      <p:sp>
        <p:nvSpPr>
          <p:cNvPr id="4" name="Alatunnisteen paikkamerkki 3">
            <a:extLst>
              <a:ext uri="{FF2B5EF4-FFF2-40B4-BE49-F238E27FC236}">
                <a16:creationId xmlns:a16="http://schemas.microsoft.com/office/drawing/2014/main" id="{96FF0C3D-A021-DDAF-3389-591FDE9B43F0}"/>
              </a:ext>
            </a:extLst>
          </p:cNvPr>
          <p:cNvSpPr>
            <a:spLocks noGrp="1"/>
          </p:cNvSpPr>
          <p:nvPr>
            <p:ph type="ftr" sz="quarter" idx="11"/>
          </p:nvPr>
        </p:nvSpPr>
        <p:spPr/>
        <p:txBody>
          <a:bodyPr/>
          <a:lstStyle/>
          <a:p>
            <a:pPr algn="l"/>
            <a:r>
              <a:rPr lang="fi-FI"/>
              <a:t>Hyvinvointiala HALI ry</a:t>
            </a:r>
            <a:endParaRPr lang="fi-FI" dirty="0"/>
          </a:p>
        </p:txBody>
      </p:sp>
      <p:sp>
        <p:nvSpPr>
          <p:cNvPr id="5" name="Dian numeron paikkamerkki 4">
            <a:extLst>
              <a:ext uri="{FF2B5EF4-FFF2-40B4-BE49-F238E27FC236}">
                <a16:creationId xmlns:a16="http://schemas.microsoft.com/office/drawing/2014/main" id="{F0F04E8C-568E-314C-6851-E14DFD83DC60}"/>
              </a:ext>
            </a:extLst>
          </p:cNvPr>
          <p:cNvSpPr>
            <a:spLocks noGrp="1"/>
          </p:cNvSpPr>
          <p:nvPr>
            <p:ph type="sldNum" sz="quarter" idx="12"/>
          </p:nvPr>
        </p:nvSpPr>
        <p:spPr/>
        <p:txBody>
          <a:bodyPr/>
          <a:lstStyle/>
          <a:p>
            <a:fld id="{03D2D5F4-4871-4469-8343-ED7F6811B37D}" type="slidenum">
              <a:rPr lang="fi-FI" smtClean="0"/>
              <a:pPr/>
              <a:t>9</a:t>
            </a:fld>
            <a:endParaRPr lang="fi-FI" dirty="0"/>
          </a:p>
        </p:txBody>
      </p:sp>
    </p:spTree>
    <p:extLst>
      <p:ext uri="{BB962C8B-B14F-4D97-AF65-F5344CB8AC3E}">
        <p14:creationId xmlns:p14="http://schemas.microsoft.com/office/powerpoint/2010/main" val="1784975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HALI ry">
  <a:themeElements>
    <a:clrScheme name="HALI">
      <a:dk1>
        <a:sysClr val="windowText" lastClr="000000"/>
      </a:dk1>
      <a:lt1>
        <a:sysClr val="window" lastClr="FFFFFF"/>
      </a:lt1>
      <a:dk2>
        <a:srgbClr val="19ABB5"/>
      </a:dk2>
      <a:lt2>
        <a:srgbClr val="FAA61A"/>
      </a:lt2>
      <a:accent1>
        <a:srgbClr val="19ABB5"/>
      </a:accent1>
      <a:accent2>
        <a:srgbClr val="F2BE19"/>
      </a:accent2>
      <a:accent3>
        <a:srgbClr val="CCCCCC"/>
      </a:accent3>
      <a:accent4>
        <a:srgbClr val="45BDC7"/>
      </a:accent4>
      <a:accent5>
        <a:srgbClr val="FAA61A"/>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HALI_mallipohja_v2020-09-04.potx" id="{47940130-75EC-4F18-B1BB-24FCABDDAD75}" vid="{845CE761-E163-4951-93E7-853706857E1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05547a7-a4e0-4b50-a7e5-7394f7ec0342">
      <Terms xmlns="http://schemas.microsoft.com/office/infopath/2007/PartnerControls"/>
    </lcf76f155ced4ddcb4097134ff3c332f>
    <TaxCatchAll xmlns="b8c45a1e-8fcf-479c-a34c-6a2159d0cb7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9A900604A8F546B75D3F86E7158123" ma:contentTypeVersion="15" ma:contentTypeDescription="Create a new document." ma:contentTypeScope="" ma:versionID="d8d5684fb1488b4501900258b67c9b73">
  <xsd:schema xmlns:xsd="http://www.w3.org/2001/XMLSchema" xmlns:xs="http://www.w3.org/2001/XMLSchema" xmlns:p="http://schemas.microsoft.com/office/2006/metadata/properties" xmlns:ns2="105547a7-a4e0-4b50-a7e5-7394f7ec0342" xmlns:ns3="b8c45a1e-8fcf-479c-a34c-6a2159d0cb7d" targetNamespace="http://schemas.microsoft.com/office/2006/metadata/properties" ma:root="true" ma:fieldsID="3c1f3b780fbd44399ec3f660e6d01633" ns2:_="" ns3:_="">
    <xsd:import namespace="105547a7-a4e0-4b50-a7e5-7394f7ec0342"/>
    <xsd:import namespace="b8c45a1e-8fcf-479c-a34c-6a2159d0cb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547a7-a4e0-4b50-a7e5-7394f7ec03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b6c7dc-681b-46e7-b09b-004084a314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c45a1e-8fcf-479c-a34c-6a2159d0cb7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f5b09d1-2668-43a4-a568-78616927d97c}" ma:internalName="TaxCatchAll" ma:showField="CatchAllData" ma:web="b8c45a1e-8fcf-479c-a34c-6a2159d0cb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404CAE-D993-4CD8-9942-45457448A8F9}">
  <ds:schemaRefs>
    <ds:schemaRef ds:uri="http://schemas.microsoft.com/sharepoint/v3/contenttype/forms"/>
  </ds:schemaRefs>
</ds:datastoreItem>
</file>

<file path=customXml/itemProps2.xml><?xml version="1.0" encoding="utf-8"?>
<ds:datastoreItem xmlns:ds="http://schemas.openxmlformats.org/officeDocument/2006/customXml" ds:itemID="{8C442ABB-B93F-4C70-A794-CC5BE39EF9B7}">
  <ds:schemaRefs>
    <ds:schemaRef ds:uri="http://schemas.microsoft.com/office/2006/metadata/properties"/>
    <ds:schemaRef ds:uri="http://schemas.microsoft.com/office/infopath/2007/PartnerControls"/>
    <ds:schemaRef ds:uri="105547a7-a4e0-4b50-a7e5-7394f7ec0342"/>
    <ds:schemaRef ds:uri="b8c45a1e-8fcf-479c-a34c-6a2159d0cb7d"/>
  </ds:schemaRefs>
</ds:datastoreItem>
</file>

<file path=customXml/itemProps3.xml><?xml version="1.0" encoding="utf-8"?>
<ds:datastoreItem xmlns:ds="http://schemas.openxmlformats.org/officeDocument/2006/customXml" ds:itemID="{0A4D7F76-4C73-4D7D-8A34-0FFA6976F2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547a7-a4e0-4b50-a7e5-7394f7ec0342"/>
    <ds:schemaRef ds:uri="b8c45a1e-8fcf-479c-a34c-6a2159d0cb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HALI ry</Template>
  <TotalTime>1392</TotalTime>
  <Words>4147</Words>
  <Application>Microsoft Office PowerPoint</Application>
  <PresentationFormat>Laajakuva</PresentationFormat>
  <Paragraphs>447</Paragraphs>
  <Slides>50</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50</vt:i4>
      </vt:variant>
    </vt:vector>
  </HeadingPairs>
  <TitlesOfParts>
    <vt:vector size="58" baseType="lpstr">
      <vt:lpstr>Arial</vt:lpstr>
      <vt:lpstr>Arial Black</vt:lpstr>
      <vt:lpstr>Calibri</vt:lpstr>
      <vt:lpstr>Calibri Light</vt:lpstr>
      <vt:lpstr>Lucida Sans Typewriter</vt:lpstr>
      <vt:lpstr>Roboto</vt:lpstr>
      <vt:lpstr>Times New Roman</vt:lpstr>
      <vt:lpstr>HALI ry</vt:lpstr>
      <vt:lpstr>Yksityisen sosiaalipalvelualan TES-ratkaisu 2023 - 2025</vt:lpstr>
      <vt:lpstr>Tuomas Mänttäri</vt:lpstr>
      <vt:lpstr>PowerPoint-esitys</vt:lpstr>
      <vt:lpstr>Yksityisen sosiaalipalvelualan TES:n taustatilanne</vt:lpstr>
      <vt:lpstr>Työmarkkinatilanne</vt:lpstr>
      <vt:lpstr>2v 8kk sopimuskauden palkankorotustaso</vt:lpstr>
      <vt:lpstr>YKSITYISEN SOSIAALIPALVELUALAN TYÖEHTOSOPIMUS 1.5.2023 – 31.12.2025</vt:lpstr>
      <vt:lpstr>Palkankorotukset v. 2023 </vt:lpstr>
      <vt:lpstr>Alarajakorotusten heijastusvaikutus lähellä oleviin g-palkkaluokkiin</vt:lpstr>
      <vt:lpstr>Yleiskorotuksen vaikutus </vt:lpstr>
      <vt:lpstr>Alarajakorotusten toteutus</vt:lpstr>
      <vt:lpstr>Saatavuuslisä alarajakorotusten yhteydessä</vt:lpstr>
      <vt:lpstr>Alarajakorotukset ja ylitteet</vt:lpstr>
      <vt:lpstr>Laskentaesimerkit alarajakorotuksissa</vt:lpstr>
      <vt:lpstr>Laskentaesimerkit alarajakorotuksissa</vt:lpstr>
      <vt:lpstr>Palkkataulukko 1.9.2023 ja tuntipalkkataulukko</vt:lpstr>
      <vt:lpstr>Alarajakorotukset kohdistuvat vaativuusryhmien alarajoihin</vt:lpstr>
      <vt:lpstr>1.9.2023 taulukkopalkat, PK-seutu</vt:lpstr>
      <vt:lpstr>1.9.2023 taulukkopalkat, muu Suomi</vt:lpstr>
      <vt:lpstr>Tuntipalkkataulukko 2023, pk-seutu</vt:lpstr>
      <vt:lpstr>Tuntipalkkataulukko 2023, muu Suomi</vt:lpstr>
      <vt:lpstr>470 € kertaerä v. 2024</vt:lpstr>
      <vt:lpstr>470 € kertaerä v. 2024</vt:lpstr>
      <vt:lpstr>2024 yleis- ja taulukkokorotukset</vt:lpstr>
      <vt:lpstr>1.8.2024 taulukkopalkat, PK-seutu</vt:lpstr>
      <vt:lpstr>1.8.2024 taulukkopalkat, muu Suomi</vt:lpstr>
      <vt:lpstr>Tuntipalkkataulukko 2024, PK-seutu</vt:lpstr>
      <vt:lpstr>Tuntipalkkataulukko 2024, muu Suomi</vt:lpstr>
      <vt:lpstr>v. 2025 </vt:lpstr>
      <vt:lpstr>1.8.2025 taulukkopalkat, PK-seutu</vt:lpstr>
      <vt:lpstr>1.8.2025 taulukkopalkat, muu Suomi</vt:lpstr>
      <vt:lpstr>Tuntipalkkataulukko 2025, PK-seutu</vt:lpstr>
      <vt:lpstr>Tuntipalkkataulukko 2025, muu Suomi</vt:lpstr>
      <vt:lpstr>v. 2025 paikallinen erä</vt:lpstr>
      <vt:lpstr>v. 2025 paikallinen erä</vt:lpstr>
      <vt:lpstr>v. 2025 paikallinen erä</vt:lpstr>
      <vt:lpstr>3. Luottamusmieskorvaukset ja työsuojeluvaltuutetun korvaukset </vt:lpstr>
      <vt:lpstr>3. Työsuojeluvaltuutetun korvaukset </vt:lpstr>
      <vt:lpstr>Tekstimuutokset </vt:lpstr>
      <vt:lpstr>15 § Varallaolo ja hälytyskorvaus  </vt:lpstr>
      <vt:lpstr>16 § Kielilisä  </vt:lpstr>
      <vt:lpstr>18 § Vuosiloma: Vuosiloman antaminen  </vt:lpstr>
      <vt:lpstr>Paikallisen sopimisen menettelytavat 2 §  </vt:lpstr>
      <vt:lpstr>Palkkasopimus 5 § Osa-aikaiset työntekijät  </vt:lpstr>
      <vt:lpstr>Yksityisen sosiaalipalvelualan pito- ja vetovoiman kehittämishanke </vt:lpstr>
      <vt:lpstr>Yksityisen sosiaalipalvelualan pito- ja vetovoiman kehittämishanke</vt:lpstr>
      <vt:lpstr>Yksityisen sosiaalipalvelualan pito- ja vetovoiman kehittämishanke</vt:lpstr>
      <vt:lpstr>Yksityisen sosiaalipalvelualan pito- ja vetovoiman kehittämishanke  </vt:lpstr>
      <vt:lpstr> Työryhmät</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Presentaation otsikko kirjoitetaan tähän</dc:title>
  <dc:creator>Lea-Maija</dc:creator>
  <cp:lastModifiedBy>Lyydia Laukkanen</cp:lastModifiedBy>
  <cp:revision>51</cp:revision>
  <dcterms:created xsi:type="dcterms:W3CDTF">2022-05-12T10:31:08Z</dcterms:created>
  <dcterms:modified xsi:type="dcterms:W3CDTF">2023-09-28T06:15:51Z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0x0101000F9A900604A8F546B75D3F86E7158123</vt:lpwstr>
  </property>
</Properties>
</file>