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4"/>
    <p:sldMasterId id="2147483854" r:id="rId5"/>
    <p:sldMasterId id="2147483865" r:id="rId6"/>
    <p:sldMasterId id="2147483877" r:id="rId7"/>
    <p:sldMasterId id="2147483888" r:id="rId8"/>
    <p:sldMasterId id="2147483918" r:id="rId9"/>
    <p:sldMasterId id="2147483946" r:id="rId10"/>
  </p:sldMasterIdLst>
  <p:notesMasterIdLst>
    <p:notesMasterId r:id="rId26"/>
  </p:notesMasterIdLst>
  <p:sldIdLst>
    <p:sldId id="256" r:id="rId11"/>
    <p:sldId id="309" r:id="rId12"/>
    <p:sldId id="340" r:id="rId13"/>
    <p:sldId id="354" r:id="rId14"/>
    <p:sldId id="350" r:id="rId15"/>
    <p:sldId id="341" r:id="rId16"/>
    <p:sldId id="355" r:id="rId17"/>
    <p:sldId id="344" r:id="rId18"/>
    <p:sldId id="353" r:id="rId19"/>
    <p:sldId id="357" r:id="rId20"/>
    <p:sldId id="343" r:id="rId21"/>
    <p:sldId id="336" r:id="rId22"/>
    <p:sldId id="358" r:id="rId23"/>
    <p:sldId id="334" r:id="rId24"/>
    <p:sldId id="356" r:id="rId25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2462" autoAdjust="0"/>
  </p:normalViewPr>
  <p:slideViewPr>
    <p:cSldViewPr snapToGrid="0">
      <p:cViewPr varScale="1">
        <p:scale>
          <a:sx n="92" d="100"/>
          <a:sy n="92" d="100"/>
        </p:scale>
        <p:origin x="492" y="5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B94F-049E-4761-9AA8-CCC8C817D91D}" type="datetimeFigureOut">
              <a:rPr lang="fi-FI" smtClean="0"/>
              <a:t>1.2.2025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969D-0F6B-4DBC-9387-709C9621C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4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74969D-0F6B-4DBC-9387-709C9621CC71}" type="slidenum">
              <a:rPr/>
              <a:t>1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12735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D7121F8-03BD-498C-9E96-B85EBE04361D}" type="slidenum">
              <a:rPr/>
              <a:t>4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39872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D7121F8-03BD-498C-9E96-B85EBE04361D}" type="slidenum">
              <a:rPr/>
              <a:t>5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61487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74969D-0F6B-4DBC-9387-709C9621CC71}" type="slidenum">
              <a:rPr/>
              <a:t>6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78629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74969D-0F6B-4DBC-9387-709C9621CC71}" type="slidenum">
              <a:rPr/>
              <a:t>7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28460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E-tjänster (bild av ingångssidan)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74969D-0F6B-4DBC-9387-709C9621CC71}" type="slidenum">
              <a:rPr/>
              <a:t>8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99942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74969D-0F6B-4DBC-9387-709C9621CC71}" type="slidenum">
              <a:rPr/>
              <a:t>12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993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74969D-0F6B-4DBC-9387-709C9621CC71}" type="slidenum">
              <a:rPr/>
              <a:t>14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4924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tai esityspaikka, -aika ja nimesi tähän</a:t>
            </a:r>
          </a:p>
        </p:txBody>
      </p:sp>
    </p:spTree>
    <p:extLst>
      <p:ext uri="{BB962C8B-B14F-4D97-AF65-F5344CB8AC3E}">
        <p14:creationId xmlns:p14="http://schemas.microsoft.com/office/powerpoint/2010/main" val="19963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3209471999"/>
      </p:ext>
    </p:extLst>
  </p:cSld>
  <p:clrMapOvr>
    <a:masterClrMapping/>
  </p:clrMapOvr>
  <p:hf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2512" y="3738645"/>
            <a:ext cx="4574512" cy="1426222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VV:n logo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6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VV:n logo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428" y="3982032"/>
            <a:ext cx="2553146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3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846629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VV:n logo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295427" y="3982500"/>
            <a:ext cx="2553147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66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054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8448151" y="1264845"/>
            <a:ext cx="695849" cy="1306905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8448149" y="1264844"/>
            <a:ext cx="695851" cy="130690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3645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2" name="Kuva 11" descr="DVV logo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8961427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7257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269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38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0801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485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45738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22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757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55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9782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00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5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51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1247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84510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1060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966773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0" name="Kuva 9" descr="DVV logo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5587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605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81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4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4568052" y="4446900"/>
            <a:ext cx="4590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5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4565700" y="4446900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9841" y="4447648"/>
            <a:ext cx="2295000" cy="69585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1.2.2025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4446900"/>
            <a:ext cx="4590000" cy="696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VV:n logo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824392" y="1746900"/>
            <a:ext cx="3495217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48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4565715" y="4447937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0856" y="4447936"/>
            <a:ext cx="2295000" cy="69585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4447937"/>
            <a:ext cx="4590000" cy="696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392" y="1745928"/>
            <a:ext cx="349521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VV:n logo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667381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82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VV:n logo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380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4149" y="7200"/>
            <a:ext cx="5090400" cy="88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14149" y="1022400"/>
            <a:ext cx="5184000" cy="61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Mahdollinen 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176259"/>
            <a:ext cx="8229600" cy="93930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39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9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7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8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17766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91217"/>
            <a:ext cx="2974151" cy="2772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91210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777005"/>
            <a:ext cx="3177608" cy="3069281"/>
          </a:xfrm>
          <a:prstGeom prst="rect">
            <a:avLst/>
          </a:prstGeom>
        </p:spPr>
      </p:pic>
      <p:sp>
        <p:nvSpPr>
          <p:cNvPr id="7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147887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42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1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9C5F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339847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78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5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55" y="0"/>
            <a:ext cx="5715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4236" y="1237962"/>
            <a:ext cx="4860031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4236" y="2423072"/>
            <a:ext cx="4860031" cy="7606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Päivämäärä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8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239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413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1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3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88678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" y="608692"/>
            <a:ext cx="3131457" cy="2962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27152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" y="821871"/>
            <a:ext cx="3055449" cy="3053444"/>
          </a:xfrm>
          <a:prstGeom prst="rect">
            <a:avLst/>
          </a:prstGeom>
        </p:spPr>
      </p:pic>
      <p:sp>
        <p:nvSpPr>
          <p:cNvPr id="8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205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34919" cy="3998794"/>
          </a:xfrm>
          <a:prstGeom prst="rect">
            <a:avLst/>
          </a:prstGeom>
        </p:spPr>
      </p:pic>
      <p:sp>
        <p:nvSpPr>
          <p:cNvPr id="7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0" y="2837896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1823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0" y="156307"/>
            <a:ext cx="4802018" cy="47655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63296" y="1739408"/>
            <a:ext cx="4120896" cy="110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3296" y="2923200"/>
            <a:ext cx="4120896" cy="760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tai esityspaikka, -aika ja nimesi tähän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0428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475203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87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55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8189" cy="517531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222000" y="465821"/>
            <a:ext cx="5400000" cy="110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222000" y="1650931"/>
            <a:ext cx="5400000" cy="760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Mahdollinen 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7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7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576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473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6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7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921511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624100"/>
            <a:ext cx="3255129" cy="3142356"/>
          </a:xfrm>
          <a:prstGeom prst="rect">
            <a:avLst/>
          </a:prstGeom>
        </p:spPr>
      </p:pic>
      <p:sp>
        <p:nvSpPr>
          <p:cNvPr id="13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19563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777005"/>
            <a:ext cx="3177608" cy="3069281"/>
          </a:xfrm>
          <a:prstGeom prst="rect">
            <a:avLst/>
          </a:prstGeom>
        </p:spPr>
      </p:pic>
      <p:sp>
        <p:nvSpPr>
          <p:cNvPr id="12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5898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784717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96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1396311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9144000" cy="373864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DE24CC-38D3-468F-B8C5-8DAE17866C96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 descr="DVV logo&#10;">
            <a:extLst>
              <a:ext uri="{FF2B5EF4-FFF2-40B4-BE49-F238E27FC236}">
                <a16:creationId xmlns:a16="http://schemas.microsoft.com/office/drawing/2014/main" id="{4ED68F95-039D-44B2-8BBD-C9F215551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9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52CC-51F2-4CF1-8EE1-53BFCFF6D6EA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30729433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372F-F79C-4BC4-AAC1-389A2580196F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9" name="Kuva 8" descr="DVV logo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860460234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2512" y="3738645"/>
            <a:ext cx="4574512" cy="1426222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BCCCE9-73F0-4F5D-8AB3-C9958C9A1A2A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 descr="DVV:n logo&#10;">
            <a:extLst>
              <a:ext uri="{FF2B5EF4-FFF2-40B4-BE49-F238E27FC236}">
                <a16:creationId xmlns:a16="http://schemas.microsoft.com/office/drawing/2014/main" id="{97D2A166-51E7-4CEE-A90D-9C6E37785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73518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3661AA-5230-4C72-ABFD-D80B2AECCD57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A602844F-6AEE-4E18-9386-C8F715254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428" y="3982032"/>
            <a:ext cx="2553146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6944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517-ED59-49B5-98D6-00DC792333C1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3994137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827C5D-3CC2-4406-9C45-1D7B12C7A52B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VV:n logo">
            <a:extLst>
              <a:ext uri="{FF2B5EF4-FFF2-40B4-BE49-F238E27FC236}">
                <a16:creationId xmlns:a16="http://schemas.microsoft.com/office/drawing/2014/main" id="{3176890F-84AE-4AC6-BCF1-6294214B0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295427" y="3982500"/>
            <a:ext cx="2553147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4015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026A8-72BF-4058-B549-9CE61D137E6C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51718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5915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8448151" y="1264845"/>
            <a:ext cx="695849" cy="1306905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8448149" y="1264844"/>
            <a:ext cx="695851" cy="130690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9C40A-4D52-4754-945F-BA776A37AF97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982972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080EEC-6B93-4B35-8952-CD9792BA4AD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2" name="Kuva 11" descr="DVV logo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852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C5D5B1-FBBD-4D45-9C76-21C1121C569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565895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269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38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ABCA81-0737-42BF-8711-BEB2FC4F0D17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832686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485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45738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E584D7-0FB1-4FD7-800D-61BDBA7795C2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335780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A5001-CA7B-4E8A-A054-73507C8040D8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46902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CE3805-C747-4ECE-A225-911BEC43ADC5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82577"/>
      </p:ext>
    </p:extLst>
  </p:cSld>
  <p:clrMapOvr>
    <a:masterClrMapping/>
  </p:clrMapOvr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2EA316-6785-484D-AE24-9E3A11E28122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10888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9C6CA6-5D97-4EC2-ABA4-62EBC1EDB2AE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69435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51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571DC8-C060-44C0-882F-E395CD3C08C8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10014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9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0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954116295"/>
      </p:ext>
    </p:extLst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84510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794EDA-E111-4F22-867D-5A60C811E446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861972"/>
      </p:ext>
    </p:extLst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24-3153-49DD-9876-1BD0A9CEC624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15552230"/>
      </p:ext>
    </p:extLst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7DBA-45C9-42F3-BA37-A0C8F58A9641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0" name="Kuva 9" descr="DVV logo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571769"/>
      </p:ext>
    </p:extLst>
  </p:cSld>
  <p:clrMapOvr>
    <a:masterClrMapping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D435-16AC-4AB8-A489-E2EF8860A33B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450585"/>
      </p:ext>
    </p:extLst>
  </p:cSld>
  <p:clrMapOvr>
    <a:masterClrMapping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E310E7-CA16-4019-847C-0117180A3BB5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29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4568052" y="4446900"/>
            <a:ext cx="4590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5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4565700" y="4446900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9841" y="4447648"/>
            <a:ext cx="2295000" cy="69585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4FCBEC-4A93-4774-A962-C140EA124C50}" type="datetime1">
              <a:rPr lang="fi-FI" smtClean="0"/>
              <a:t>1.2.2025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4446900"/>
            <a:ext cx="4590000" cy="696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DVV:n logo">
            <a:extLst>
              <a:ext uri="{FF2B5EF4-FFF2-40B4-BE49-F238E27FC236}">
                <a16:creationId xmlns:a16="http://schemas.microsoft.com/office/drawing/2014/main" id="{5404B56B-D26F-4D81-B4D1-1FC09ECC1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824392" y="1746900"/>
            <a:ext cx="3495217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795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4565715" y="4447937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0856" y="4447936"/>
            <a:ext cx="2295000" cy="69585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4447937"/>
            <a:ext cx="4590000" cy="696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FD7511-8EF4-4AA2-932D-6EF3A0ABA2FD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BF7BEA34-66BD-4356-946A-9E35E35D3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392" y="1745928"/>
            <a:ext cx="349521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6881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ED666-82D0-4A1F-AF3C-B0DD77301E06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DVV:n logo">
            <a:extLst>
              <a:ext uri="{FF2B5EF4-FFF2-40B4-BE49-F238E27FC236}">
                <a16:creationId xmlns:a16="http://schemas.microsoft.com/office/drawing/2014/main" id="{5CF9D157-6DCA-4FEE-82DA-B99C40896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667381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0525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682456-4034-4C02-AD21-DD7C6F921E77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DVV:n logo">
            <a:extLst>
              <a:ext uri="{FF2B5EF4-FFF2-40B4-BE49-F238E27FC236}">
                <a16:creationId xmlns:a16="http://schemas.microsoft.com/office/drawing/2014/main" id="{5F98AD50-3F05-47B1-89C4-B801CA181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380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1963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1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0" y="914400"/>
            <a:ext cx="2697126" cy="2762910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280" y="1364400"/>
            <a:ext cx="4964400" cy="172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412217886"/>
      </p:ext>
    </p:extLst>
  </p:cSld>
  <p:clrMapOvr>
    <a:masterClrMapping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9144000" cy="373864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B67C9E-8772-45B1-A4AE-E8B8ACD1B03B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VV logo&#10;">
            <a:extLst>
              <a:ext uri="{FF2B5EF4-FFF2-40B4-BE49-F238E27FC236}">
                <a16:creationId xmlns:a16="http://schemas.microsoft.com/office/drawing/2014/main" id="{C053A765-800B-45B2-9EE4-AC5D3A184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8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5B3-9031-468F-93F0-69BD9A8CD2A1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74623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432-0384-4F11-88C2-9535449691BF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9" name="Kuva 8" descr="DVV logo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51421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2512" y="3738645"/>
            <a:ext cx="4574512" cy="1426222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7ADAF79-39D4-4150-9182-D2996D438005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VV:n logo&#10;">
            <a:extLst>
              <a:ext uri="{FF2B5EF4-FFF2-40B4-BE49-F238E27FC236}">
                <a16:creationId xmlns:a16="http://schemas.microsoft.com/office/drawing/2014/main" id="{3FEB1FDD-4288-4A14-885D-4F11B51FF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1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3B9101-3E63-4F01-80DA-352406E56FB4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VV:n logo">
            <a:extLst>
              <a:ext uri="{FF2B5EF4-FFF2-40B4-BE49-F238E27FC236}">
                <a16:creationId xmlns:a16="http://schemas.microsoft.com/office/drawing/2014/main" id="{B62BAFA1-7172-4486-B417-4E53DE037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428" y="3982032"/>
            <a:ext cx="2553146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38BD-BCB5-4427-820A-14A42AA2A52B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6517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A9717-866D-49E7-93CD-2357BB055B73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VV:n logo">
            <a:extLst>
              <a:ext uri="{FF2B5EF4-FFF2-40B4-BE49-F238E27FC236}">
                <a16:creationId xmlns:a16="http://schemas.microsoft.com/office/drawing/2014/main" id="{5EF84262-FB3F-47CC-9615-6727E04F4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295427" y="3982500"/>
            <a:ext cx="2553147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3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3C2D23-7C5C-49B0-A7C3-233FB9E9B67C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6729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8448151" y="1264845"/>
            <a:ext cx="695849" cy="1306905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8448149" y="1264844"/>
            <a:ext cx="695851" cy="130690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DEB11C-AF30-4DE2-A53B-407A2A009E74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744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C6DB62-9597-480F-9274-9D762AF8582C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2" name="Kuva 11" descr="DVV logo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37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" y="824186"/>
            <a:ext cx="3018528" cy="2930950"/>
          </a:xfrm>
          <a:prstGeom prst="rect">
            <a:avLst/>
          </a:prstGeom>
        </p:spPr>
      </p:pic>
      <p:sp>
        <p:nvSpPr>
          <p:cNvPr id="9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280" y="1364400"/>
            <a:ext cx="4964400" cy="172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865997742"/>
      </p:ext>
    </p:extLst>
  </p:cSld>
  <p:clrMapOvr>
    <a:masterClrMapping/>
  </p:clrMapOvr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898AD8-60D7-4101-8AEC-ED80470ECF7E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128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269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38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B6DA09-8863-4A30-ADFE-8196845063A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870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485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45738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1E675F-1869-4E94-8634-3B32F27AC3DD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836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09563-527B-46E5-815B-979FB7B9E760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72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BCB86B-983E-41DE-9C0F-B4C19421DB43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3064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2A632-9E3E-428A-BC67-F2B425B9D815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46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79F54E-DADF-49FB-B126-11DCD494554E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88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51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633A34-DAC1-46AB-8D53-FCA244662378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028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84510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B9CC80-5E51-42EA-85E5-D8DE7537544B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253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0692-5604-4A0E-9BFF-99547338F20F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4048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226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8A74-2F29-4524-90CB-8656B849A4A0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0" name="Kuva 9" descr="DVV logo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2549727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D35-B675-449A-9902-E02C790F5E45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42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618300-CC73-44DC-9CF5-8A6B81A0191B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919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4568052" y="4446900"/>
            <a:ext cx="4590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5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4565700" y="4446900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9841" y="4447648"/>
            <a:ext cx="2295000" cy="69585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E531CE-9139-49D2-A942-F8F929508EA2}" type="datetime1">
              <a:rPr lang="fi-FI" smtClean="0"/>
              <a:t>1.2.2025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4446900"/>
            <a:ext cx="4590000" cy="696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VV:n logo">
            <a:extLst>
              <a:ext uri="{FF2B5EF4-FFF2-40B4-BE49-F238E27FC236}">
                <a16:creationId xmlns:a16="http://schemas.microsoft.com/office/drawing/2014/main" id="{0DA959F7-B1B0-4E5F-8D94-3259E8DEC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824392" y="1746900"/>
            <a:ext cx="3495217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3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4565715" y="4447937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0856" y="4447936"/>
            <a:ext cx="2295000" cy="69585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4447937"/>
            <a:ext cx="4590000" cy="696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C3FDC1-5807-4265-96A2-B674E485C7FA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40DE09F0-911D-414E-9277-287E64320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392" y="1745928"/>
            <a:ext cx="349521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7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A21080-51DA-43E3-95CD-EA75A8D5118D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VV:n logo">
            <a:extLst>
              <a:ext uri="{FF2B5EF4-FFF2-40B4-BE49-F238E27FC236}">
                <a16:creationId xmlns:a16="http://schemas.microsoft.com/office/drawing/2014/main" id="{16CC6B1B-ABC4-4719-A53D-DDE04B3F8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667381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48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3CAC8-9C7F-41EA-B014-3BAA4AE68F23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VV:n logo">
            <a:extLst>
              <a:ext uri="{FF2B5EF4-FFF2-40B4-BE49-F238E27FC236}">
                <a16:creationId xmlns:a16="http://schemas.microsoft.com/office/drawing/2014/main" id="{BCF71BFE-58D4-414D-AAA3-372E16869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380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8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9144000" cy="373864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VV logo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9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063385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9" name="Kuva 8" descr="DVV logo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2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image" Target="../media/image21.sv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image" Target="../media/image2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image" Target="../media/image21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8" name="Picture 8" descr="VRK_pikselit_sininen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5733"/>
            <a:ext cx="2290771" cy="8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9FDA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</a:schemeClr>
          </a:solidFill>
          <a:latin typeface="Corbel"/>
          <a:ea typeface="+mn-ea"/>
          <a:cs typeface="+mn-cs"/>
        </a:defRPr>
      </a:lvl1pPr>
      <a:lvl2pPr marL="828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Corbel" panose="020B0503020204020204" pitchFamily="34" charset="0"/>
        <a:buChar char="–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224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19250" marR="0" indent="-34131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rbel" panose="020B0503020204020204" pitchFamily="34" charset="0"/>
        <a:buChar char="–"/>
        <a:tabLst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81188" marR="0" indent="-2304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Courier New" panose="02070309020205020404" pitchFamily="49" charset="0"/>
        <a:buChar char="o"/>
        <a:tabLst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246313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508250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2782888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043238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26" name="Tekstiruutu 25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pic>
        <p:nvPicPr>
          <p:cNvPr id="6" name="Picture 8" descr="VRK_pikselit_lila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9C5FB5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rbel" panose="020B0503020204020204" pitchFamily="34" charset="0"/>
        <a:buChar char="–"/>
        <a:tabLst>
          <a:tab pos="5365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rbel" panose="020B0503020204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marR="0" indent="-2304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pic>
        <p:nvPicPr>
          <p:cNvPr id="6" name="Picture 2" descr="VRK_pikselit_vihrea.png"/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1000"/>
        </a:spcBef>
        <a:buClr>
          <a:srgbClr val="58A6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indent="-342000" algn="l" defTabSz="457200" rtl="0" eaLnBrk="1" latinLnBrk="0" hangingPunct="1">
        <a:spcBef>
          <a:spcPct val="20000"/>
        </a:spcBef>
        <a:buClr>
          <a:srgbClr val="58A618"/>
        </a:buClr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342000" algn="l" defTabSz="457200" rtl="0" eaLnBrk="1" latinLnBrk="0" hangingPunct="1">
        <a:spcBef>
          <a:spcPct val="20000"/>
        </a:spcBef>
        <a:buClr>
          <a:srgbClr val="58A61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342000" algn="l" defTabSz="457200" rtl="0" eaLnBrk="1" latinLnBrk="0" hangingPunct="1">
        <a:spcBef>
          <a:spcPct val="20000"/>
        </a:spcBef>
        <a:buClr>
          <a:srgbClr val="58A618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230400" algn="l" defTabSz="457200" rtl="0" eaLnBrk="1" latinLnBrk="0" hangingPunct="1">
        <a:spcBef>
          <a:spcPct val="20000"/>
        </a:spcBef>
        <a:buClr>
          <a:srgbClr val="58A618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6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8" name="Picture 14" descr="VRK_pikselit_oranssi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1000"/>
        </a:spcBef>
        <a:buClr>
          <a:srgbClr val="FF66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indent="-342000" algn="l" defTabSz="457200" rtl="0" eaLnBrk="1" latinLnBrk="0" hangingPunct="1">
        <a:spcBef>
          <a:spcPct val="20000"/>
        </a:spcBef>
        <a:buClr>
          <a:srgbClr val="FF6600"/>
        </a:buClr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/>
          <a:ea typeface="+mn-ea"/>
          <a:cs typeface="+mn-cs"/>
        </a:defRPr>
      </a:lvl2pPr>
      <a:lvl3pPr marL="1224000" indent="-342000" algn="l" defTabSz="4572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342000" algn="l" defTabSz="457200" rtl="0" eaLnBrk="1" latinLnBrk="0" hangingPunct="1">
        <a:spcBef>
          <a:spcPct val="20000"/>
        </a:spcBef>
        <a:buClr>
          <a:srgbClr val="FF6600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230400" algn="l" defTabSz="457200" rtl="0" eaLnBrk="1" latinLnBrk="0" hangingPunct="1">
        <a:spcBef>
          <a:spcPct val="20000"/>
        </a:spcBef>
        <a:buClr>
          <a:srgbClr val="FF6600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513000" y="108000"/>
            <a:ext cx="7695000" cy="91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513000" y="1269000"/>
            <a:ext cx="7695000" cy="34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000" y="4873943"/>
            <a:ext cx="1134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9FEC-DEB1-4373-B7FB-91E02C66038F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2680" y="4873943"/>
            <a:ext cx="435864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664" y="4873943"/>
            <a:ext cx="6210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VV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</p:sldLayoutIdLst>
  <p:hf hdr="0" ftr="0"/>
  <p:txStyles>
    <p:titleStyle>
      <a:lvl1pPr algn="l" defTabSz="457189" rtl="0" eaLnBrk="1" latinLnBrk="0" hangingPunct="1">
        <a:spcBef>
          <a:spcPct val="0"/>
        </a:spcBef>
        <a:buNone/>
        <a:defRPr sz="3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6500" marR="0" indent="-256500" algn="l" defTabSz="457189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1pPr>
      <a:lvl2pPr marL="5994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2pPr>
      <a:lvl3pPr marL="9315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3pPr>
      <a:lvl4pPr marL="12852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4pPr>
      <a:lvl5pPr marL="1620000" marR="0" indent="-256500" algn="l" defTabSz="45718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5pPr>
      <a:lvl6pPr marL="189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6pPr>
      <a:lvl7pPr marL="216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7pPr>
      <a:lvl8pPr marL="2457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8pPr>
      <a:lvl9pPr marL="2808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513000" y="108000"/>
            <a:ext cx="7695000" cy="91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513000" y="1269000"/>
            <a:ext cx="7695000" cy="34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000" y="4873943"/>
            <a:ext cx="1134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7346-73E3-43E2-8291-923FE98D77B4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2680" y="4873943"/>
            <a:ext cx="435864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664" y="4873943"/>
            <a:ext cx="6210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VV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  <p:sldLayoutId id="2147483945" r:id="rId27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56500" marR="0" indent="-256500" algn="l" defTabSz="457189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1pPr>
      <a:lvl2pPr marL="5994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2pPr>
      <a:lvl3pPr marL="9315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3pPr>
      <a:lvl4pPr marL="12852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4pPr>
      <a:lvl5pPr marL="1620000" marR="0" indent="-256500" algn="l" defTabSz="45718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5pPr>
      <a:lvl6pPr marL="189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6pPr>
      <a:lvl7pPr marL="216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7pPr>
      <a:lvl8pPr marL="2457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8pPr>
      <a:lvl9pPr marL="2808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513000" y="108000"/>
            <a:ext cx="7695000" cy="91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513000" y="1269000"/>
            <a:ext cx="7695000" cy="34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000" y="4873943"/>
            <a:ext cx="1134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2680" y="4873943"/>
            <a:ext cx="435864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664" y="4873943"/>
            <a:ext cx="6210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VV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256500" marR="0" indent="-256500" algn="l" defTabSz="457189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1pPr>
      <a:lvl2pPr marL="5994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2pPr>
      <a:lvl3pPr marL="9315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3pPr>
      <a:lvl4pPr marL="12852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4pPr>
      <a:lvl5pPr marL="1620000" marR="0" indent="-256500" algn="l" defTabSz="45718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5pPr>
      <a:lvl6pPr marL="189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6pPr>
      <a:lvl7pPr marL="216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7pPr>
      <a:lvl8pPr marL="2457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8pPr>
      <a:lvl9pPr marL="2808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dvv.fi/sv/kortlasarprogram" TargetMode="Externa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sv/servicecertifikat-social-och-halsov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hyperlink" Target="mailto:vptuotanto@dvv.f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varmenteet-sosiaali-ja-terveydenhuollolle" TargetMode="External"/><Relationship Id="rId2" Type="http://schemas.openxmlformats.org/officeDocument/2006/relationships/hyperlink" Target="mailto:varmennepalvelut@dvv.fi" TargetMode="Externa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varmenteet-sosiaali-ja-terveydenhuollol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omakortti.dvv.f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asiointi.dvv.fi/#!/logi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24725"/>
            <a:ext cx="7772400" cy="1991533"/>
          </a:xfrm>
        </p:spPr>
        <p:txBody>
          <a:bodyPr>
            <a:normAutofit/>
          </a:bodyPr>
          <a:lstStyle/>
          <a:p>
            <a:pPr rtl="0"/>
            <a:r>
              <a:rPr lang="sv" b="0" i="0" u="none" baseline="0" dirty="0"/>
              <a:t>		</a:t>
            </a:r>
            <a:r>
              <a:rPr lang="sv" b="1" i="0" u="none" baseline="0" dirty="0"/>
              <a:t>Införandet av Kanta-tjänster</a:t>
            </a:r>
            <a:r>
              <a:rPr lang="sv" sz="800" b="1" i="0" u="none" baseline="0" dirty="0"/>
              <a:t> </a:t>
            </a:r>
            <a:br>
              <a:rPr lang="sv" sz="800" b="1" i="0" u="none" baseline="0" dirty="0"/>
            </a:br>
            <a:br>
              <a:rPr lang="sv" sz="800" b="1" i="0" u="none" baseline="0" dirty="0"/>
            </a:br>
            <a:br>
              <a:rPr lang="sv" sz="2400" b="1" i="0" u="none" baseline="0" dirty="0"/>
            </a:br>
            <a:r>
              <a:rPr lang="fi-FI" sz="2400" dirty="0" err="1"/>
              <a:t>Beställning</a:t>
            </a:r>
            <a:r>
              <a:rPr lang="fi-FI" sz="2400" dirty="0"/>
              <a:t> av </a:t>
            </a:r>
            <a:r>
              <a:rPr lang="fi-FI" sz="2400" dirty="0" err="1"/>
              <a:t>aktivkort</a:t>
            </a:r>
            <a:endParaRPr lang="sv" sz="2400" b="0" i="0" u="none" baseline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278250"/>
            <a:ext cx="6400800" cy="1340603"/>
          </a:xfrm>
        </p:spPr>
        <p:txBody>
          <a:bodyPr>
            <a:normAutofit lnSpcReduction="10000"/>
          </a:bodyPr>
          <a:lstStyle/>
          <a:p>
            <a:pPr rtl="0"/>
            <a:endParaRPr lang="sv" b="1" i="0" u="none" baseline="0" dirty="0"/>
          </a:p>
          <a:p>
            <a:r>
              <a:rPr lang="sv" b="1" dirty="0"/>
              <a:t>Certifikattjänster för social- och hälsovården</a:t>
            </a:r>
          </a:p>
          <a:p>
            <a:pPr rtl="0"/>
            <a:r>
              <a:rPr lang="sv" b="1" i="0" u="none" baseline="0" dirty="0"/>
              <a:t>Myndigheten för digitalisering och befolkningsdata</a:t>
            </a:r>
          </a:p>
        </p:txBody>
      </p:sp>
    </p:spTree>
    <p:extLst>
      <p:ext uri="{BB962C8B-B14F-4D97-AF65-F5344CB8AC3E}">
        <p14:creationId xmlns:p14="http://schemas.microsoft.com/office/powerpoint/2010/main" val="252129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42C31C7-AC58-427B-B429-89E023A85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4" y="1233298"/>
            <a:ext cx="4760306" cy="3447189"/>
          </a:xfrm>
        </p:spPr>
        <p:txBody>
          <a:bodyPr>
            <a:normAutofit/>
          </a:bodyPr>
          <a:lstStyle/>
          <a:p>
            <a:pPr marL="214313" indent="-214313" algn="l" rtl="0">
              <a:spcBef>
                <a:spcPct val="50000"/>
              </a:spcBef>
              <a:buClr>
                <a:schemeClr val="accent1"/>
              </a:buClr>
            </a:pPr>
            <a:r>
              <a:rPr lang="sv" sz="1800" b="0" i="0" u="none" baseline="0" dirty="0"/>
              <a:t>Behörigheten följer med kortet.</a:t>
            </a:r>
          </a:p>
          <a:p>
            <a:pPr marL="214313" indent="-214313" algn="l" rtl="0">
              <a:spcBef>
                <a:spcPct val="50000"/>
              </a:spcBef>
              <a:buClr>
                <a:schemeClr val="accent1"/>
              </a:buClr>
            </a:pPr>
            <a:r>
              <a:rPr lang="sv" sz="1800" b="0" i="0" u="none" baseline="0" dirty="0"/>
              <a:t>Behörigheten är bunden till ett giltigt certifikat som beviljats av MDB.</a:t>
            </a:r>
          </a:p>
          <a:p>
            <a:pPr marL="214313" indent="-214313" algn="l" rtl="0">
              <a:spcBef>
                <a:spcPct val="50000"/>
              </a:spcBef>
              <a:buClr>
                <a:schemeClr val="accent1"/>
              </a:buClr>
            </a:pPr>
            <a:r>
              <a:rPr lang="sv" sz="1800" b="0" i="0" u="none" baseline="0" dirty="0"/>
              <a:t>Det är MDB som har licensen – inte kortinnehavaren eller arbetsgivaren </a:t>
            </a:r>
          </a:p>
          <a:p>
            <a:pPr marL="214313" indent="-214313" algn="l" rtl="0">
              <a:spcBef>
                <a:spcPct val="50000"/>
              </a:spcBef>
              <a:buClr>
                <a:schemeClr val="accent1"/>
              </a:buClr>
            </a:pPr>
            <a:r>
              <a:rPr lang="sv" sz="1800" b="0" i="0" u="none" baseline="0" dirty="0"/>
              <a:t>Version DigiSign mPollux </a:t>
            </a:r>
            <a:r>
              <a:rPr lang="fi-FI" sz="1800" dirty="0"/>
              <a:t>4.3.0 </a:t>
            </a:r>
            <a:r>
              <a:rPr lang="sv" sz="1800" b="0" i="0" u="none" baseline="0" dirty="0"/>
              <a:t>eller nyare</a:t>
            </a:r>
          </a:p>
          <a:p>
            <a:pPr marL="214313" indent="-214313" algn="l" rtl="0">
              <a:spcBef>
                <a:spcPct val="50000"/>
              </a:spcBef>
              <a:buClr>
                <a:schemeClr val="accent1"/>
              </a:buClr>
            </a:pPr>
            <a:r>
              <a:rPr lang="fi-FI" sz="1800" b="0" i="0" u="none" baseline="0" dirty="0" err="1"/>
              <a:t>Atostek</a:t>
            </a:r>
            <a:r>
              <a:rPr lang="fi-FI" sz="1800" b="0" i="0" u="none" baseline="0" dirty="0"/>
              <a:t> ID version 4.1.1.0 </a:t>
            </a:r>
            <a:r>
              <a:rPr lang="fi-FI" sz="1800" b="0" i="0" u="none" baseline="0" dirty="0" err="1"/>
              <a:t>eller</a:t>
            </a:r>
            <a:r>
              <a:rPr lang="fi-FI" sz="1800" b="0" i="0" u="none" baseline="0" dirty="0"/>
              <a:t> </a:t>
            </a:r>
            <a:r>
              <a:rPr lang="fi-FI" sz="1800" b="0" i="0" u="none" baseline="0" dirty="0" err="1"/>
              <a:t>nyare</a:t>
            </a:r>
            <a:endParaRPr lang="sv" sz="1800" b="0" i="0" u="none" baseline="0" dirty="0"/>
          </a:p>
          <a:p>
            <a:pPr marL="214313" indent="-214313" algn="l" rtl="0">
              <a:spcBef>
                <a:spcPct val="50000"/>
              </a:spcBef>
              <a:buClr>
                <a:schemeClr val="accent1"/>
              </a:buClr>
            </a:pPr>
            <a:r>
              <a:rPr lang="sv" sz="1800" b="0" i="0" u="none" baseline="0" dirty="0"/>
              <a:t> Programmet kan hämtas här:</a:t>
            </a:r>
          </a:p>
          <a:p>
            <a:r>
              <a:rPr lang="fi-FI" dirty="0">
                <a:hlinkClick r:id="rId2"/>
              </a:rPr>
              <a:t>https://dvv.fi/sv/kortlasarprogram</a:t>
            </a:r>
            <a:endParaRPr lang="fi-FI" dirty="0"/>
          </a:p>
          <a:p>
            <a:pPr marL="0" indent="0">
              <a:buNone/>
            </a:pPr>
            <a:endParaRPr lang="sv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66B63FC-AD41-4CA4-A786-D995B90E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4" y="236305"/>
            <a:ext cx="8096933" cy="770561"/>
          </a:xfrm>
        </p:spPr>
        <p:txBody>
          <a:bodyPr/>
          <a:lstStyle/>
          <a:p>
            <a:pPr algn="l" rtl="0"/>
            <a:r>
              <a:rPr lang="sv" b="1" i="0" u="none" baseline="0"/>
              <a:t>Kortläsarprogrammet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8A245E-C3B2-C518-A298-F683EAC7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65" y="621585"/>
            <a:ext cx="2243522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4" y="1448656"/>
            <a:ext cx="6512718" cy="3113070"/>
          </a:xfrm>
        </p:spPr>
        <p:txBody>
          <a:bodyPr>
            <a:normAutofit/>
          </a:bodyPr>
          <a:lstStyle/>
          <a:p>
            <a:pPr marL="214313" indent="-214313" algn="l" rtl="0">
              <a:spcBef>
                <a:spcPct val="50000"/>
              </a:spcBef>
            </a:pPr>
            <a:r>
              <a:rPr lang="sv" b="1" i="0" u="none" baseline="0"/>
              <a:t>Ersätter ett borttappat/glömt/skadat kort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1" u="none" baseline="0"/>
              <a:t>Laddas på ett registreringsställe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/>
              <a:t>Ingen personalisering på kortets yta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/>
              <a:t>Två PIN-koder (Undantag! PIN1 4 – PIN2 6 siffror)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/>
              <a:t>Kortinnehavaren matar själv in PIN-koderna 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/>
              <a:t>Giltigt i högst 3 månader </a:t>
            </a:r>
          </a:p>
          <a:p>
            <a:endParaRPr lang="sv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v" b="1" i="0" u="none" baseline="0" dirty="0"/>
              <a:t>Reservkort för social- och hälsovården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10455"/>
              </p:ext>
            </p:extLst>
          </p:nvPr>
        </p:nvGraphicFramePr>
        <p:xfrm>
          <a:off x="7105248" y="1508543"/>
          <a:ext cx="1674019" cy="105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2" imgW="1952898" imgH="1228571" progId="PBrush">
                  <p:embed/>
                </p:oleObj>
              </mc:Choice>
              <mc:Fallback>
                <p:oleObj name="Bittikartta" r:id="rId2" imgW="1952898" imgH="1228571" progId="PBrush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248" y="1508543"/>
                        <a:ext cx="1674019" cy="1053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3098"/>
              </p:ext>
            </p:extLst>
          </p:nvPr>
        </p:nvGraphicFramePr>
        <p:xfrm>
          <a:off x="7105247" y="2581255"/>
          <a:ext cx="167401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4" imgW="1971950" imgH="1228571" progId="PBrush">
                  <p:embed/>
                </p:oleObj>
              </mc:Choice>
              <mc:Fallback>
                <p:oleObj name="Bittikartta" r:id="rId4" imgW="1971950" imgH="1228571" progId="PBrush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247" y="2581255"/>
                        <a:ext cx="1674019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88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/>
          <p:cNvSpPr>
            <a:spLocks noGrp="1"/>
          </p:cNvSpPr>
          <p:nvPr>
            <p:ph type="title" idx="4294967295"/>
          </p:nvPr>
        </p:nvSpPr>
        <p:spPr>
          <a:xfrm>
            <a:off x="452062" y="0"/>
            <a:ext cx="8589196" cy="698643"/>
          </a:xfrm>
        </p:spPr>
        <p:txBody>
          <a:bodyPr>
            <a:normAutofit fontScale="90000"/>
          </a:bodyPr>
          <a:lstStyle/>
          <a:p>
            <a:pPr algn="l" rtl="0">
              <a:lnSpc>
                <a:spcPts val="2850"/>
              </a:lnSpc>
            </a:pPr>
            <a:r>
              <a:rPr lang="sv" sz="2400" b="1" i="0" u="none" baseline="0" dirty="0"/>
              <a:t>Avgifter för MDB:s certifikattjänster för social- och hälsovården 2025</a:t>
            </a:r>
          </a:p>
        </p:txBody>
      </p:sp>
      <p:sp>
        <p:nvSpPr>
          <p:cNvPr id="28675" name="Sisällön paikkamerkki 2"/>
          <p:cNvSpPr>
            <a:spLocks noGrp="1"/>
          </p:cNvSpPr>
          <p:nvPr>
            <p:ph idx="4294967295"/>
          </p:nvPr>
        </p:nvSpPr>
        <p:spPr>
          <a:xfrm>
            <a:off x="452062" y="612183"/>
            <a:ext cx="8137134" cy="436277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sv" sz="1200" b="0" i="0" u="none" baseline="0" dirty="0"/>
              <a:t>Avgifter för andra än yrkesutbildade personer inom social- och hälsovården samt för andra tjänstemän inom social- och hälsovården som behandlar patientuppgifter eller kunduppgifter</a:t>
            </a:r>
          </a:p>
          <a:p>
            <a:pPr algn="l" rtl="0">
              <a:buNone/>
            </a:pPr>
            <a:r>
              <a:rPr lang="sv" sz="1350" b="0" i="0" u="none" baseline="0" dirty="0"/>
              <a:t>	</a:t>
            </a:r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r>
              <a:rPr lang="sv" sz="1350" b="0" i="0" u="none" baseline="0" dirty="0"/>
              <a:t>	</a:t>
            </a:r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endParaRPr lang="sv" sz="1350" dirty="0"/>
          </a:p>
          <a:p>
            <a:pPr algn="l" rtl="0">
              <a:buNone/>
            </a:pPr>
            <a:r>
              <a:rPr lang="sv" sz="1350" b="0" i="0" u="none" baseline="0" dirty="0"/>
              <a:t>	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69EE9E3-263B-4B2C-984C-EB032AC2A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68708"/>
              </p:ext>
            </p:extLst>
          </p:nvPr>
        </p:nvGraphicFramePr>
        <p:xfrm>
          <a:off x="1698660" y="1161143"/>
          <a:ext cx="6096000" cy="369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340">
                  <a:extLst>
                    <a:ext uri="{9D8B030D-6E8A-4147-A177-3AD203B41FA5}">
                      <a16:colId xmlns:a16="http://schemas.microsoft.com/office/drawing/2014/main" val="4033956075"/>
                    </a:ext>
                  </a:extLst>
                </a:gridCol>
                <a:gridCol w="2968660">
                  <a:extLst>
                    <a:ext uri="{9D8B030D-6E8A-4147-A177-3AD203B41FA5}">
                      <a16:colId xmlns:a16="http://schemas.microsoft.com/office/drawing/2014/main" val="2328665790"/>
                    </a:ext>
                  </a:extLst>
                </a:gridCol>
              </a:tblGrid>
              <a:tr h="734401">
                <a:tc>
                  <a:txBody>
                    <a:bodyPr/>
                    <a:lstStyle/>
                    <a:p>
                      <a:pPr algn="l" rtl="0"/>
                      <a:r>
                        <a:rPr lang="sv" sz="1400" b="1" i="0" u="none" baseline="0" dirty="0"/>
                        <a:t>Avgiftsbelagda certifikatprodukter för social- och hälsovården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" sz="1400" b="1" i="0" u="none" baseline="0" dirty="0"/>
                        <a:t>Priser €/st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33721"/>
                  </a:ext>
                </a:extLst>
              </a:tr>
              <a:tr h="542044">
                <a:tc>
                  <a:txBody>
                    <a:bodyPr/>
                    <a:lstStyle/>
                    <a:p>
                      <a:pPr algn="l" rtl="0"/>
                      <a:r>
                        <a:rPr lang="sv" sz="1400" b="0" i="0" u="none" baseline="0"/>
                        <a:t>Avgiftsbelagt personalkort för social- och hälsovården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" b="0" i="0" u="none" baseline="0" dirty="0"/>
                        <a:t>27,60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2626"/>
                  </a:ext>
                </a:extLst>
              </a:tr>
              <a:tr h="6695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" sz="1400" b="0" i="0" u="none" baseline="0"/>
                        <a:t>Avgiftsbelagt aktörskort för social- och hälsovården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" b="0" i="0" u="none" baseline="0" dirty="0"/>
                        <a:t>27,60</a:t>
                      </a:r>
                    </a:p>
                    <a:p>
                      <a:endParaRPr lang="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43093"/>
                  </a:ext>
                </a:extLst>
              </a:tr>
              <a:tr h="6695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" sz="1400" b="0" i="0" u="none" baseline="0"/>
                        <a:t>Avgiftsbelagt testkort för social- och hälsovården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" b="0" i="0" u="none" baseline="0" dirty="0"/>
                        <a:t>27,60</a:t>
                      </a:r>
                    </a:p>
                    <a:p>
                      <a:endParaRPr lang="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51349"/>
                  </a:ext>
                </a:extLst>
              </a:tr>
              <a:tr h="5420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" sz="1400" b="0" i="0" u="none" baseline="0"/>
                        <a:t>Avgiftsbelagt tillfälligt certifikat för social- och hälsovården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" b="0" i="0" u="none" baseline="0" dirty="0">
                          <a:effectLst/>
                        </a:rPr>
                        <a:t>20,90</a:t>
                      </a:r>
                      <a:endParaRPr lang="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70858"/>
                  </a:ext>
                </a:extLst>
              </a:tr>
              <a:tr h="5420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" sz="1400" b="0" i="0" u="none" baseline="0" dirty="0"/>
                        <a:t>Avgiftsbelagt tjänstecertifikat för social- och hälsovården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" b="0" i="0" u="none" baseline="0" dirty="0">
                          <a:effectLst/>
                        </a:rPr>
                        <a:t>20,90</a:t>
                      </a:r>
                      <a:endParaRPr lang="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1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02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EB6A02D-3657-473A-9B1A-D2D5FAC947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46974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sv" sz="2000" b="1" i="0" u="none" baseline="0" dirty="0"/>
              <a:t>Registreringsuppdrag för andra social- och hälsovårdsorganisationer</a:t>
            </a:r>
          </a:p>
          <a:p>
            <a:pPr algn="l" rtl="0">
              <a:buNone/>
            </a:pPr>
            <a:endParaRPr lang="sv" sz="2000" b="1" dirty="0"/>
          </a:p>
          <a:p>
            <a:pPr algn="l" rtl="0"/>
            <a:r>
              <a:rPr lang="sv" sz="1800" b="0" i="0" u="none" baseline="0" dirty="0"/>
              <a:t>Organisationen bestämmer själv om den tar ut en avgift för sin tjänst</a:t>
            </a:r>
          </a:p>
          <a:p>
            <a:pPr algn="l" rtl="0">
              <a:buNone/>
            </a:pPr>
            <a:endParaRPr lang="sv" sz="800" dirty="0"/>
          </a:p>
          <a:p>
            <a:pPr algn="l" rtl="0"/>
            <a:r>
              <a:rPr lang="sv" sz="1800" b="0" i="0" u="none" baseline="0" dirty="0"/>
              <a:t>Den som upprätthåller ett registreringsställe har sedan 1.4.2012 rätt att ta ut en avgift som motsvarar de egna kostnaderna (bevisat </a:t>
            </a:r>
            <a:r>
              <a:rPr lang="sv" sz="1800" b="0" i="0" u="sng" baseline="0" dirty="0"/>
              <a:t>självkostnadspris</a:t>
            </a:r>
            <a:r>
              <a:rPr lang="sv" sz="1800" b="0" i="0" u="none" baseline="0" dirty="0"/>
              <a:t>) för registreringstjänster som ges en annan offentlig eller privat verksamhetsenhet för social- och hälsovård, ett apotek eller en yrkesutbildad person inom den privata social- och hälsovården (registrering av certifikatansökan, fotografering, överlämnande av aktivkort och produktion av reservkort ) (Valvira – MDB meddelande 14.3.2012).</a:t>
            </a:r>
            <a:r>
              <a:rPr lang="sv" sz="1050" b="0" i="0" u="none" baseline="0" dirty="0"/>
              <a:t> </a:t>
            </a:r>
          </a:p>
          <a:p>
            <a:pPr algn="l" rtl="0">
              <a:buNone/>
            </a:pPr>
            <a:endParaRPr lang="sv" sz="1050" dirty="0"/>
          </a:p>
          <a:p>
            <a:pPr algn="l" rtl="0"/>
            <a:r>
              <a:rPr lang="sv" sz="1800" b="0" i="0" u="none" baseline="0" dirty="0"/>
              <a:t>Den offentliga social- och hälsovårdens registreringsställen ska tillhandahålla registreringstjänster för de övriga aktörerna inom hälso- och sjukvården i området.</a:t>
            </a:r>
          </a:p>
          <a:p>
            <a:endParaRPr lang="sv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D2B743C-E23D-471C-95DF-AC21BE1E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sz="3200" b="1" i="0" u="none" baseline="0" dirty="0"/>
              <a:t>Avgifter för registreringstjänster inom social- och hälsovården</a:t>
            </a:r>
            <a:endParaRPr lang="sv" dirty="0"/>
          </a:p>
        </p:txBody>
      </p:sp>
    </p:spTree>
    <p:extLst>
      <p:ext uri="{BB962C8B-B14F-4D97-AF65-F5344CB8AC3E}">
        <p14:creationId xmlns:p14="http://schemas.microsoft.com/office/powerpoint/2010/main" val="64820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tsikko 1"/>
          <p:cNvSpPr>
            <a:spLocks/>
          </p:cNvSpPr>
          <p:nvPr/>
        </p:nvSpPr>
        <p:spPr bwMode="auto">
          <a:xfrm>
            <a:off x="196770" y="113016"/>
            <a:ext cx="8542116" cy="61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sv" sz="2800" b="1" i="0" u="none" baseline="0" dirty="0">
                <a:solidFill>
                  <a:schemeClr val="accent5">
                    <a:lumMod val="50000"/>
                  </a:schemeClr>
                </a:solidFill>
              </a:rPr>
              <a:t>Servicecertifikat för social- och hälsovården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606175" y="724551"/>
            <a:ext cx="79419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sv" sz="1500" b="0" i="0" u="none" baseline="0" dirty="0"/>
              <a:t>MDB:s certifikattjänster producerar servercertifikat för tjänstetillhandahållarnas och apotekens samt deras IT-leverantörers informationssystem</a:t>
            </a:r>
          </a:p>
          <a:p>
            <a:endParaRPr lang="sv" sz="1500" dirty="0"/>
          </a:p>
          <a:p>
            <a:pPr algn="l" rtl="0"/>
            <a:r>
              <a:rPr lang="sv" sz="1500" b="1" i="0" u="none" baseline="0" dirty="0"/>
              <a:t>Servercertifikat</a:t>
            </a:r>
            <a:r>
              <a:rPr lang="sv" sz="1500" b="0" i="0" u="none" baseline="0" dirty="0"/>
              <a:t> för hälso- och sjukvården behövs när man vill ansluta sig till Kanta-tjänsterna (t.ex. hälsocentralernas patientdatasystem och apoteken)</a:t>
            </a:r>
          </a:p>
          <a:p>
            <a:endParaRPr lang="sv" sz="1500" dirty="0"/>
          </a:p>
          <a:p>
            <a:pPr algn="l" rtl="0"/>
            <a:r>
              <a:rPr lang="sv" sz="1500" b="1" i="0" u="none" baseline="0" dirty="0"/>
              <a:t>Systemsigneringscertifikat</a:t>
            </a:r>
            <a:r>
              <a:rPr lang="sv" sz="1500" b="0" i="0" u="none" baseline="0" dirty="0"/>
              <a:t> för hälso- och sjukvården behövs när man ansluter sig som användare av Kanta-tjänsternas eArkiv. Systemsigneringscertifikat används för elektronisk signering av handlingar som inte signeras med personcertifikat för hälso- och sjukvården.</a:t>
            </a:r>
          </a:p>
          <a:p>
            <a:endParaRPr lang="sv" sz="1500" dirty="0"/>
          </a:p>
          <a:p>
            <a:pPr algn="l" rtl="0"/>
            <a:r>
              <a:rPr lang="sv" sz="1500" b="0" i="0" u="none" baseline="0" dirty="0"/>
              <a:t>OID-koden (den unika identifikationskoden) för en social- och hälsovårdsorganisation, organisationsenhet och ett apotek ska motsvara den OID-kod som publicerats i den nationella (THL) kodtjänsten.</a:t>
            </a:r>
          </a:p>
          <a:p>
            <a:endParaRPr lang="sv" sz="1500" dirty="0"/>
          </a:p>
          <a:p>
            <a:pPr algn="l" rtl="0"/>
            <a:r>
              <a:rPr lang="sv" sz="1500" b="0" i="0" u="none" baseline="0" dirty="0"/>
              <a:t>Ansökan om servicecertifikat görs på adressen: </a:t>
            </a:r>
            <a:r>
              <a:rPr lang="sv" sz="1600" b="0" i="0" u="sng" baseline="0" dirty="0"/>
              <a:t>asiointi.dvv.fi </a:t>
            </a:r>
          </a:p>
          <a:p>
            <a:pPr algn="l" rtl="0"/>
            <a:r>
              <a:rPr lang="sv" sz="1500" b="1" i="0" u="none" baseline="0" dirty="0"/>
              <a:t>Mer information om certifikat: </a:t>
            </a:r>
            <a:r>
              <a:rPr lang="fi-FI" sz="1500" b="0" i="0" u="none" baseline="0" dirty="0">
                <a:hlinkClick r:id="rId3"/>
              </a:rPr>
              <a:t>https://dvv.fi/sv/servicecertifikat-social-och-halsovard</a:t>
            </a:r>
            <a:endParaRPr lang="fi-FI" sz="1500" b="0" i="0" u="none" baseline="0" dirty="0"/>
          </a:p>
          <a:p>
            <a:pPr algn="l" rtl="0"/>
            <a:r>
              <a:rPr lang="fi-FI" sz="1500" b="1" i="0" u="none" baseline="0" dirty="0"/>
              <a:t>I </a:t>
            </a:r>
            <a:r>
              <a:rPr lang="fi-FI" sz="1500" b="1" i="0" u="none" baseline="0" dirty="0" err="1"/>
              <a:t>frågor</a:t>
            </a:r>
            <a:r>
              <a:rPr lang="fi-FI" sz="1500" b="1" i="0" u="none" baseline="0" dirty="0"/>
              <a:t> </a:t>
            </a:r>
            <a:r>
              <a:rPr lang="fi-FI" sz="1500" b="1" i="0" u="none" baseline="0" dirty="0" err="1"/>
              <a:t>som</a:t>
            </a:r>
            <a:r>
              <a:rPr lang="fi-FI" sz="1500" b="1" i="0" u="none" baseline="0" dirty="0"/>
              <a:t> </a:t>
            </a:r>
            <a:r>
              <a:rPr lang="fi-FI" sz="1500" b="1" i="0" u="none" baseline="0" dirty="0" err="1"/>
              <a:t>gäller</a:t>
            </a:r>
            <a:r>
              <a:rPr lang="fi-FI" sz="1500" b="1" i="0" u="none" baseline="0" dirty="0"/>
              <a:t> </a:t>
            </a:r>
            <a:r>
              <a:rPr lang="fi-FI" sz="1500" b="1" i="0" u="none" baseline="0" dirty="0" err="1"/>
              <a:t>servicecertificat</a:t>
            </a:r>
            <a:r>
              <a:rPr lang="fi-FI" sz="1500" b="1" i="0" u="none" baseline="0" dirty="0"/>
              <a:t> </a:t>
            </a:r>
            <a:r>
              <a:rPr lang="fi-FI" sz="1500" b="1" i="0" u="none" baseline="0" dirty="0" err="1"/>
              <a:t>kontakta</a:t>
            </a:r>
            <a:r>
              <a:rPr lang="fi-FI" sz="1500" b="1" dirty="0"/>
              <a:t>: </a:t>
            </a:r>
            <a:r>
              <a:rPr lang="fi-FI" sz="1500" dirty="0">
                <a:hlinkClick r:id="rId4"/>
              </a:rPr>
              <a:t>vptuotanto@dvv.fi</a:t>
            </a:r>
            <a:endParaRPr lang="fi-FI" sz="1500" dirty="0"/>
          </a:p>
          <a:p>
            <a:pPr algn="l" rtl="0"/>
            <a:endParaRPr lang="sv" sz="1500" dirty="0"/>
          </a:p>
          <a:p>
            <a:endParaRPr lang="sv" sz="1500" dirty="0"/>
          </a:p>
        </p:txBody>
      </p:sp>
    </p:spTree>
    <p:extLst>
      <p:ext uri="{BB962C8B-B14F-4D97-AF65-F5344CB8AC3E}">
        <p14:creationId xmlns:p14="http://schemas.microsoft.com/office/powerpoint/2010/main" val="12503808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6FF5B5A-0302-4776-B9A9-DD76952194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8186737" cy="3873499"/>
          </a:xfrm>
        </p:spPr>
        <p:txBody>
          <a:bodyPr>
            <a:normAutofit/>
          </a:bodyPr>
          <a:lstStyle/>
          <a:p>
            <a:pPr algn="l" rtl="0"/>
            <a:r>
              <a:rPr lang="sv" sz="2900" b="0" i="0" u="none" baseline="0" dirty="0">
                <a:hlinkClick r:id="rId2"/>
              </a:rPr>
              <a:t>varmennepalvelut@dvv.fi</a:t>
            </a:r>
            <a:endParaRPr lang="sv" sz="2900" dirty="0"/>
          </a:p>
          <a:p>
            <a:endParaRPr lang="sv" sz="2900" dirty="0"/>
          </a:p>
          <a:p>
            <a:pPr algn="l" rtl="0"/>
            <a:r>
              <a:rPr lang="sv" sz="2900" b="0" i="0" u="none" baseline="0" dirty="0"/>
              <a:t>Mer information om certifikattjänster:</a:t>
            </a:r>
          </a:p>
          <a:p>
            <a:pPr algn="l" rtl="0"/>
            <a:r>
              <a:rPr lang="sv" sz="2900" b="0" i="0" u="none" baseline="0" dirty="0">
                <a:hlinkClick r:id="rId3"/>
              </a:rPr>
              <a:t>https://dvv.fi/sv/social-och-halsovard</a:t>
            </a:r>
            <a:endParaRPr lang="sv" sz="2900" dirty="0"/>
          </a:p>
          <a:p>
            <a:pPr marL="0" indent="0" algn="l" rtl="0">
              <a:buNone/>
            </a:pPr>
            <a:endParaRPr lang="sv" sz="2900" dirty="0"/>
          </a:p>
          <a:p>
            <a:endParaRPr lang="sv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5597FB3-8DD6-4CBE-B6F3-B52331E8DAB3}"/>
              </a:ext>
            </a:extLst>
          </p:cNvPr>
          <p:cNvSpPr/>
          <p:nvPr/>
        </p:nvSpPr>
        <p:spPr>
          <a:xfrm>
            <a:off x="5254185" y="330367"/>
            <a:ext cx="3616503" cy="18279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" sz="2200" dirty="0" err="1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0013706-74AC-402E-9583-D5FDCA4E27D8}"/>
              </a:ext>
            </a:extLst>
          </p:cNvPr>
          <p:cNvSpPr txBox="1"/>
          <p:nvPr/>
        </p:nvSpPr>
        <p:spPr>
          <a:xfrm>
            <a:off x="6197492" y="767166"/>
            <a:ext cx="196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sv" sz="4800" b="0" i="0" u="none" baseline="0" dirty="0">
                <a:solidFill>
                  <a:schemeClr val="bg1"/>
                </a:solidFill>
              </a:rPr>
              <a:t>Tack!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4F2B19D-6954-4265-A22B-F691C944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206375"/>
            <a:ext cx="8234737" cy="560791"/>
          </a:xfrm>
        </p:spPr>
        <p:txBody>
          <a:bodyPr>
            <a:normAutofit/>
          </a:bodyPr>
          <a:lstStyle/>
          <a:p>
            <a:r>
              <a:rPr lang="sv" dirty="0"/>
              <a:t>K</a:t>
            </a:r>
            <a:r>
              <a:rPr lang="fi-FI" dirty="0"/>
              <a:t>o</a:t>
            </a:r>
            <a:r>
              <a:rPr lang="sv" dirty="0"/>
              <a:t>ntakt:</a:t>
            </a:r>
          </a:p>
        </p:txBody>
      </p:sp>
    </p:spTree>
    <p:extLst>
      <p:ext uri="{BB962C8B-B14F-4D97-AF65-F5344CB8AC3E}">
        <p14:creationId xmlns:p14="http://schemas.microsoft.com/office/powerpoint/2010/main" val="203948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500063" y="1026013"/>
            <a:ext cx="8345357" cy="3671717"/>
          </a:xfrm>
        </p:spPr>
        <p:txBody>
          <a:bodyPr>
            <a:normAutofit/>
          </a:bodyPr>
          <a:lstStyle/>
          <a:p>
            <a:pPr algn="l" rtl="0"/>
            <a:endParaRPr lang="sv" b="1" i="0" u="none" baseline="0" dirty="0"/>
          </a:p>
          <a:p>
            <a:pPr algn="l" rtl="0"/>
            <a:r>
              <a:rPr lang="sv" b="0" i="0" u="none" baseline="0" dirty="0"/>
              <a:t>Yrkeskort för social- och hälsovården</a:t>
            </a:r>
          </a:p>
          <a:p>
            <a:pPr marL="0" indent="0" algn="l" rtl="0">
              <a:buNone/>
            </a:pPr>
            <a:r>
              <a:rPr lang="sv" b="0" i="0" u="none" baseline="0" dirty="0"/>
              <a:t>	- </a:t>
            </a:r>
            <a:r>
              <a:rPr lang="sv" sz="1900" b="0" i="0" u="none" baseline="0" dirty="0"/>
              <a:t>beställning av yrkeskort</a:t>
            </a:r>
          </a:p>
          <a:p>
            <a:pPr algn="l" rtl="0"/>
            <a:r>
              <a:rPr lang="sv" b="0" i="0" u="none" baseline="0" dirty="0"/>
              <a:t>Personalkort för social- och hälsovården</a:t>
            </a:r>
          </a:p>
          <a:p>
            <a:pPr algn="l" rtl="0"/>
            <a:r>
              <a:rPr lang="sv" b="0" i="0" u="none" baseline="0" dirty="0"/>
              <a:t>Aktörskort för social- och hälsovården</a:t>
            </a:r>
          </a:p>
          <a:p>
            <a:pPr marL="0" indent="0" algn="l" rtl="0">
              <a:buNone/>
            </a:pPr>
            <a:r>
              <a:rPr lang="sv" b="0" i="0" u="none" baseline="0" dirty="0"/>
              <a:t>	- </a:t>
            </a:r>
            <a:r>
              <a:rPr lang="sv" sz="1900" b="0" i="0" u="none" baseline="0" dirty="0"/>
              <a:t>avtal och e-tjänster</a:t>
            </a:r>
          </a:p>
          <a:p>
            <a:pPr algn="l" rtl="0"/>
            <a:r>
              <a:rPr lang="sv" b="0" i="0" u="none" baseline="0" dirty="0"/>
              <a:t>Aktivering av kort samt kortläsarprogram</a:t>
            </a:r>
          </a:p>
          <a:p>
            <a:pPr algn="l" rtl="0"/>
            <a:r>
              <a:rPr lang="sv" b="0" i="0" u="none" baseline="0" dirty="0"/>
              <a:t>Reservkort och tillfälliga certifikat för social- och hälsovården</a:t>
            </a:r>
          </a:p>
          <a:p>
            <a:r>
              <a:rPr lang="sv" dirty="0"/>
              <a:t>Avgifter för certifikattjänster och registreringstjänster </a:t>
            </a:r>
          </a:p>
          <a:p>
            <a:r>
              <a:rPr lang="sv" b="0" i="0" u="none" baseline="0" dirty="0"/>
              <a:t>Servicecertifikat för social- och hälsovården (server- och systemsignaturcertifikat)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1714" y="171057"/>
            <a:ext cx="8215086" cy="72232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 dirty="0"/>
              <a:t>Certifikattjänster för social- och hälsovården</a:t>
            </a:r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47" y="1040813"/>
            <a:ext cx="1037646" cy="67790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193" y="1026013"/>
            <a:ext cx="1047607" cy="66988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148" y="1771319"/>
            <a:ext cx="1034192" cy="65560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93" y="1782564"/>
            <a:ext cx="1122626" cy="71665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046" y="2383094"/>
            <a:ext cx="1122626" cy="71437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547" y="2459183"/>
            <a:ext cx="1052078" cy="6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552190"/>
          </a:xfrm>
        </p:spPr>
        <p:txBody>
          <a:bodyPr>
            <a:normAutofit/>
          </a:bodyPr>
          <a:lstStyle/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För yrkesutbildade personer inom social- och hälsovården samt </a:t>
            </a:r>
            <a:br>
              <a:rPr lang="sv" b="0" i="0" u="none" baseline="0" dirty="0"/>
            </a:br>
            <a:r>
              <a:rPr lang="sv" b="0" i="0" u="none" baseline="0" dirty="0"/>
              <a:t>på apoteken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Personens yrkesrättigheter finns i Valviras</a:t>
            </a:r>
          </a:p>
          <a:p>
            <a:pPr marL="0" indent="0" algn="l" rtl="0">
              <a:spcBef>
                <a:spcPct val="50000"/>
              </a:spcBef>
              <a:buNone/>
            </a:pPr>
            <a:r>
              <a:rPr lang="sv" b="0" i="0" u="none" baseline="0" dirty="0"/>
              <a:t>	</a:t>
            </a:r>
            <a:r>
              <a:rPr lang="sv" b="1" i="0" u="none" baseline="0" dirty="0"/>
              <a:t>Terhikki- eller Suosikkiregister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Med eller utan foto (den yrkesutbildade personen väljer)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Bundet till yrkesrättigheterna – inte till arbetsgivaren</a:t>
            </a:r>
          </a:p>
          <a:p>
            <a:pPr marL="0" indent="0" algn="l" rtl="0">
              <a:spcBef>
                <a:spcPct val="50000"/>
              </a:spcBef>
              <a:buNone/>
            </a:pPr>
            <a:endParaRPr lang="sv" dirty="0"/>
          </a:p>
          <a:p>
            <a:pPr marL="0" indent="0" algn="l" rtl="0">
              <a:spcBef>
                <a:spcPct val="50000"/>
              </a:spcBef>
              <a:buNone/>
            </a:pPr>
            <a:r>
              <a:rPr lang="sv" b="0" i="0" u="none" baseline="0" dirty="0"/>
              <a:t>Giltigt i 5 år (om ingenting begränsar giltighetstiden när kortet beviljas)</a:t>
            </a:r>
          </a:p>
          <a:p>
            <a:pPr algn="l" rtl="0">
              <a:spcBef>
                <a:spcPct val="50000"/>
              </a:spcBef>
            </a:pPr>
            <a:r>
              <a:rPr lang="sv" b="1" i="0" u="none" baseline="0" dirty="0"/>
              <a:t>Yrkesutbildade personer kan skaffa sig kortet själva, inga avtal med MDB behövs</a:t>
            </a:r>
          </a:p>
          <a:p>
            <a:pPr algn="l" rtl="0">
              <a:spcBef>
                <a:spcPct val="50000"/>
              </a:spcBef>
            </a:pPr>
            <a:endParaRPr lang="sv" dirty="0"/>
          </a:p>
          <a:p>
            <a:endParaRPr lang="sv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714" y="164387"/>
            <a:ext cx="8215086" cy="770561"/>
          </a:xfrm>
        </p:spPr>
        <p:txBody>
          <a:bodyPr/>
          <a:lstStyle/>
          <a:p>
            <a:pPr algn="l" rtl="0"/>
            <a:r>
              <a:rPr lang="sv" b="1" i="0" u="none" baseline="0"/>
              <a:t>Yrkeskort för social- och hälsovården</a:t>
            </a:r>
          </a:p>
        </p:txBody>
      </p:sp>
      <p:pic>
        <p:nvPicPr>
          <p:cNvPr id="4" name="Kuv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84" y="1225550"/>
            <a:ext cx="1674019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984" y="2295724"/>
            <a:ext cx="1674019" cy="108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84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8186737" cy="3554095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sv" sz="1800" b="0" i="0" u="none" baseline="0" dirty="0"/>
              <a:t>Yrkesutbildade personer beställer kortet själva på ett registreringsställe eller via WebVartti</a:t>
            </a:r>
            <a:endParaRPr lang="sv" sz="1800" dirty="0"/>
          </a:p>
          <a:p>
            <a:pPr algn="l" rtl="0"/>
            <a:r>
              <a:rPr lang="sv" sz="1800" b="0" i="0" u="none" baseline="0" dirty="0">
                <a:hlinkClick r:id="rId3"/>
              </a:rPr>
              <a:t>https://dvv.fi/sv/social-och-halsovard</a:t>
            </a:r>
            <a:endParaRPr lang="sv" sz="1800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 dirty="0"/>
              <a:t>	Tidsbokning till registreringsstället:</a:t>
            </a:r>
          </a:p>
          <a:p>
            <a:pPr marL="0" indent="0" algn="l" rtl="0">
              <a:buNone/>
            </a:pPr>
            <a:r>
              <a:rPr lang="sv" sz="1800" b="0" i="0" u="none" baseline="0" dirty="0"/>
              <a:t>	- Via listan över </a:t>
            </a:r>
            <a:r>
              <a:rPr lang="sv" sz="1800" b="1" i="0" u="none" baseline="0" dirty="0"/>
              <a:t>registreringsställen efter sjukvårdsdistrikt</a:t>
            </a:r>
          </a:p>
          <a:p>
            <a:pPr marL="0" indent="0" algn="l" rtl="0">
              <a:buNone/>
            </a:pPr>
            <a:r>
              <a:rPr lang="sv" sz="1800" b="0" i="0" u="none" baseline="0" dirty="0"/>
              <a:t>	- Elektroniskt via </a:t>
            </a:r>
            <a:r>
              <a:rPr lang="sv" sz="1800" b="1" i="0" u="none" baseline="0" dirty="0"/>
              <a:t>Tidsbokningstjänsten</a:t>
            </a:r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1" u="none" baseline="0" dirty="0"/>
              <a:t>KOM IHÅG! Ta med pass eller identitetskort för att identifiera dig!</a:t>
            </a:r>
          </a:p>
          <a:p>
            <a:pPr marL="0" indent="0" algn="l" rtl="0">
              <a:buNone/>
            </a:pPr>
            <a:endParaRPr lang="sv" sz="1800" i="1" dirty="0"/>
          </a:p>
          <a:p>
            <a:pPr algn="l" rtl="0"/>
            <a:r>
              <a:rPr lang="sv" sz="1800" b="0" i="0" u="none" baseline="0" dirty="0"/>
              <a:t>Den som har ett giltigt yrkeskort för social- och hälsovården kan förnya kortet via </a:t>
            </a:r>
            <a:r>
              <a:rPr lang="sv" sz="1800" b="1" i="0" u="none" baseline="0" dirty="0"/>
              <a:t>Mitt</a:t>
            </a:r>
            <a:r>
              <a:rPr lang="sv" sz="1800" b="1" dirty="0"/>
              <a:t>Kort</a:t>
            </a:r>
            <a:r>
              <a:rPr lang="sv" sz="1800" b="0" i="0" u="none" baseline="0" dirty="0"/>
              <a:t>: </a:t>
            </a:r>
            <a:r>
              <a:rPr lang="fi-FI" sz="1800" b="0" i="0" u="none" baseline="0" dirty="0">
                <a:hlinkClick r:id="rId4"/>
              </a:rPr>
              <a:t>https://omakortti.dvv.fi/</a:t>
            </a:r>
            <a:endParaRPr lang="sv" sz="1800" b="0" i="0" u="none" baseline="0" dirty="0"/>
          </a:p>
          <a:p>
            <a:pPr marL="0" indent="0" algn="l" rtl="0">
              <a:buNone/>
            </a:pPr>
            <a:endParaRPr lang="sv" sz="1800" dirty="0"/>
          </a:p>
          <a:p>
            <a:endParaRPr lang="sv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1714" y="164387"/>
            <a:ext cx="8215086" cy="811658"/>
          </a:xfrm>
        </p:spPr>
        <p:txBody>
          <a:bodyPr/>
          <a:lstStyle/>
          <a:p>
            <a:pPr algn="l" rtl="0"/>
            <a:r>
              <a:rPr lang="sv" b="1" i="0" u="none" baseline="0"/>
              <a:t>Beställning av yrkeskort</a:t>
            </a:r>
          </a:p>
        </p:txBody>
      </p:sp>
    </p:spTree>
    <p:extLst>
      <p:ext uri="{BB962C8B-B14F-4D97-AF65-F5344CB8AC3E}">
        <p14:creationId xmlns:p14="http://schemas.microsoft.com/office/powerpoint/2010/main" val="369460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380145" y="934948"/>
            <a:ext cx="8306656" cy="4002177"/>
          </a:xfrm>
        </p:spPr>
        <p:txBody>
          <a:bodyPr/>
          <a:lstStyle/>
          <a:p>
            <a:pPr algn="l" rtl="0"/>
            <a:r>
              <a:rPr lang="sv" b="0" i="0" u="none" baseline="0"/>
              <a:t>Självbetjäningsprincipen</a:t>
            </a:r>
          </a:p>
          <a:p>
            <a:pPr algn="l" rtl="0"/>
            <a:r>
              <a:rPr lang="sv" b="0" i="0" u="none" baseline="0"/>
              <a:t>Med ett giltigt yrkescertifikat kan man beställa ett nytt yrkeskort utan att behöva besöka ett registreringsställe</a:t>
            </a:r>
          </a:p>
          <a:p>
            <a:pPr algn="l" rtl="0"/>
            <a:r>
              <a:rPr lang="sv" b="0" i="0" u="none" baseline="0"/>
              <a:t>Det färdiga kortet kan också skickas direkt till hemadressen</a:t>
            </a:r>
          </a:p>
          <a:p>
            <a:pPr algn="l" rtl="0"/>
            <a:r>
              <a:rPr lang="sv" b="0" i="0" u="none" baseline="0"/>
              <a:t>Yrkeskortet kan beställas med eller utan foto enligt den ursprungliga produkten</a:t>
            </a:r>
          </a:p>
          <a:p>
            <a:endParaRPr lang="sv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614665"/>
          </a:xfrm>
        </p:spPr>
        <p:txBody>
          <a:bodyPr/>
          <a:lstStyle/>
          <a:p>
            <a:pPr algn="l" rtl="0"/>
            <a:r>
              <a:rPr lang="sv" b="1" i="0" u="none" baseline="0" dirty="0"/>
              <a:t>Förnyande av yrkeskort via </a:t>
            </a:r>
            <a:r>
              <a:rPr lang="sv" dirty="0"/>
              <a:t>MittKortt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945700-CCE4-1806-406C-8785BD7A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29" y="2571750"/>
            <a:ext cx="6509288" cy="24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6163627" cy="3714115"/>
          </a:xfrm>
        </p:spPr>
        <p:txBody>
          <a:bodyPr>
            <a:normAutofit/>
          </a:bodyPr>
          <a:lstStyle/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För övriga personer som är anställda inom hälso- och sjukvården och socialvården samt på apoteken och som inte finns i Terhikki eller Suosikki</a:t>
            </a:r>
          </a:p>
          <a:p>
            <a:pPr algn="l" rtl="0">
              <a:spcBef>
                <a:spcPct val="50000"/>
              </a:spcBef>
            </a:pPr>
            <a:r>
              <a:rPr lang="sv" b="1" i="0" u="none" baseline="0" dirty="0"/>
              <a:t>T.ex. avdelningssekreterare, arkivarie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Med eller utan foto, giltigt i 5 år 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Det avgiftsfria kortet ska beställas om personen loggar in i datasystemen i patientarbetet eller kundarbetet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Bundet till arbetsgivaren/organisationen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1" i="0" u="none" baseline="0" dirty="0"/>
              <a:t>Organisationen ingår avtal med MDB om anskaffning av kort och ger vid behov någon fullmakt att registrera korten för organisationens räkning</a:t>
            </a:r>
          </a:p>
          <a:p>
            <a:endParaRPr lang="sv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714" y="205483"/>
            <a:ext cx="8215086" cy="647272"/>
          </a:xfrm>
        </p:spPr>
        <p:txBody>
          <a:bodyPr>
            <a:normAutofit/>
          </a:bodyPr>
          <a:lstStyle/>
          <a:p>
            <a:pPr algn="l" rtl="0"/>
            <a:r>
              <a:rPr lang="sv" b="1" i="0" u="none" baseline="0"/>
              <a:t>Personalkort för social- och hälsovården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68705"/>
              </p:ext>
            </p:extLst>
          </p:nvPr>
        </p:nvGraphicFramePr>
        <p:xfrm>
          <a:off x="7105173" y="1171753"/>
          <a:ext cx="1728788" cy="107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3" imgW="1971950" imgH="1228571" progId="PBrush">
                  <p:embed/>
                </p:oleObj>
              </mc:Choice>
              <mc:Fallback>
                <p:oleObj name="Bittikartta" r:id="rId3" imgW="1971950" imgH="1228571" progId="PBrush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173" y="1171753"/>
                        <a:ext cx="1728788" cy="1077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222"/>
              </p:ext>
            </p:extLst>
          </p:nvPr>
        </p:nvGraphicFramePr>
        <p:xfrm>
          <a:off x="7105173" y="2249268"/>
          <a:ext cx="1728788" cy="10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5" imgW="1971950" imgH="1228571" progId="PBrush">
                  <p:embed/>
                </p:oleObj>
              </mc:Choice>
              <mc:Fallback>
                <p:oleObj name="Bittikartta" r:id="rId5" imgW="1971950" imgH="1228571" progId="PBrush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173" y="2249268"/>
                        <a:ext cx="1728788" cy="1077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75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6163627" cy="3714115"/>
          </a:xfrm>
        </p:spPr>
        <p:txBody>
          <a:bodyPr>
            <a:normAutofit/>
          </a:bodyPr>
          <a:lstStyle/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För personer som är anställda hos andra än tillhandahållare av social- och hälsovårdstjänster och som inte finns i Terhikki eller Suosikki</a:t>
            </a:r>
          </a:p>
          <a:p>
            <a:pPr algn="l" rtl="0">
              <a:spcBef>
                <a:spcPct val="50000"/>
              </a:spcBef>
            </a:pPr>
            <a:r>
              <a:rPr lang="sv" b="1" i="0" u="none" baseline="0" dirty="0"/>
              <a:t>T.ex. IT-konsult, dataskyddsombud</a:t>
            </a:r>
          </a:p>
          <a:p>
            <a:pPr algn="l" rtl="0">
              <a:spcBef>
                <a:spcPct val="50000"/>
              </a:spcBef>
            </a:pPr>
            <a:r>
              <a:rPr lang="sv" b="0" i="0" u="none" baseline="0" dirty="0"/>
              <a:t>Med eller utan foto, giltigt i 5 år </a:t>
            </a:r>
          </a:p>
          <a:p>
            <a:pPr algn="l" rtl="0">
              <a:spcBef>
                <a:spcPct val="50000"/>
              </a:spcBef>
            </a:pPr>
            <a:r>
              <a:rPr lang="sv" b="0" i="0" u="none" baseline="0" dirty="0"/>
              <a:t>Kortet är alltid avgiftsbelagt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Bundet till arbetsgivaren/organisationen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1" i="0" u="none" baseline="0" dirty="0"/>
              <a:t>Organisationen ingår avtal med MDB om anskaffning av kort och ger vid behov någon fullmakt att registrera korten för organisationens räkning</a:t>
            </a:r>
          </a:p>
          <a:p>
            <a:endParaRPr lang="sv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714" y="20637"/>
            <a:ext cx="8215086" cy="821844"/>
          </a:xfrm>
        </p:spPr>
        <p:txBody>
          <a:bodyPr/>
          <a:lstStyle/>
          <a:p>
            <a:pPr algn="l" rtl="0"/>
            <a:r>
              <a:rPr lang="sv" b="1" i="0" u="none" baseline="0"/>
              <a:t>Aktörskort för social- och hälsovården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77DDB1A-FBC2-493A-83BE-EDD26FA8B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68569"/>
              </p:ext>
            </p:extLst>
          </p:nvPr>
        </p:nvGraphicFramePr>
        <p:xfrm>
          <a:off x="6851744" y="1063625"/>
          <a:ext cx="167401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3" imgW="1971950" imgH="1228571" progId="PBrush">
                  <p:embed/>
                </p:oleObj>
              </mc:Choice>
              <mc:Fallback>
                <p:oleObj name="Bittikartta" r:id="rId3" imgW="1971950" imgH="1228571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77DDB1A-FBC2-493A-83BE-EDD26FA8B3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744" y="1063625"/>
                        <a:ext cx="1674019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EC19F92-83F3-4C2D-A820-A2F4B7C51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213361"/>
              </p:ext>
            </p:extLst>
          </p:nvPr>
        </p:nvGraphicFramePr>
        <p:xfrm>
          <a:off x="6851744" y="2106613"/>
          <a:ext cx="167401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5" imgW="1971950" imgH="1228571" progId="PBrush">
                  <p:embed/>
                </p:oleObj>
              </mc:Choice>
              <mc:Fallback>
                <p:oleObj name="Bittikartta" r:id="rId5" imgW="1971950" imgH="1228571" progId="PBrus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EC19F92-83F3-4C2D-A820-A2F4B7C51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744" y="2106613"/>
                        <a:ext cx="1674019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00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16539" y="1193322"/>
            <a:ext cx="3586417" cy="3059113"/>
          </a:xfrm>
          <a:prstGeom prst="rect">
            <a:avLst/>
          </a:prstGeom>
        </p:spPr>
      </p:pic>
      <p:sp>
        <p:nvSpPr>
          <p:cNvPr id="8" name="Platshållare för innehåll 7"/>
          <p:cNvSpPr>
            <a:spLocks noGrp="1"/>
          </p:cNvSpPr>
          <p:nvPr>
            <p:ph sz="quarter" idx="11"/>
          </p:nvPr>
        </p:nvSpPr>
        <p:spPr>
          <a:xfrm>
            <a:off x="3915972" y="852408"/>
            <a:ext cx="4572869" cy="399081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sv" sz="1800" b="1" i="0" u="none" baseline="0" dirty="0"/>
              <a:t>Myndigheten för digitalisering och befolkningsdata har digitaliserat de centrala tillstånds- och avtalsprocesserna för organisationskunder och samlat dem i </a:t>
            </a:r>
            <a:br>
              <a:rPr lang="sv" sz="1800" b="1" i="0" u="none" baseline="0" dirty="0"/>
            </a:br>
            <a:r>
              <a:rPr lang="sv" sz="1800" b="1" i="0" u="none" baseline="0" dirty="0"/>
              <a:t>E-tjänsten</a:t>
            </a:r>
          </a:p>
          <a:p>
            <a:pPr marL="0" indent="0" algn="l" rtl="0">
              <a:buNone/>
            </a:pPr>
            <a:r>
              <a:rPr lang="sv" sz="1800" b="0" i="0" u="none" baseline="0" dirty="0"/>
              <a:t>	</a:t>
            </a:r>
            <a:r>
              <a:rPr lang="sv" sz="2100" b="0" i="0" u="none" baseline="0" dirty="0"/>
              <a:t> </a:t>
            </a:r>
            <a:r>
              <a:rPr lang="sv" sz="2100" b="0" i="0" u="sng" baseline="0" dirty="0">
                <a:hlinkClick r:id="rId4"/>
              </a:rPr>
              <a:t>https://asiointi.dvv.fi/#!/login</a:t>
            </a:r>
            <a:endParaRPr lang="sv" sz="2100" u="sng" dirty="0"/>
          </a:p>
          <a:p>
            <a:pPr marL="0" indent="0" algn="l" rtl="0">
              <a:buNone/>
            </a:pPr>
            <a:endParaRPr lang="sv" u="sng" dirty="0"/>
          </a:p>
          <a:p>
            <a:pPr algn="l" rtl="0"/>
            <a:r>
              <a:rPr lang="sv" sz="1800" b="0" i="0" u="none" baseline="0" dirty="0"/>
              <a:t>Avtal om aktivkort samt fullmakter</a:t>
            </a:r>
          </a:p>
          <a:p>
            <a:pPr algn="l" rtl="0"/>
            <a:r>
              <a:rPr lang="sv" sz="1800" b="0" i="0" u="none" baseline="0" dirty="0"/>
              <a:t>Ansökningar om servicecertifikat</a:t>
            </a:r>
          </a:p>
          <a:p>
            <a:pPr algn="l" rtl="0"/>
            <a:r>
              <a:rPr lang="sv" sz="1800" b="0" i="0" u="none" baseline="0" dirty="0"/>
              <a:t>Skicka ansökningar om att bli registrerare</a:t>
            </a:r>
          </a:p>
          <a:p>
            <a:pPr algn="l" rtl="0"/>
            <a:r>
              <a:rPr lang="sv" sz="1800" b="0" i="1" u="none" baseline="0" dirty="0"/>
              <a:t>Beställning av testkort (systemleverantörer)</a:t>
            </a:r>
          </a:p>
          <a:p>
            <a:pPr algn="l" rtl="0"/>
            <a:r>
              <a:rPr lang="sv" sz="1800" b="0" i="0" u="none" baseline="0" dirty="0"/>
              <a:t>Ger möjlighet att sköta ärenden smidigt 24/7/365.</a:t>
            </a:r>
          </a:p>
          <a:p>
            <a:pPr algn="l" rtl="0"/>
            <a:r>
              <a:rPr lang="sv" sz="1800" b="0" i="0" u="none" baseline="0" dirty="0"/>
              <a:t>Registrering för tjänsten med social- och hälsovårdens kort, organisationskort samt med Identitetskort som utfärdats av Polisen (också bankkoder och mobilcertifikat)</a:t>
            </a:r>
          </a:p>
          <a:p>
            <a:pPr algn="l" rtl="0"/>
            <a:r>
              <a:rPr lang="sv" sz="1800" b="0" i="0" u="none" baseline="0" dirty="0"/>
              <a:t> (Efter den första registreringen kan man också logga in med användarnamn + lösenord som man själv skapat)</a:t>
            </a:r>
          </a:p>
          <a:p>
            <a:endParaRPr lang="sv" sz="1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3000" y="0"/>
            <a:ext cx="7695000" cy="773271"/>
          </a:xfrm>
        </p:spPr>
        <p:txBody>
          <a:bodyPr>
            <a:normAutofit/>
          </a:bodyPr>
          <a:lstStyle/>
          <a:p>
            <a:pPr algn="l" rtl="0"/>
            <a:r>
              <a:rPr lang="sv" sz="2800" b="1" i="0" u="none" baseline="0"/>
              <a:t>Elektronisk avtalshantering – E-tjänster</a:t>
            </a:r>
          </a:p>
        </p:txBody>
      </p:sp>
    </p:spTree>
    <p:extLst>
      <p:ext uri="{BB962C8B-B14F-4D97-AF65-F5344CB8AC3E}">
        <p14:creationId xmlns:p14="http://schemas.microsoft.com/office/powerpoint/2010/main" val="18815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471714" y="1063626"/>
            <a:ext cx="8345357" cy="3333714"/>
          </a:xfrm>
        </p:spPr>
        <p:txBody>
          <a:bodyPr>
            <a:normAutofit/>
          </a:bodyPr>
          <a:lstStyle/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Utöver kortet får användaren med ca 4 vardagars tidsdifferens ett brev som innehåller en aktiveringskod, antingen hemskickat eller direkt på sitt namn till organisationen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Kortläsarprogrammet måste vara nedladdat på datorn före aktiveringen</a:t>
            </a:r>
          </a:p>
          <a:p>
            <a:pPr marL="214313" indent="-214313" algn="l" rtl="0">
              <a:spcBef>
                <a:spcPct val="50000"/>
              </a:spcBef>
            </a:pPr>
            <a:r>
              <a:rPr lang="sv" b="0" i="0" u="none" baseline="0" dirty="0"/>
              <a:t>Med aktiveringskoden anges båda PIN-koderna för kortet</a:t>
            </a:r>
          </a:p>
          <a:p>
            <a:pPr marL="0" indent="0" algn="l" rtl="0">
              <a:spcBef>
                <a:spcPct val="50000"/>
              </a:spcBef>
              <a:buNone/>
            </a:pPr>
            <a:r>
              <a:rPr lang="sv" b="0" i="0" u="none" baseline="0" dirty="0"/>
              <a:t>	(detta rekommenderas även om man inte använder signerings-pin)</a:t>
            </a:r>
            <a:endParaRPr lang="sv" sz="800" dirty="0"/>
          </a:p>
          <a:p>
            <a:pPr marL="0" indent="0" algn="l" rtl="0">
              <a:spcBef>
                <a:spcPct val="50000"/>
              </a:spcBef>
              <a:buNone/>
            </a:pPr>
            <a:endParaRPr lang="sv" sz="800" dirty="0"/>
          </a:p>
          <a:p>
            <a:pPr marL="0" indent="0" algn="l" rtl="0">
              <a:spcBef>
                <a:spcPct val="50000"/>
              </a:spcBef>
              <a:buNone/>
            </a:pPr>
            <a:r>
              <a:rPr lang="sv" b="0" i="0" u="none" baseline="0" dirty="0"/>
              <a:t>	</a:t>
            </a:r>
            <a:r>
              <a:rPr lang="sv" b="1" i="0" u="none" baseline="0" dirty="0"/>
              <a:t>PIN-koderna består av 4-12 siffror (inga bokstäver!)</a:t>
            </a:r>
          </a:p>
          <a:p>
            <a:pPr marL="0" indent="0" algn="l" rtl="0">
              <a:spcBef>
                <a:spcPct val="50000"/>
              </a:spcBef>
              <a:buNone/>
            </a:pPr>
            <a:r>
              <a:rPr lang="sv" b="0" i="0" u="none" baseline="0" dirty="0"/>
              <a:t>		- PIN 1 används för inloggning i olika system, på datorn osv.</a:t>
            </a:r>
          </a:p>
          <a:p>
            <a:pPr marL="0" indent="0" algn="l" rtl="0">
              <a:spcBef>
                <a:spcPct val="50000"/>
              </a:spcBef>
              <a:buNone/>
            </a:pPr>
            <a:r>
              <a:rPr lang="sv" b="0" i="0" u="none" baseline="0" dirty="0"/>
              <a:t>		- PIN 2 används för elektronisk signering</a:t>
            </a:r>
          </a:p>
          <a:p>
            <a:pPr marL="0" indent="0" algn="l" rtl="0">
              <a:buNone/>
            </a:pPr>
            <a:endParaRPr lang="sv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65078" y="76688"/>
            <a:ext cx="8121721" cy="847985"/>
          </a:xfrm>
        </p:spPr>
        <p:txBody>
          <a:bodyPr/>
          <a:lstStyle/>
          <a:p>
            <a:pPr algn="l" rtl="0"/>
            <a:r>
              <a:rPr lang="sv" b="1" i="0" u="none" baseline="0"/>
              <a:t>Aktivering av social- och hälsovårdens kort</a:t>
            </a:r>
          </a:p>
        </p:txBody>
      </p:sp>
    </p:spTree>
    <p:extLst>
      <p:ext uri="{BB962C8B-B14F-4D97-AF65-F5344CB8AC3E}">
        <p14:creationId xmlns:p14="http://schemas.microsoft.com/office/powerpoint/2010/main" val="3720316316"/>
      </p:ext>
    </p:extLst>
  </p:cSld>
  <p:clrMapOvr>
    <a:masterClrMapping/>
  </p:clrMapOvr>
</p:sld>
</file>

<file path=ppt/theme/theme1.xml><?xml version="1.0" encoding="utf-8"?>
<a:theme xmlns:a="http://schemas.openxmlformats.org/drawingml/2006/main" name="VRK sininen">
  <a:themeElements>
    <a:clrScheme name="Sininen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009FDA"/>
      </a:accent1>
      <a:accent2>
        <a:srgbClr val="F0AB00"/>
      </a:accent2>
      <a:accent3>
        <a:srgbClr val="499914"/>
      </a:accent3>
      <a:accent4>
        <a:srgbClr val="E84D25"/>
      </a:accent4>
      <a:accent5>
        <a:srgbClr val="4E9EB8"/>
      </a:accent5>
      <a:accent6>
        <a:srgbClr val="E0249A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58DFA1EE-118C-49D4-89A5-D3154EC7CE50}"/>
    </a:ext>
  </a:extLst>
</a:theme>
</file>

<file path=ppt/theme/theme2.xml><?xml version="1.0" encoding="utf-8"?>
<a:theme xmlns:a="http://schemas.openxmlformats.org/drawingml/2006/main" name="VRK lila">
  <a:themeElements>
    <a:clrScheme name="Lila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9C5FB5"/>
      </a:accent1>
      <a:accent2>
        <a:srgbClr val="E84D25"/>
      </a:accent2>
      <a:accent3>
        <a:srgbClr val="58A618"/>
      </a:accent3>
      <a:accent4>
        <a:srgbClr val="E0249A"/>
      </a:accent4>
      <a:accent5>
        <a:srgbClr val="F0AB00"/>
      </a:accent5>
      <a:accent6>
        <a:srgbClr val="AB2430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05D17FE0-0774-4D0F-A47A-01384E5A781B}"/>
    </a:ext>
  </a:extLst>
</a:theme>
</file>

<file path=ppt/theme/theme3.xml><?xml version="1.0" encoding="utf-8"?>
<a:theme xmlns:a="http://schemas.openxmlformats.org/drawingml/2006/main" name="VRK vihreä">
  <a:themeElements>
    <a:clrScheme name="Vihreä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58A618"/>
      </a:accent1>
      <a:accent2>
        <a:srgbClr val="FDB917"/>
      </a:accent2>
      <a:accent3>
        <a:srgbClr val="9C5FB5"/>
      </a:accent3>
      <a:accent4>
        <a:srgbClr val="00C7B2"/>
      </a:accent4>
      <a:accent5>
        <a:srgbClr val="E84D25"/>
      </a:accent5>
      <a:accent6>
        <a:srgbClr val="5D89DA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FC80436B-64AC-4543-8BDB-DFE4A2312C5E}"/>
    </a:ext>
  </a:extLst>
</a:theme>
</file>

<file path=ppt/theme/theme4.xml><?xml version="1.0" encoding="utf-8"?>
<a:theme xmlns:a="http://schemas.openxmlformats.org/drawingml/2006/main" name="VRK oranssi">
  <a:themeElements>
    <a:clrScheme name="Mukautettu 1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E84D25"/>
      </a:accent1>
      <a:accent2>
        <a:srgbClr val="4E9EB8"/>
      </a:accent2>
      <a:accent3>
        <a:srgbClr val="F0AB00"/>
      </a:accent3>
      <a:accent4>
        <a:srgbClr val="B8BB6A"/>
      </a:accent4>
      <a:accent5>
        <a:srgbClr val="BA003E"/>
      </a:accent5>
      <a:accent6>
        <a:srgbClr val="00C7B2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0C9C356E-BC55-444F-9229-C100085E1098}"/>
    </a:ext>
  </a:extLst>
</a:theme>
</file>

<file path=ppt/theme/theme5.xml><?xml version="1.0" encoding="utf-8"?>
<a:theme xmlns:a="http://schemas.openxmlformats.org/drawingml/2006/main" name="DVV 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N" id="{1357589C-B2FD-4AFF-A292-314A5BC0A304}" vid="{69A46AE8-DD8C-42FF-9C7E-E4290FAE9C04}"/>
    </a:ext>
  </a:extLst>
</a:theme>
</file>

<file path=ppt/theme/theme6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22FA9CF2-8506-4E06-A9DD-332E01DDDBD9}" vid="{DFA4272B-9188-4A51-9DA1-6A6E31E5350A}"/>
    </a:ext>
  </a:extLst>
</a:theme>
</file>

<file path=ppt/theme/theme7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22FA9CF2-8506-4E06-A9DD-332E01DDDBD9}" vid="{97155F7A-740B-4BFA-8B52-DA6F6F2EF24E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6B5C75D731039498159B296780C70F3" ma:contentTypeVersion="1" ma:contentTypeDescription="Luo uusi asiakirja." ma:contentTypeScope="" ma:versionID="a4bc57dd9fb5bba2987dd8b6d8902427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a720671b8ad7b5ca374893aa99fcdfa6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B7968-5B4E-42E1-B2E8-91A9C0D86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B9649B-EFC5-4BE9-B342-F8CD9B7589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7D60D-7AB1-4296-BC84-CE1A45F66B7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bb82943-49da-4504-a2f3-a33fb2eb95f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Pohja_FI</Template>
  <TotalTime>3543</TotalTime>
  <Words>1104</Words>
  <Application>Microsoft Office PowerPoint</Application>
  <PresentationFormat>Näytössä katseltava esitys (16:9)</PresentationFormat>
  <Paragraphs>148</Paragraphs>
  <Slides>15</Slides>
  <Notes>8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Microsoft Sans Serif</vt:lpstr>
      <vt:lpstr>Wingdings</vt:lpstr>
      <vt:lpstr>VRK sininen</vt:lpstr>
      <vt:lpstr>VRK lila</vt:lpstr>
      <vt:lpstr>VRK vihreä</vt:lpstr>
      <vt:lpstr>VRK oranssi</vt:lpstr>
      <vt:lpstr>DVV EN</vt:lpstr>
      <vt:lpstr>punainen</vt:lpstr>
      <vt:lpstr>vihreä</vt:lpstr>
      <vt:lpstr>Bittikartta</vt:lpstr>
      <vt:lpstr>  Införandet av Kanta-tjänster    Beställning av aktivkort</vt:lpstr>
      <vt:lpstr>Certifikattjänster för social- och hälsovården</vt:lpstr>
      <vt:lpstr>Yrkeskort för social- och hälsovården</vt:lpstr>
      <vt:lpstr>Beställning av yrkeskort</vt:lpstr>
      <vt:lpstr>Förnyande av yrkeskort via MittKortt</vt:lpstr>
      <vt:lpstr>Personalkort för social- och hälsovården</vt:lpstr>
      <vt:lpstr>Aktörskort för social- och hälsovården</vt:lpstr>
      <vt:lpstr>Elektronisk avtalshantering – E-tjänster</vt:lpstr>
      <vt:lpstr>Aktivering av social- och hälsovårdens kort</vt:lpstr>
      <vt:lpstr>Kortläsarprogrammet</vt:lpstr>
      <vt:lpstr>Reservkort för social- och hälsovården</vt:lpstr>
      <vt:lpstr>Avgifter för MDB:s certifikattjänster för social- och hälsovården 2025</vt:lpstr>
      <vt:lpstr>Avgifter för registreringstjänster inom social- och hälsovården</vt:lpstr>
      <vt:lpstr>PowerPoint-esitys</vt:lpstr>
      <vt:lpstr>Kontakt: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DVV varmenteet  sv</dc:title>
  <dc:creator>Lindqvist Minna</dc:creator>
  <cp:keywords/>
  <cp:lastModifiedBy>Jarno Talvitie</cp:lastModifiedBy>
  <cp:revision>310</cp:revision>
  <dcterms:created xsi:type="dcterms:W3CDTF">2017-02-23T08:01:10Z</dcterms:created>
  <dcterms:modified xsi:type="dcterms:W3CDTF">2025-02-01T20:59:27Z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0x010100C6B5C75D731039498159B296780C70F3</vt:lpwstr>
  </property>
  <property fmtid="{D5CDD505-2E9C-101B-9397-08002B2CF9AE}" pid="3" name="TaxKeyword">
    <vt:lpwstr/>
  </property>
  <property fmtid="{D5CDD505-2E9C-101B-9397-08002B2CF9AE}" pid="4" name="KelaOmaLuokitus">
    <vt:lpwstr>524;#Käyttöönottojen valmistelutilaisuus|4d5a2997-d82a-4c18-a5b3-90b2cfe8a4d2</vt:lpwstr>
  </property>
  <property fmtid="{D5CDD505-2E9C-101B-9397-08002B2CF9AE}" pid="5" name="KelaNavigaatiotermi">
    <vt:lpwstr>361;#Kanta koulutukset|2aa0471e-a669-429e-9333-2be8216774f7</vt:lpwstr>
  </property>
  <property fmtid="{D5CDD505-2E9C-101B-9397-08002B2CF9AE}" pid="6" name="KelaProjekti">
    <vt:lpwstr/>
  </property>
  <property fmtid="{D5CDD505-2E9C-101B-9397-08002B2CF9AE}" pid="7" name="KelaAsiasanat">
    <vt:lpwstr>3;#Kanta|6415e8ca-77a5-4574-80c6-2b37449729b9</vt:lpwstr>
  </property>
  <property fmtid="{D5CDD505-2E9C-101B-9397-08002B2CF9AE}" pid="8" name="KelaNostaIntranettiin">
    <vt:lpwstr>12;#Ei|4da38706-6322-4438-8e0a-a80ce46c1d74</vt:lpwstr>
  </property>
  <property fmtid="{D5CDD505-2E9C-101B-9397-08002B2CF9AE}" pid="9" name="KelaOrganisaatio">
    <vt:lpwstr/>
  </property>
  <property fmtid="{D5CDD505-2E9C-101B-9397-08002B2CF9AE}" pid="10" name="KelaTyoryhma">
    <vt:lpwstr>360;#Kanta koulutukset|dc8b9ee2-38c5-4169-9dbb-e72a01ee6d7b</vt:lpwstr>
  </property>
  <property fmtid="{D5CDD505-2E9C-101B-9397-08002B2CF9AE}" pid="11" name="KelaSinettiLuokka">
    <vt:lpwstr/>
  </property>
  <property fmtid="{D5CDD505-2E9C-101B-9397-08002B2CF9AE}" pid="12" name="KelaDokumenttiluokka">
    <vt:lpwstr>402;#Koulutusmateriaali|8fb5f9a3-9eb5-4b15-8712-f4ebb75697c8</vt:lpwstr>
  </property>
</Properties>
</file>